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0" r:id="rId2"/>
    <p:sldMasterId id="2147483680" r:id="rId3"/>
  </p:sldMasterIdLst>
  <p:sldIdLst>
    <p:sldId id="257" r:id="rId4"/>
    <p:sldId id="261" r:id="rId5"/>
    <p:sldId id="258" r:id="rId6"/>
    <p:sldId id="271" r:id="rId7"/>
    <p:sldId id="274" r:id="rId8"/>
    <p:sldId id="259" r:id="rId9"/>
    <p:sldId id="267" r:id="rId10"/>
    <p:sldId id="260" r:id="rId11"/>
    <p:sldId id="272" r:id="rId12"/>
    <p:sldId id="273" r:id="rId13"/>
    <p:sldId id="263" r:id="rId14"/>
    <p:sldId id="264" r:id="rId15"/>
    <p:sldId id="265" r:id="rId16"/>
    <p:sldId id="266" r:id="rId17"/>
    <p:sldId id="275" r:id="rId18"/>
  </p:sldIdLst>
  <p:sldSz cx="9144000" cy="6858000" type="screen4x3"/>
  <p:notesSz cx="6797675" cy="992822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C00"/>
    <a:srgbClr val="B6FCC3"/>
    <a:srgbClr val="BCFCC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29" autoAdjust="0"/>
  </p:normalViewPr>
  <p:slideViewPr>
    <p:cSldViewPr>
      <p:cViewPr varScale="1">
        <p:scale>
          <a:sx n="113" d="100"/>
          <a:sy n="113" d="100"/>
        </p:scale>
        <p:origin x="-237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3" Type="http://schemas.openxmlformats.org/officeDocument/2006/relationships/slideMaster" Target="slideMasters/slideMaster3.xml"/><Relationship Id="rId21" Type="http://schemas.openxmlformats.org/officeDocument/2006/relationships/theme" Target="theme/theme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0" Type="http://schemas.openxmlformats.org/officeDocument/2006/relationships/slide" Target="slides/slide7.xml"/><Relationship Id="rId19" Type="http://schemas.openxmlformats.org/officeDocument/2006/relationships/presProps" Target="pres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0825" cy="6850063"/>
            <a:chOff x="0" y="0"/>
            <a:chExt cx="5758" cy="4315"/>
          </a:xfrm>
        </p:grpSpPr>
        <p:grpSp>
          <p:nvGrpSpPr>
            <p:cNvPr id="5" name="Group 3"/>
            <p:cNvGrpSpPr>
              <a:grpSpLocks/>
            </p:cNvGrpSpPr>
            <p:nvPr userDrawn="1"/>
          </p:nvGrpSpPr>
          <p:grpSpPr bwMode="auto">
            <a:xfrm>
              <a:off x="1728" y="2230"/>
              <a:ext cx="4027" cy="2085"/>
              <a:chOff x="1728" y="2230"/>
              <a:chExt cx="4027" cy="2085"/>
            </a:xfrm>
          </p:grpSpPr>
          <p:sp>
            <p:nvSpPr>
              <p:cNvPr id="8" name="Freeform 4"/>
              <p:cNvSpPr>
                <a:spLocks/>
              </p:cNvSpPr>
              <p:nvPr/>
            </p:nvSpPr>
            <p:spPr bwMode="hidden">
              <a:xfrm>
                <a:off x="1728" y="2644"/>
                <a:ext cx="2882" cy="1671"/>
              </a:xfrm>
              <a:custGeom>
                <a:avLst/>
                <a:gdLst/>
                <a:ahLst/>
                <a:cxnLst>
                  <a:cxn ang="0">
                    <a:pos x="2740" y="528"/>
                  </a:cxn>
                  <a:cxn ang="0">
                    <a:pos x="2632" y="484"/>
                  </a:cxn>
                  <a:cxn ang="0">
                    <a:pos x="2480" y="424"/>
                  </a:cxn>
                  <a:cxn ang="0">
                    <a:pos x="2203" y="343"/>
                  </a:cxn>
                  <a:cxn ang="0">
                    <a:pos x="1970" y="277"/>
                  </a:cxn>
                  <a:cxn ang="0">
                    <a:pos x="1807" y="212"/>
                  </a:cxn>
                  <a:cxn ang="0">
                    <a:pos x="1693" y="152"/>
                  </a:cxn>
                  <a:cxn ang="0">
                    <a:pos x="1628" y="103"/>
                  </a:cxn>
                  <a:cxn ang="0">
                    <a:pos x="1590" y="60"/>
                  </a:cxn>
                  <a:cxn ang="0">
                    <a:pos x="1579" y="27"/>
                  </a:cxn>
                  <a:cxn ang="0">
                    <a:pos x="1585" y="0"/>
                  </a:cxn>
                  <a:cxn ang="0">
                    <a:pos x="1557" y="49"/>
                  </a:cxn>
                  <a:cxn ang="0">
                    <a:pos x="1568" y="98"/>
                  </a:cxn>
                  <a:cxn ang="0">
                    <a:pos x="1617" y="141"/>
                  </a:cxn>
                  <a:cxn ang="0">
                    <a:pos x="1688" y="185"/>
                  </a:cxn>
                  <a:cxn ang="0">
                    <a:pos x="1791" y="228"/>
                  </a:cxn>
                  <a:cxn ang="0">
                    <a:pos x="2040" y="310"/>
                  </a:cxn>
                  <a:cxn ang="0">
                    <a:pos x="2285" y="381"/>
                  </a:cxn>
                  <a:cxn ang="0">
                    <a:pos x="2464" y="435"/>
                  </a:cxn>
                  <a:cxn ang="0">
                    <a:pos x="2605" y="484"/>
                  </a:cxn>
                  <a:cxn ang="0">
                    <a:pos x="2708" y="528"/>
                  </a:cxn>
                  <a:cxn ang="0">
                    <a:pos x="2768" y="560"/>
                  </a:cxn>
                  <a:cxn ang="0">
                    <a:pos x="2795" y="593"/>
                  </a:cxn>
                  <a:cxn ang="0">
                    <a:pos x="2795" y="642"/>
                  </a:cxn>
                  <a:cxn ang="0">
                    <a:pos x="2762" y="691"/>
                  </a:cxn>
                  <a:cxn ang="0">
                    <a:pos x="2692" y="735"/>
                  </a:cxn>
                  <a:cxn ang="0">
                    <a:pos x="2589" y="778"/>
                  </a:cxn>
                  <a:cxn ang="0">
                    <a:pos x="2458" y="822"/>
                  </a:cxn>
                  <a:cxn ang="0">
                    <a:pos x="2301" y="865"/>
                  </a:cxn>
                  <a:cxn ang="0">
                    <a:pos x="2030" y="930"/>
                  </a:cxn>
                  <a:cxn ang="0">
                    <a:pos x="1606" y="1034"/>
                  </a:cxn>
                  <a:cxn ang="0">
                    <a:pos x="1145" y="1164"/>
                  </a:cxn>
                  <a:cxn ang="0">
                    <a:pos x="673" y="1328"/>
                  </a:cxn>
                  <a:cxn ang="0">
                    <a:pos x="217" y="1545"/>
                  </a:cxn>
                  <a:cxn ang="0">
                    <a:pos x="353" y="1671"/>
                  </a:cxn>
                  <a:cxn ang="0">
                    <a:pos x="754" y="1469"/>
                  </a:cxn>
                  <a:cxn ang="0">
                    <a:pos x="1145" y="1311"/>
                  </a:cxn>
                  <a:cxn ang="0">
                    <a:pos x="1519" y="1186"/>
                  </a:cxn>
                  <a:cxn ang="0">
                    <a:pos x="1861" y="1083"/>
                  </a:cxn>
                  <a:cxn ang="0">
                    <a:pos x="2165" y="1007"/>
                  </a:cxn>
                  <a:cxn ang="0">
                    <a:pos x="2426" y="947"/>
                  </a:cxn>
                  <a:cxn ang="0">
                    <a:pos x="2626" y="892"/>
                  </a:cxn>
                  <a:cxn ang="0">
                    <a:pos x="2762" y="838"/>
                  </a:cxn>
                  <a:cxn ang="0">
                    <a:pos x="2827" y="794"/>
                  </a:cxn>
                  <a:cxn ang="0">
                    <a:pos x="2865" y="745"/>
                  </a:cxn>
                  <a:cxn ang="0">
                    <a:pos x="2882" y="702"/>
                  </a:cxn>
                  <a:cxn ang="0">
                    <a:pos x="2854" y="620"/>
                  </a:cxn>
                  <a:cxn ang="0">
                    <a:pos x="2800" y="560"/>
                  </a:cxn>
                  <a:cxn ang="0">
                    <a:pos x="2773" y="544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" name="Freeform 5"/>
              <p:cNvSpPr>
                <a:spLocks/>
              </p:cNvSpPr>
              <p:nvPr/>
            </p:nvSpPr>
            <p:spPr bwMode="hidden">
              <a:xfrm>
                <a:off x="4170" y="2671"/>
                <a:ext cx="1259" cy="811"/>
              </a:xfrm>
              <a:custGeom>
                <a:avLst/>
                <a:gdLst/>
                <a:ahLst/>
                <a:cxnLst>
                  <a:cxn ang="0">
                    <a:pos x="1259" y="615"/>
                  </a:cxn>
                  <a:cxn ang="0">
                    <a:pos x="1248" y="588"/>
                  </a:cxn>
                  <a:cxn ang="0">
                    <a:pos x="1237" y="566"/>
                  </a:cxn>
                  <a:cxn ang="0">
                    <a:pos x="1216" y="539"/>
                  </a:cxn>
                  <a:cxn ang="0">
                    <a:pos x="1188" y="517"/>
                  </a:cxn>
                  <a:cxn ang="0">
                    <a:pos x="1123" y="479"/>
                  </a:cxn>
                  <a:cxn ang="0">
                    <a:pos x="1042" y="441"/>
                  </a:cxn>
                  <a:cxn ang="0">
                    <a:pos x="944" y="408"/>
                  </a:cxn>
                  <a:cxn ang="0">
                    <a:pos x="841" y="381"/>
                  </a:cxn>
                  <a:cxn ang="0">
                    <a:pos x="727" y="348"/>
                  </a:cxn>
                  <a:cxn ang="0">
                    <a:pos x="613" y="321"/>
                  </a:cxn>
                  <a:cxn ang="0">
                    <a:pos x="499" y="294"/>
                  </a:cxn>
                  <a:cxn ang="0">
                    <a:pos x="391" y="261"/>
                  </a:cxn>
                  <a:cxn ang="0">
                    <a:pos x="288" y="229"/>
                  </a:cxn>
                  <a:cxn ang="0">
                    <a:pos x="195" y="196"/>
                  </a:cxn>
                  <a:cxn ang="0">
                    <a:pos x="119" y="152"/>
                  </a:cxn>
                  <a:cxn ang="0">
                    <a:pos x="54" y="109"/>
                  </a:cxn>
                  <a:cxn ang="0">
                    <a:pos x="33" y="87"/>
                  </a:cxn>
                  <a:cxn ang="0">
                    <a:pos x="16" y="60"/>
                  </a:cxn>
                  <a:cxn ang="0">
                    <a:pos x="5" y="33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11"/>
                  </a:cxn>
                  <a:cxn ang="0">
                    <a:pos x="0" y="38"/>
                  </a:cxn>
                  <a:cxn ang="0">
                    <a:pos x="5" y="60"/>
                  </a:cxn>
                  <a:cxn ang="0">
                    <a:pos x="16" y="87"/>
                  </a:cxn>
                  <a:cxn ang="0">
                    <a:pos x="33" y="114"/>
                  </a:cxn>
                  <a:cxn ang="0">
                    <a:pos x="54" y="142"/>
                  </a:cxn>
                  <a:cxn ang="0">
                    <a:pos x="87" y="174"/>
                  </a:cxn>
                  <a:cxn ang="0">
                    <a:pos x="125" y="207"/>
                  </a:cxn>
                  <a:cxn ang="0">
                    <a:pos x="179" y="240"/>
                  </a:cxn>
                  <a:cxn ang="0">
                    <a:pos x="244" y="278"/>
                  </a:cxn>
                  <a:cxn ang="0">
                    <a:pos x="326" y="310"/>
                  </a:cxn>
                  <a:cxn ang="0">
                    <a:pos x="418" y="348"/>
                  </a:cxn>
                  <a:cxn ang="0">
                    <a:pos x="526" y="381"/>
                  </a:cxn>
                  <a:cxn ang="0">
                    <a:pos x="657" y="414"/>
                  </a:cxn>
                  <a:cxn ang="0">
                    <a:pos x="749" y="435"/>
                  </a:cxn>
                  <a:cxn ang="0">
                    <a:pos x="830" y="463"/>
                  </a:cxn>
                  <a:cxn ang="0">
                    <a:pos x="901" y="490"/>
                  </a:cxn>
                  <a:cxn ang="0">
                    <a:pos x="966" y="512"/>
                  </a:cxn>
                  <a:cxn ang="0">
                    <a:pos x="1015" y="539"/>
                  </a:cxn>
                  <a:cxn ang="0">
                    <a:pos x="1053" y="566"/>
                  </a:cxn>
                  <a:cxn ang="0">
                    <a:pos x="1080" y="593"/>
                  </a:cxn>
                  <a:cxn ang="0">
                    <a:pos x="1102" y="620"/>
                  </a:cxn>
                  <a:cxn ang="0">
                    <a:pos x="1112" y="648"/>
                  </a:cxn>
                  <a:cxn ang="0">
                    <a:pos x="1118" y="675"/>
                  </a:cxn>
                  <a:cxn ang="0">
                    <a:pos x="1112" y="697"/>
                  </a:cxn>
                  <a:cxn ang="0">
                    <a:pos x="1096" y="724"/>
                  </a:cxn>
                  <a:cxn ang="0">
                    <a:pos x="1080" y="746"/>
                  </a:cxn>
                  <a:cxn ang="0">
                    <a:pos x="1053" y="767"/>
                  </a:cxn>
                  <a:cxn ang="0">
                    <a:pos x="1015" y="789"/>
                  </a:cxn>
                  <a:cxn ang="0">
                    <a:pos x="977" y="811"/>
                  </a:cxn>
                  <a:cxn ang="0">
                    <a:pos x="1047" y="789"/>
                  </a:cxn>
                  <a:cxn ang="0">
                    <a:pos x="1107" y="767"/>
                  </a:cxn>
                  <a:cxn ang="0">
                    <a:pos x="1156" y="746"/>
                  </a:cxn>
                  <a:cxn ang="0">
                    <a:pos x="1199" y="724"/>
                  </a:cxn>
                  <a:cxn ang="0">
                    <a:pos x="1226" y="702"/>
                  </a:cxn>
                  <a:cxn ang="0">
                    <a:pos x="1248" y="675"/>
                  </a:cxn>
                  <a:cxn ang="0">
                    <a:pos x="1259" y="648"/>
                  </a:cxn>
                  <a:cxn ang="0">
                    <a:pos x="1259" y="615"/>
                  </a:cxn>
                  <a:cxn ang="0">
                    <a:pos x="1259" y="615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10" name="Freeform 6"/>
              <p:cNvSpPr>
                <a:spLocks/>
              </p:cNvSpPr>
              <p:nvPr/>
            </p:nvSpPr>
            <p:spPr bwMode="hidden">
              <a:xfrm>
                <a:off x="2900" y="3346"/>
                <a:ext cx="2849" cy="969"/>
              </a:xfrm>
              <a:custGeom>
                <a:avLst/>
                <a:gdLst/>
                <a:ahLst/>
                <a:cxnLst>
                  <a:cxn ang="0">
                    <a:pos x="92" y="958"/>
                  </a:cxn>
                  <a:cxn ang="0">
                    <a:pos x="0" y="969"/>
                  </a:cxn>
                  <a:cxn ang="0">
                    <a:pos x="391" y="969"/>
                  </a:cxn>
                  <a:cxn ang="0">
                    <a:pos x="434" y="947"/>
                  </a:cxn>
                  <a:cxn ang="0">
                    <a:pos x="483" y="914"/>
                  </a:cxn>
                  <a:cxn ang="0">
                    <a:pos x="554" y="876"/>
                  </a:cxn>
                  <a:cxn ang="0">
                    <a:pos x="635" y="838"/>
                  </a:cxn>
                  <a:cxn ang="0">
                    <a:pos x="727" y="794"/>
                  </a:cxn>
                  <a:cxn ang="0">
                    <a:pos x="836" y="745"/>
                  </a:cxn>
                  <a:cxn ang="0">
                    <a:pos x="961" y="696"/>
                  </a:cxn>
                  <a:cxn ang="0">
                    <a:pos x="1102" y="642"/>
                  </a:cxn>
                  <a:cxn ang="0">
                    <a:pos x="1259" y="582"/>
                  </a:cxn>
                  <a:cxn ang="0">
                    <a:pos x="1433" y="522"/>
                  </a:cxn>
                  <a:cxn ang="0">
                    <a:pos x="1623" y="462"/>
                  </a:cxn>
                  <a:cxn ang="0">
                    <a:pos x="1829" y="403"/>
                  </a:cxn>
                  <a:cxn ang="0">
                    <a:pos x="2057" y="343"/>
                  </a:cxn>
                  <a:cxn ang="0">
                    <a:pos x="2301" y="283"/>
                  </a:cxn>
                  <a:cxn ang="0">
                    <a:pos x="2567" y="223"/>
                  </a:cxn>
                  <a:cxn ang="0">
                    <a:pos x="2849" y="163"/>
                  </a:cxn>
                  <a:cxn ang="0">
                    <a:pos x="2849" y="0"/>
                  </a:cxn>
                  <a:cxn ang="0">
                    <a:pos x="2817" y="16"/>
                  </a:cxn>
                  <a:cxn ang="0">
                    <a:pos x="2773" y="33"/>
                  </a:cxn>
                  <a:cxn ang="0">
                    <a:pos x="2719" y="54"/>
                  </a:cxn>
                  <a:cxn ang="0">
                    <a:pos x="2648" y="76"/>
                  </a:cxn>
                  <a:cxn ang="0">
                    <a:pos x="2572" y="98"/>
                  </a:cxn>
                  <a:cxn ang="0">
                    <a:pos x="2491" y="120"/>
                  </a:cxn>
                  <a:cxn ang="0">
                    <a:pos x="2399" y="147"/>
                  </a:cxn>
                  <a:cxn ang="0">
                    <a:pos x="2301" y="169"/>
                  </a:cxn>
                  <a:cxn ang="0">
                    <a:pos x="2095" y="223"/>
                  </a:cxn>
                  <a:cxn ang="0">
                    <a:pos x="1889" y="277"/>
                  </a:cxn>
                  <a:cxn ang="0">
                    <a:pos x="1688" y="326"/>
                  </a:cxn>
                  <a:cxn ang="0">
                    <a:pos x="1590" y="354"/>
                  </a:cxn>
                  <a:cxn ang="0">
                    <a:pos x="1503" y="381"/>
                  </a:cxn>
                  <a:cxn ang="0">
                    <a:pos x="1107" y="506"/>
                  </a:cxn>
                  <a:cxn ang="0">
                    <a:pos x="912" y="577"/>
                  </a:cxn>
                  <a:cxn ang="0">
                    <a:pos x="727" y="647"/>
                  </a:cxn>
                  <a:cxn ang="0">
                    <a:pos x="548" y="718"/>
                  </a:cxn>
                  <a:cxn ang="0">
                    <a:pos x="380" y="794"/>
                  </a:cxn>
                  <a:cxn ang="0">
                    <a:pos x="228" y="876"/>
                  </a:cxn>
                  <a:cxn ang="0">
                    <a:pos x="92" y="958"/>
                  </a:cxn>
                  <a:cxn ang="0">
                    <a:pos x="92" y="958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1961"/>
                      <a:invGamma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11" name="Freeform 7"/>
              <p:cNvSpPr>
                <a:spLocks/>
              </p:cNvSpPr>
              <p:nvPr/>
            </p:nvSpPr>
            <p:spPr bwMode="hidden">
              <a:xfrm>
                <a:off x="2748" y="2230"/>
                <a:ext cx="3007" cy="2085"/>
              </a:xfrm>
              <a:custGeom>
                <a:avLst/>
                <a:gdLst>
                  <a:gd name="T0" fmla="*/ 1433 w 3007"/>
                  <a:gd name="T1" fmla="*/ 474 h 2085"/>
                  <a:gd name="T2" fmla="*/ 1460 w 3007"/>
                  <a:gd name="T3" fmla="*/ 528 h 2085"/>
                  <a:gd name="T4" fmla="*/ 1541 w 3007"/>
                  <a:gd name="T5" fmla="*/ 593 h 2085"/>
                  <a:gd name="T6" fmla="*/ 1715 w 3007"/>
                  <a:gd name="T7" fmla="*/ 670 h 2085"/>
                  <a:gd name="T8" fmla="*/ 1927 w 3007"/>
                  <a:gd name="T9" fmla="*/ 735 h 2085"/>
                  <a:gd name="T10" fmla="*/ 2155 w 3007"/>
                  <a:gd name="T11" fmla="*/ 789 h 2085"/>
                  <a:gd name="T12" fmla="*/ 2372 w 3007"/>
                  <a:gd name="T13" fmla="*/ 849 h 2085"/>
                  <a:gd name="T14" fmla="*/ 2551 w 3007"/>
                  <a:gd name="T15" fmla="*/ 920 h 2085"/>
                  <a:gd name="T16" fmla="*/ 2638 w 3007"/>
                  <a:gd name="T17" fmla="*/ 980 h 2085"/>
                  <a:gd name="T18" fmla="*/ 2676 w 3007"/>
                  <a:gd name="T19" fmla="*/ 1029 h 2085"/>
                  <a:gd name="T20" fmla="*/ 2681 w 3007"/>
                  <a:gd name="T21" fmla="*/ 1083 h 2085"/>
                  <a:gd name="T22" fmla="*/ 2665 w 3007"/>
                  <a:gd name="T23" fmla="*/ 1127 h 2085"/>
                  <a:gd name="T24" fmla="*/ 2616 w 3007"/>
                  <a:gd name="T25" fmla="*/ 1170 h 2085"/>
                  <a:gd name="T26" fmla="*/ 2545 w 3007"/>
                  <a:gd name="T27" fmla="*/ 1208 h 2085"/>
                  <a:gd name="T28" fmla="*/ 2448 w 3007"/>
                  <a:gd name="T29" fmla="*/ 1241 h 2085"/>
                  <a:gd name="T30" fmla="*/ 2328 w 3007"/>
                  <a:gd name="T31" fmla="*/ 1274 h 2085"/>
                  <a:gd name="T32" fmla="*/ 2106 w 3007"/>
                  <a:gd name="T33" fmla="*/ 1328 h 2085"/>
                  <a:gd name="T34" fmla="*/ 1742 w 3007"/>
                  <a:gd name="T35" fmla="*/ 1421 h 2085"/>
                  <a:gd name="T36" fmla="*/ 1308 w 3007"/>
                  <a:gd name="T37" fmla="*/ 1540 h 2085"/>
                  <a:gd name="T38" fmla="*/ 820 w 3007"/>
                  <a:gd name="T39" fmla="*/ 1709 h 2085"/>
                  <a:gd name="T40" fmla="*/ 282 w 3007"/>
                  <a:gd name="T41" fmla="*/ 1943 h 2085"/>
                  <a:gd name="T42" fmla="*/ 152 w 3007"/>
                  <a:gd name="T43" fmla="*/ 2085 h 2085"/>
                  <a:gd name="T44" fmla="*/ 386 w 3007"/>
                  <a:gd name="T45" fmla="*/ 1992 h 2085"/>
                  <a:gd name="T46" fmla="*/ 700 w 3007"/>
                  <a:gd name="T47" fmla="*/ 1834 h 2085"/>
                  <a:gd name="T48" fmla="*/ 1064 w 3007"/>
                  <a:gd name="T49" fmla="*/ 1693 h 2085"/>
                  <a:gd name="T50" fmla="*/ 1661 w 3007"/>
                  <a:gd name="T51" fmla="*/ 1497 h 2085"/>
                  <a:gd name="T52" fmla="*/ 1845 w 3007"/>
                  <a:gd name="T53" fmla="*/ 1442 h 2085"/>
                  <a:gd name="T54" fmla="*/ 2252 w 3007"/>
                  <a:gd name="T55" fmla="*/ 1339 h 2085"/>
                  <a:gd name="T56" fmla="*/ 2551 w 3007"/>
                  <a:gd name="T57" fmla="*/ 1263 h 2085"/>
                  <a:gd name="T58" fmla="*/ 2730 w 3007"/>
                  <a:gd name="T59" fmla="*/ 1214 h 2085"/>
                  <a:gd name="T60" fmla="*/ 2876 w 3007"/>
                  <a:gd name="T61" fmla="*/ 1170 h 2085"/>
                  <a:gd name="T62" fmla="*/ 2974 w 3007"/>
                  <a:gd name="T63" fmla="*/ 1132 h 2085"/>
                  <a:gd name="T64" fmla="*/ 3007 w 3007"/>
                  <a:gd name="T65" fmla="*/ 871 h 2085"/>
                  <a:gd name="T66" fmla="*/ 2860 w 3007"/>
                  <a:gd name="T67" fmla="*/ 844 h 2085"/>
                  <a:gd name="T68" fmla="*/ 2670 w 3007"/>
                  <a:gd name="T69" fmla="*/ 806 h 2085"/>
                  <a:gd name="T70" fmla="*/ 2458 w 3007"/>
                  <a:gd name="T71" fmla="*/ 757 h 2085"/>
                  <a:gd name="T72" fmla="*/ 2138 w 3007"/>
                  <a:gd name="T73" fmla="*/ 670 h 2085"/>
                  <a:gd name="T74" fmla="*/ 1959 w 3007"/>
                  <a:gd name="T75" fmla="*/ 604 h 2085"/>
                  <a:gd name="T76" fmla="*/ 1824 w 3007"/>
                  <a:gd name="T77" fmla="*/ 534 h 2085"/>
                  <a:gd name="T78" fmla="*/ 1769 w 3007"/>
                  <a:gd name="T79" fmla="*/ 474 h 2085"/>
                  <a:gd name="T80" fmla="*/ 1753 w 3007"/>
                  <a:gd name="T81" fmla="*/ 436 h 2085"/>
                  <a:gd name="T82" fmla="*/ 1780 w 3007"/>
                  <a:gd name="T83" fmla="*/ 381 h 2085"/>
                  <a:gd name="T84" fmla="*/ 1862 w 3007"/>
                  <a:gd name="T85" fmla="*/ 316 h 2085"/>
                  <a:gd name="T86" fmla="*/ 1986 w 3007"/>
                  <a:gd name="T87" fmla="*/ 267 h 2085"/>
                  <a:gd name="T88" fmla="*/ 2149 w 3007"/>
                  <a:gd name="T89" fmla="*/ 229 h 2085"/>
                  <a:gd name="T90" fmla="*/ 2431 w 3007"/>
                  <a:gd name="T91" fmla="*/ 180 h 2085"/>
                  <a:gd name="T92" fmla="*/ 2827 w 3007"/>
                  <a:gd name="T93" fmla="*/ 125 h 2085"/>
                  <a:gd name="T94" fmla="*/ 3007 w 3007"/>
                  <a:gd name="T95" fmla="*/ 87 h 2085"/>
                  <a:gd name="T96" fmla="*/ 2909 w 3007"/>
                  <a:gd name="T97" fmla="*/ 22 h 2085"/>
                  <a:gd name="T98" fmla="*/ 2676 w 3007"/>
                  <a:gd name="T99" fmla="*/ 66 h 2085"/>
                  <a:gd name="T100" fmla="*/ 2285 w 3007"/>
                  <a:gd name="T101" fmla="*/ 120 h 2085"/>
                  <a:gd name="T102" fmla="*/ 2030 w 3007"/>
                  <a:gd name="T103" fmla="*/ 158 h 2085"/>
                  <a:gd name="T104" fmla="*/ 1791 w 3007"/>
                  <a:gd name="T105" fmla="*/ 202 h 2085"/>
                  <a:gd name="T106" fmla="*/ 1601 w 3007"/>
                  <a:gd name="T107" fmla="*/ 261 h 2085"/>
                  <a:gd name="T108" fmla="*/ 1471 w 3007"/>
                  <a:gd name="T109" fmla="*/ 338 h 2085"/>
                  <a:gd name="T110" fmla="*/ 1438 w 3007"/>
                  <a:gd name="T111" fmla="*/ 387 h 2085"/>
                  <a:gd name="T112" fmla="*/ 1427 w 3007"/>
                  <a:gd name="T113" fmla="*/ 441 h 2085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0" t="0" r="r" b="b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12" name="Freeform 8"/>
              <p:cNvSpPr>
                <a:spLocks/>
              </p:cNvSpPr>
              <p:nvPr/>
            </p:nvSpPr>
            <p:spPr bwMode="hidden">
              <a:xfrm>
                <a:off x="4501" y="2317"/>
                <a:ext cx="1248" cy="539"/>
              </a:xfrm>
              <a:custGeom>
                <a:avLst/>
                <a:gdLst/>
                <a:ahLst/>
                <a:cxnLst>
                  <a:cxn ang="0">
                    <a:pos x="0" y="332"/>
                  </a:cxn>
                  <a:cxn ang="0">
                    <a:pos x="0" y="360"/>
                  </a:cxn>
                  <a:cxn ang="0">
                    <a:pos x="5" y="387"/>
                  </a:cxn>
                  <a:cxn ang="0">
                    <a:pos x="27" y="414"/>
                  </a:cxn>
                  <a:cxn ang="0">
                    <a:pos x="54" y="436"/>
                  </a:cxn>
                  <a:cxn ang="0">
                    <a:pos x="92" y="463"/>
                  </a:cxn>
                  <a:cxn ang="0">
                    <a:pos x="141" y="490"/>
                  </a:cxn>
                  <a:cxn ang="0">
                    <a:pos x="195" y="512"/>
                  </a:cxn>
                  <a:cxn ang="0">
                    <a:pos x="255" y="539"/>
                  </a:cxn>
                  <a:cxn ang="0">
                    <a:pos x="212" y="517"/>
                  </a:cxn>
                  <a:cxn ang="0">
                    <a:pos x="179" y="490"/>
                  </a:cxn>
                  <a:cxn ang="0">
                    <a:pos x="157" y="468"/>
                  </a:cxn>
                  <a:cxn ang="0">
                    <a:pos x="141" y="447"/>
                  </a:cxn>
                  <a:cxn ang="0">
                    <a:pos x="136" y="425"/>
                  </a:cxn>
                  <a:cxn ang="0">
                    <a:pos x="136" y="403"/>
                  </a:cxn>
                  <a:cxn ang="0">
                    <a:pos x="141" y="381"/>
                  </a:cxn>
                  <a:cxn ang="0">
                    <a:pos x="157" y="365"/>
                  </a:cxn>
                  <a:cxn ang="0">
                    <a:pos x="179" y="343"/>
                  </a:cxn>
                  <a:cxn ang="0">
                    <a:pos x="201" y="327"/>
                  </a:cxn>
                  <a:cxn ang="0">
                    <a:pos x="266" y="294"/>
                  </a:cxn>
                  <a:cxn ang="0">
                    <a:pos x="353" y="262"/>
                  </a:cxn>
                  <a:cxn ang="0">
                    <a:pos x="445" y="234"/>
                  </a:cxn>
                  <a:cxn ang="0">
                    <a:pos x="554" y="213"/>
                  </a:cxn>
                  <a:cxn ang="0">
                    <a:pos x="662" y="191"/>
                  </a:cxn>
                  <a:cxn ang="0">
                    <a:pos x="890" y="153"/>
                  </a:cxn>
                  <a:cxn ang="0">
                    <a:pos x="993" y="136"/>
                  </a:cxn>
                  <a:cxn ang="0">
                    <a:pos x="1091" y="120"/>
                  </a:cxn>
                  <a:cxn ang="0">
                    <a:pos x="1178" y="115"/>
                  </a:cxn>
                  <a:cxn ang="0">
                    <a:pos x="1248" y="104"/>
                  </a:cxn>
                  <a:cxn ang="0">
                    <a:pos x="1248" y="0"/>
                  </a:cxn>
                  <a:cxn ang="0">
                    <a:pos x="1161" y="22"/>
                  </a:cxn>
                  <a:cxn ang="0">
                    <a:pos x="1069" y="38"/>
                  </a:cxn>
                  <a:cxn ang="0">
                    <a:pos x="874" y="71"/>
                  </a:cxn>
                  <a:cxn ang="0">
                    <a:pos x="673" y="93"/>
                  </a:cxn>
                  <a:cxn ang="0">
                    <a:pos x="483" y="126"/>
                  </a:cxn>
                  <a:cxn ang="0">
                    <a:pos x="391" y="142"/>
                  </a:cxn>
                  <a:cxn ang="0">
                    <a:pos x="309" y="158"/>
                  </a:cxn>
                  <a:cxn ang="0">
                    <a:pos x="228" y="180"/>
                  </a:cxn>
                  <a:cxn ang="0">
                    <a:pos x="163" y="202"/>
                  </a:cxn>
                  <a:cxn ang="0">
                    <a:pos x="103" y="229"/>
                  </a:cxn>
                  <a:cxn ang="0">
                    <a:pos x="54" y="256"/>
                  </a:cxn>
                  <a:cxn ang="0">
                    <a:pos x="22" y="294"/>
                  </a:cxn>
                  <a:cxn ang="0">
                    <a:pos x="0" y="332"/>
                  </a:cxn>
                  <a:cxn ang="0">
                    <a:pos x="0" y="332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7843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</p:grpSp>
        <p:sp>
          <p:nvSpPr>
            <p:cNvPr id="6" name="Freeform 9"/>
            <p:cNvSpPr>
              <a:spLocks/>
            </p:cNvSpPr>
            <p:nvPr/>
          </p:nvSpPr>
          <p:spPr bwMode="hidden">
            <a:xfrm>
              <a:off x="3322" y="1341"/>
              <a:ext cx="1825" cy="1537"/>
            </a:xfrm>
            <a:custGeom>
              <a:avLst/>
              <a:gdLst/>
              <a:ahLst/>
              <a:cxnLst>
                <a:cxn ang="0">
                  <a:pos x="982" y="1061"/>
                </a:cxn>
                <a:cxn ang="0">
                  <a:pos x="1357" y="1012"/>
                </a:cxn>
                <a:cxn ang="0">
                  <a:pos x="1666" y="957"/>
                </a:cxn>
                <a:cxn ang="0">
                  <a:pos x="1916" y="897"/>
                </a:cxn>
                <a:cxn ang="0">
                  <a:pos x="2100" y="832"/>
                </a:cxn>
                <a:cxn ang="0">
                  <a:pos x="2220" y="756"/>
                </a:cxn>
                <a:cxn ang="0">
                  <a:pos x="2285" y="669"/>
                </a:cxn>
                <a:cxn ang="0">
                  <a:pos x="2290" y="560"/>
                </a:cxn>
                <a:cxn ang="0">
                  <a:pos x="2241" y="457"/>
                </a:cxn>
                <a:cxn ang="0">
                  <a:pos x="2144" y="364"/>
                </a:cxn>
                <a:cxn ang="0">
                  <a:pos x="2008" y="277"/>
                </a:cxn>
                <a:cxn ang="0">
                  <a:pos x="1769" y="157"/>
                </a:cxn>
                <a:cxn ang="0">
                  <a:pos x="1612" y="92"/>
                </a:cxn>
                <a:cxn ang="0">
                  <a:pos x="1476" y="43"/>
                </a:cxn>
                <a:cxn ang="0">
                  <a:pos x="1384" y="10"/>
                </a:cxn>
                <a:cxn ang="0">
                  <a:pos x="1346" y="0"/>
                </a:cxn>
                <a:cxn ang="0">
                  <a:pos x="1655" y="119"/>
                </a:cxn>
                <a:cxn ang="0">
                  <a:pos x="1948" y="255"/>
                </a:cxn>
                <a:cxn ang="0">
                  <a:pos x="2068" y="326"/>
                </a:cxn>
                <a:cxn ang="0">
                  <a:pos x="2171" y="402"/>
                </a:cxn>
                <a:cxn ang="0">
                  <a:pos x="2236" y="478"/>
                </a:cxn>
                <a:cxn ang="0">
                  <a:pos x="2263" y="560"/>
                </a:cxn>
                <a:cxn ang="0">
                  <a:pos x="2241" y="636"/>
                </a:cxn>
                <a:cxn ang="0">
                  <a:pos x="2171" y="702"/>
                </a:cxn>
                <a:cxn ang="0">
                  <a:pos x="2062" y="756"/>
                </a:cxn>
                <a:cxn ang="0">
                  <a:pos x="1921" y="800"/>
                </a:cxn>
                <a:cxn ang="0">
                  <a:pos x="1748" y="843"/>
                </a:cxn>
                <a:cxn ang="0">
                  <a:pos x="1351" y="908"/>
                </a:cxn>
                <a:cxn ang="0">
                  <a:pos x="923" y="968"/>
                </a:cxn>
                <a:cxn ang="0">
                  <a:pos x="521" y="1028"/>
                </a:cxn>
                <a:cxn ang="0">
                  <a:pos x="353" y="1066"/>
                </a:cxn>
                <a:cxn ang="0">
                  <a:pos x="206" y="1104"/>
                </a:cxn>
                <a:cxn ang="0">
                  <a:pos x="92" y="1148"/>
                </a:cxn>
                <a:cxn ang="0">
                  <a:pos x="22" y="1202"/>
                </a:cxn>
                <a:cxn ang="0">
                  <a:pos x="0" y="1262"/>
                </a:cxn>
                <a:cxn ang="0">
                  <a:pos x="27" y="1327"/>
                </a:cxn>
                <a:cxn ang="0">
                  <a:pos x="98" y="1382"/>
                </a:cxn>
                <a:cxn ang="0">
                  <a:pos x="196" y="1425"/>
                </a:cxn>
                <a:cxn ang="0">
                  <a:pos x="326" y="1469"/>
                </a:cxn>
                <a:cxn ang="0">
                  <a:pos x="217" y="1414"/>
                </a:cxn>
                <a:cxn ang="0">
                  <a:pos x="147" y="1360"/>
                </a:cxn>
                <a:cxn ang="0">
                  <a:pos x="120" y="1306"/>
                </a:cxn>
                <a:cxn ang="0">
                  <a:pos x="141" y="1257"/>
                </a:cxn>
                <a:cxn ang="0">
                  <a:pos x="212" y="1208"/>
                </a:cxn>
                <a:cxn ang="0">
                  <a:pos x="342" y="1164"/>
                </a:cxn>
                <a:cxn ang="0">
                  <a:pos x="527" y="1121"/>
                </a:cxn>
                <a:cxn ang="0">
                  <a:pos x="771" y="1088"/>
                </a:cxn>
              </a:cxnLst>
              <a:rect l="0" t="0" r="r" b="b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7" name="Freeform 10"/>
            <p:cNvSpPr>
              <a:spLocks/>
            </p:cNvSpPr>
            <p:nvPr/>
          </p:nvSpPr>
          <p:spPr bwMode="hidden">
            <a:xfrm>
              <a:off x="0" y="0"/>
              <a:ext cx="5758" cy="1776"/>
            </a:xfrm>
            <a:custGeom>
              <a:avLst/>
              <a:gdLst>
                <a:gd name="T0" fmla="*/ 0 w 5740"/>
                <a:gd name="T1" fmla="*/ 0 h 1906"/>
                <a:gd name="T2" fmla="*/ 0 w 5740"/>
                <a:gd name="T3" fmla="*/ 1906 h 1906"/>
                <a:gd name="T4" fmla="*/ 5740 w 5740"/>
                <a:gd name="T5" fmla="*/ 1906 h 1906"/>
                <a:gd name="T6" fmla="*/ 5740 w 5740"/>
                <a:gd name="T7" fmla="*/ 0 h 1906"/>
                <a:gd name="T8" fmla="*/ 0 w 5740"/>
                <a:gd name="T9" fmla="*/ 0 h 1906"/>
                <a:gd name="T10" fmla="*/ 0 w 5740"/>
                <a:gd name="T11" fmla="*/ 0 h 190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FFFFFF"/>
                </a:solidFill>
              </a:endParaRPr>
            </a:p>
          </p:txBody>
        </p:sp>
      </p:grpSp>
      <p:sp>
        <p:nvSpPr>
          <p:cNvPr id="36875" name="Rectangle 11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736725"/>
            <a:ext cx="7772400" cy="1920875"/>
          </a:xfrm>
        </p:spPr>
        <p:txBody>
          <a:bodyPr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6876" name="Rectangle 12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13" name="Rectangle 13"/>
          <p:cNvSpPr>
            <a:spLocks noGrp="1" noChangeArrowheads="1"/>
          </p:cNvSpPr>
          <p:nvPr>
            <p:ph type="dt" sz="quarter" idx="10"/>
          </p:nvPr>
        </p:nvSpPr>
        <p:spPr>
          <a:xfrm>
            <a:off x="457200" y="624840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14" name="Rectangle 14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5157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15" name="Rectangle 1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5475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5DF5012B-2472-4BD2-9BC4-7527A55F7599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2155455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0825" cy="6850063"/>
            <a:chOff x="0" y="0"/>
            <a:chExt cx="5758" cy="4315"/>
          </a:xfrm>
        </p:grpSpPr>
        <p:grpSp>
          <p:nvGrpSpPr>
            <p:cNvPr id="5" name="Group 3"/>
            <p:cNvGrpSpPr>
              <a:grpSpLocks/>
            </p:cNvGrpSpPr>
            <p:nvPr userDrawn="1"/>
          </p:nvGrpSpPr>
          <p:grpSpPr bwMode="auto">
            <a:xfrm>
              <a:off x="1728" y="2230"/>
              <a:ext cx="4027" cy="2085"/>
              <a:chOff x="1728" y="2230"/>
              <a:chExt cx="4027" cy="2085"/>
            </a:xfrm>
          </p:grpSpPr>
          <p:sp>
            <p:nvSpPr>
              <p:cNvPr id="8" name="Freeform 4"/>
              <p:cNvSpPr>
                <a:spLocks/>
              </p:cNvSpPr>
              <p:nvPr/>
            </p:nvSpPr>
            <p:spPr bwMode="hidden">
              <a:xfrm>
                <a:off x="1728" y="2644"/>
                <a:ext cx="2882" cy="1671"/>
              </a:xfrm>
              <a:custGeom>
                <a:avLst/>
                <a:gdLst/>
                <a:ahLst/>
                <a:cxnLst>
                  <a:cxn ang="0">
                    <a:pos x="2740" y="528"/>
                  </a:cxn>
                  <a:cxn ang="0">
                    <a:pos x="2632" y="484"/>
                  </a:cxn>
                  <a:cxn ang="0">
                    <a:pos x="2480" y="424"/>
                  </a:cxn>
                  <a:cxn ang="0">
                    <a:pos x="2203" y="343"/>
                  </a:cxn>
                  <a:cxn ang="0">
                    <a:pos x="1970" y="277"/>
                  </a:cxn>
                  <a:cxn ang="0">
                    <a:pos x="1807" y="212"/>
                  </a:cxn>
                  <a:cxn ang="0">
                    <a:pos x="1693" y="152"/>
                  </a:cxn>
                  <a:cxn ang="0">
                    <a:pos x="1628" y="103"/>
                  </a:cxn>
                  <a:cxn ang="0">
                    <a:pos x="1590" y="60"/>
                  </a:cxn>
                  <a:cxn ang="0">
                    <a:pos x="1579" y="27"/>
                  </a:cxn>
                  <a:cxn ang="0">
                    <a:pos x="1585" y="0"/>
                  </a:cxn>
                  <a:cxn ang="0">
                    <a:pos x="1557" y="49"/>
                  </a:cxn>
                  <a:cxn ang="0">
                    <a:pos x="1568" y="98"/>
                  </a:cxn>
                  <a:cxn ang="0">
                    <a:pos x="1617" y="141"/>
                  </a:cxn>
                  <a:cxn ang="0">
                    <a:pos x="1688" y="185"/>
                  </a:cxn>
                  <a:cxn ang="0">
                    <a:pos x="1791" y="228"/>
                  </a:cxn>
                  <a:cxn ang="0">
                    <a:pos x="2040" y="310"/>
                  </a:cxn>
                  <a:cxn ang="0">
                    <a:pos x="2285" y="381"/>
                  </a:cxn>
                  <a:cxn ang="0">
                    <a:pos x="2464" y="435"/>
                  </a:cxn>
                  <a:cxn ang="0">
                    <a:pos x="2605" y="484"/>
                  </a:cxn>
                  <a:cxn ang="0">
                    <a:pos x="2708" y="528"/>
                  </a:cxn>
                  <a:cxn ang="0">
                    <a:pos x="2768" y="560"/>
                  </a:cxn>
                  <a:cxn ang="0">
                    <a:pos x="2795" y="593"/>
                  </a:cxn>
                  <a:cxn ang="0">
                    <a:pos x="2795" y="642"/>
                  </a:cxn>
                  <a:cxn ang="0">
                    <a:pos x="2762" y="691"/>
                  </a:cxn>
                  <a:cxn ang="0">
                    <a:pos x="2692" y="735"/>
                  </a:cxn>
                  <a:cxn ang="0">
                    <a:pos x="2589" y="778"/>
                  </a:cxn>
                  <a:cxn ang="0">
                    <a:pos x="2458" y="822"/>
                  </a:cxn>
                  <a:cxn ang="0">
                    <a:pos x="2301" y="865"/>
                  </a:cxn>
                  <a:cxn ang="0">
                    <a:pos x="2030" y="930"/>
                  </a:cxn>
                  <a:cxn ang="0">
                    <a:pos x="1606" y="1034"/>
                  </a:cxn>
                  <a:cxn ang="0">
                    <a:pos x="1145" y="1164"/>
                  </a:cxn>
                  <a:cxn ang="0">
                    <a:pos x="673" y="1328"/>
                  </a:cxn>
                  <a:cxn ang="0">
                    <a:pos x="217" y="1545"/>
                  </a:cxn>
                  <a:cxn ang="0">
                    <a:pos x="353" y="1671"/>
                  </a:cxn>
                  <a:cxn ang="0">
                    <a:pos x="754" y="1469"/>
                  </a:cxn>
                  <a:cxn ang="0">
                    <a:pos x="1145" y="1311"/>
                  </a:cxn>
                  <a:cxn ang="0">
                    <a:pos x="1519" y="1186"/>
                  </a:cxn>
                  <a:cxn ang="0">
                    <a:pos x="1861" y="1083"/>
                  </a:cxn>
                  <a:cxn ang="0">
                    <a:pos x="2165" y="1007"/>
                  </a:cxn>
                  <a:cxn ang="0">
                    <a:pos x="2426" y="947"/>
                  </a:cxn>
                  <a:cxn ang="0">
                    <a:pos x="2626" y="892"/>
                  </a:cxn>
                  <a:cxn ang="0">
                    <a:pos x="2762" y="838"/>
                  </a:cxn>
                  <a:cxn ang="0">
                    <a:pos x="2827" y="794"/>
                  </a:cxn>
                  <a:cxn ang="0">
                    <a:pos x="2865" y="745"/>
                  </a:cxn>
                  <a:cxn ang="0">
                    <a:pos x="2882" y="702"/>
                  </a:cxn>
                  <a:cxn ang="0">
                    <a:pos x="2854" y="620"/>
                  </a:cxn>
                  <a:cxn ang="0">
                    <a:pos x="2800" y="560"/>
                  </a:cxn>
                  <a:cxn ang="0">
                    <a:pos x="2773" y="544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" name="Freeform 5"/>
              <p:cNvSpPr>
                <a:spLocks/>
              </p:cNvSpPr>
              <p:nvPr/>
            </p:nvSpPr>
            <p:spPr bwMode="hidden">
              <a:xfrm>
                <a:off x="4170" y="2671"/>
                <a:ext cx="1259" cy="811"/>
              </a:xfrm>
              <a:custGeom>
                <a:avLst/>
                <a:gdLst/>
                <a:ahLst/>
                <a:cxnLst>
                  <a:cxn ang="0">
                    <a:pos x="1259" y="615"/>
                  </a:cxn>
                  <a:cxn ang="0">
                    <a:pos x="1248" y="588"/>
                  </a:cxn>
                  <a:cxn ang="0">
                    <a:pos x="1237" y="566"/>
                  </a:cxn>
                  <a:cxn ang="0">
                    <a:pos x="1216" y="539"/>
                  </a:cxn>
                  <a:cxn ang="0">
                    <a:pos x="1188" y="517"/>
                  </a:cxn>
                  <a:cxn ang="0">
                    <a:pos x="1123" y="479"/>
                  </a:cxn>
                  <a:cxn ang="0">
                    <a:pos x="1042" y="441"/>
                  </a:cxn>
                  <a:cxn ang="0">
                    <a:pos x="944" y="408"/>
                  </a:cxn>
                  <a:cxn ang="0">
                    <a:pos x="841" y="381"/>
                  </a:cxn>
                  <a:cxn ang="0">
                    <a:pos x="727" y="348"/>
                  </a:cxn>
                  <a:cxn ang="0">
                    <a:pos x="613" y="321"/>
                  </a:cxn>
                  <a:cxn ang="0">
                    <a:pos x="499" y="294"/>
                  </a:cxn>
                  <a:cxn ang="0">
                    <a:pos x="391" y="261"/>
                  </a:cxn>
                  <a:cxn ang="0">
                    <a:pos x="288" y="229"/>
                  </a:cxn>
                  <a:cxn ang="0">
                    <a:pos x="195" y="196"/>
                  </a:cxn>
                  <a:cxn ang="0">
                    <a:pos x="119" y="152"/>
                  </a:cxn>
                  <a:cxn ang="0">
                    <a:pos x="54" y="109"/>
                  </a:cxn>
                  <a:cxn ang="0">
                    <a:pos x="33" y="87"/>
                  </a:cxn>
                  <a:cxn ang="0">
                    <a:pos x="16" y="60"/>
                  </a:cxn>
                  <a:cxn ang="0">
                    <a:pos x="5" y="33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11"/>
                  </a:cxn>
                  <a:cxn ang="0">
                    <a:pos x="0" y="38"/>
                  </a:cxn>
                  <a:cxn ang="0">
                    <a:pos x="5" y="60"/>
                  </a:cxn>
                  <a:cxn ang="0">
                    <a:pos x="16" y="87"/>
                  </a:cxn>
                  <a:cxn ang="0">
                    <a:pos x="33" y="114"/>
                  </a:cxn>
                  <a:cxn ang="0">
                    <a:pos x="54" y="142"/>
                  </a:cxn>
                  <a:cxn ang="0">
                    <a:pos x="87" y="174"/>
                  </a:cxn>
                  <a:cxn ang="0">
                    <a:pos x="125" y="207"/>
                  </a:cxn>
                  <a:cxn ang="0">
                    <a:pos x="179" y="240"/>
                  </a:cxn>
                  <a:cxn ang="0">
                    <a:pos x="244" y="278"/>
                  </a:cxn>
                  <a:cxn ang="0">
                    <a:pos x="326" y="310"/>
                  </a:cxn>
                  <a:cxn ang="0">
                    <a:pos x="418" y="348"/>
                  </a:cxn>
                  <a:cxn ang="0">
                    <a:pos x="526" y="381"/>
                  </a:cxn>
                  <a:cxn ang="0">
                    <a:pos x="657" y="414"/>
                  </a:cxn>
                  <a:cxn ang="0">
                    <a:pos x="749" y="435"/>
                  </a:cxn>
                  <a:cxn ang="0">
                    <a:pos x="830" y="463"/>
                  </a:cxn>
                  <a:cxn ang="0">
                    <a:pos x="901" y="490"/>
                  </a:cxn>
                  <a:cxn ang="0">
                    <a:pos x="966" y="512"/>
                  </a:cxn>
                  <a:cxn ang="0">
                    <a:pos x="1015" y="539"/>
                  </a:cxn>
                  <a:cxn ang="0">
                    <a:pos x="1053" y="566"/>
                  </a:cxn>
                  <a:cxn ang="0">
                    <a:pos x="1080" y="593"/>
                  </a:cxn>
                  <a:cxn ang="0">
                    <a:pos x="1102" y="620"/>
                  </a:cxn>
                  <a:cxn ang="0">
                    <a:pos x="1112" y="648"/>
                  </a:cxn>
                  <a:cxn ang="0">
                    <a:pos x="1118" y="675"/>
                  </a:cxn>
                  <a:cxn ang="0">
                    <a:pos x="1112" y="697"/>
                  </a:cxn>
                  <a:cxn ang="0">
                    <a:pos x="1096" y="724"/>
                  </a:cxn>
                  <a:cxn ang="0">
                    <a:pos x="1080" y="746"/>
                  </a:cxn>
                  <a:cxn ang="0">
                    <a:pos x="1053" y="767"/>
                  </a:cxn>
                  <a:cxn ang="0">
                    <a:pos x="1015" y="789"/>
                  </a:cxn>
                  <a:cxn ang="0">
                    <a:pos x="977" y="811"/>
                  </a:cxn>
                  <a:cxn ang="0">
                    <a:pos x="1047" y="789"/>
                  </a:cxn>
                  <a:cxn ang="0">
                    <a:pos x="1107" y="767"/>
                  </a:cxn>
                  <a:cxn ang="0">
                    <a:pos x="1156" y="746"/>
                  </a:cxn>
                  <a:cxn ang="0">
                    <a:pos x="1199" y="724"/>
                  </a:cxn>
                  <a:cxn ang="0">
                    <a:pos x="1226" y="702"/>
                  </a:cxn>
                  <a:cxn ang="0">
                    <a:pos x="1248" y="675"/>
                  </a:cxn>
                  <a:cxn ang="0">
                    <a:pos x="1259" y="648"/>
                  </a:cxn>
                  <a:cxn ang="0">
                    <a:pos x="1259" y="615"/>
                  </a:cxn>
                  <a:cxn ang="0">
                    <a:pos x="1259" y="615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10" name="Freeform 6"/>
              <p:cNvSpPr>
                <a:spLocks/>
              </p:cNvSpPr>
              <p:nvPr/>
            </p:nvSpPr>
            <p:spPr bwMode="hidden">
              <a:xfrm>
                <a:off x="2900" y="3346"/>
                <a:ext cx="2849" cy="969"/>
              </a:xfrm>
              <a:custGeom>
                <a:avLst/>
                <a:gdLst/>
                <a:ahLst/>
                <a:cxnLst>
                  <a:cxn ang="0">
                    <a:pos x="92" y="958"/>
                  </a:cxn>
                  <a:cxn ang="0">
                    <a:pos x="0" y="969"/>
                  </a:cxn>
                  <a:cxn ang="0">
                    <a:pos x="391" y="969"/>
                  </a:cxn>
                  <a:cxn ang="0">
                    <a:pos x="434" y="947"/>
                  </a:cxn>
                  <a:cxn ang="0">
                    <a:pos x="483" y="914"/>
                  </a:cxn>
                  <a:cxn ang="0">
                    <a:pos x="554" y="876"/>
                  </a:cxn>
                  <a:cxn ang="0">
                    <a:pos x="635" y="838"/>
                  </a:cxn>
                  <a:cxn ang="0">
                    <a:pos x="727" y="794"/>
                  </a:cxn>
                  <a:cxn ang="0">
                    <a:pos x="836" y="745"/>
                  </a:cxn>
                  <a:cxn ang="0">
                    <a:pos x="961" y="696"/>
                  </a:cxn>
                  <a:cxn ang="0">
                    <a:pos x="1102" y="642"/>
                  </a:cxn>
                  <a:cxn ang="0">
                    <a:pos x="1259" y="582"/>
                  </a:cxn>
                  <a:cxn ang="0">
                    <a:pos x="1433" y="522"/>
                  </a:cxn>
                  <a:cxn ang="0">
                    <a:pos x="1623" y="462"/>
                  </a:cxn>
                  <a:cxn ang="0">
                    <a:pos x="1829" y="403"/>
                  </a:cxn>
                  <a:cxn ang="0">
                    <a:pos x="2057" y="343"/>
                  </a:cxn>
                  <a:cxn ang="0">
                    <a:pos x="2301" y="283"/>
                  </a:cxn>
                  <a:cxn ang="0">
                    <a:pos x="2567" y="223"/>
                  </a:cxn>
                  <a:cxn ang="0">
                    <a:pos x="2849" y="163"/>
                  </a:cxn>
                  <a:cxn ang="0">
                    <a:pos x="2849" y="0"/>
                  </a:cxn>
                  <a:cxn ang="0">
                    <a:pos x="2817" y="16"/>
                  </a:cxn>
                  <a:cxn ang="0">
                    <a:pos x="2773" y="33"/>
                  </a:cxn>
                  <a:cxn ang="0">
                    <a:pos x="2719" y="54"/>
                  </a:cxn>
                  <a:cxn ang="0">
                    <a:pos x="2648" y="76"/>
                  </a:cxn>
                  <a:cxn ang="0">
                    <a:pos x="2572" y="98"/>
                  </a:cxn>
                  <a:cxn ang="0">
                    <a:pos x="2491" y="120"/>
                  </a:cxn>
                  <a:cxn ang="0">
                    <a:pos x="2399" y="147"/>
                  </a:cxn>
                  <a:cxn ang="0">
                    <a:pos x="2301" y="169"/>
                  </a:cxn>
                  <a:cxn ang="0">
                    <a:pos x="2095" y="223"/>
                  </a:cxn>
                  <a:cxn ang="0">
                    <a:pos x="1889" y="277"/>
                  </a:cxn>
                  <a:cxn ang="0">
                    <a:pos x="1688" y="326"/>
                  </a:cxn>
                  <a:cxn ang="0">
                    <a:pos x="1590" y="354"/>
                  </a:cxn>
                  <a:cxn ang="0">
                    <a:pos x="1503" y="381"/>
                  </a:cxn>
                  <a:cxn ang="0">
                    <a:pos x="1107" y="506"/>
                  </a:cxn>
                  <a:cxn ang="0">
                    <a:pos x="912" y="577"/>
                  </a:cxn>
                  <a:cxn ang="0">
                    <a:pos x="727" y="647"/>
                  </a:cxn>
                  <a:cxn ang="0">
                    <a:pos x="548" y="718"/>
                  </a:cxn>
                  <a:cxn ang="0">
                    <a:pos x="380" y="794"/>
                  </a:cxn>
                  <a:cxn ang="0">
                    <a:pos x="228" y="876"/>
                  </a:cxn>
                  <a:cxn ang="0">
                    <a:pos x="92" y="958"/>
                  </a:cxn>
                  <a:cxn ang="0">
                    <a:pos x="92" y="958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1961"/>
                      <a:invGamma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11" name="Freeform 7"/>
              <p:cNvSpPr>
                <a:spLocks/>
              </p:cNvSpPr>
              <p:nvPr/>
            </p:nvSpPr>
            <p:spPr bwMode="hidden">
              <a:xfrm>
                <a:off x="2748" y="2230"/>
                <a:ext cx="3007" cy="2085"/>
              </a:xfrm>
              <a:custGeom>
                <a:avLst/>
                <a:gdLst>
                  <a:gd name="T0" fmla="*/ 1433 w 3007"/>
                  <a:gd name="T1" fmla="*/ 474 h 2085"/>
                  <a:gd name="T2" fmla="*/ 1460 w 3007"/>
                  <a:gd name="T3" fmla="*/ 528 h 2085"/>
                  <a:gd name="T4" fmla="*/ 1541 w 3007"/>
                  <a:gd name="T5" fmla="*/ 593 h 2085"/>
                  <a:gd name="T6" fmla="*/ 1715 w 3007"/>
                  <a:gd name="T7" fmla="*/ 670 h 2085"/>
                  <a:gd name="T8" fmla="*/ 1927 w 3007"/>
                  <a:gd name="T9" fmla="*/ 735 h 2085"/>
                  <a:gd name="T10" fmla="*/ 2155 w 3007"/>
                  <a:gd name="T11" fmla="*/ 789 h 2085"/>
                  <a:gd name="T12" fmla="*/ 2372 w 3007"/>
                  <a:gd name="T13" fmla="*/ 849 h 2085"/>
                  <a:gd name="T14" fmla="*/ 2551 w 3007"/>
                  <a:gd name="T15" fmla="*/ 920 h 2085"/>
                  <a:gd name="T16" fmla="*/ 2638 w 3007"/>
                  <a:gd name="T17" fmla="*/ 980 h 2085"/>
                  <a:gd name="T18" fmla="*/ 2676 w 3007"/>
                  <a:gd name="T19" fmla="*/ 1029 h 2085"/>
                  <a:gd name="T20" fmla="*/ 2681 w 3007"/>
                  <a:gd name="T21" fmla="*/ 1083 h 2085"/>
                  <a:gd name="T22" fmla="*/ 2665 w 3007"/>
                  <a:gd name="T23" fmla="*/ 1127 h 2085"/>
                  <a:gd name="T24" fmla="*/ 2616 w 3007"/>
                  <a:gd name="T25" fmla="*/ 1170 h 2085"/>
                  <a:gd name="T26" fmla="*/ 2545 w 3007"/>
                  <a:gd name="T27" fmla="*/ 1208 h 2085"/>
                  <a:gd name="T28" fmla="*/ 2448 w 3007"/>
                  <a:gd name="T29" fmla="*/ 1241 h 2085"/>
                  <a:gd name="T30" fmla="*/ 2328 w 3007"/>
                  <a:gd name="T31" fmla="*/ 1274 h 2085"/>
                  <a:gd name="T32" fmla="*/ 2106 w 3007"/>
                  <a:gd name="T33" fmla="*/ 1328 h 2085"/>
                  <a:gd name="T34" fmla="*/ 1742 w 3007"/>
                  <a:gd name="T35" fmla="*/ 1421 h 2085"/>
                  <a:gd name="T36" fmla="*/ 1308 w 3007"/>
                  <a:gd name="T37" fmla="*/ 1540 h 2085"/>
                  <a:gd name="T38" fmla="*/ 820 w 3007"/>
                  <a:gd name="T39" fmla="*/ 1709 h 2085"/>
                  <a:gd name="T40" fmla="*/ 282 w 3007"/>
                  <a:gd name="T41" fmla="*/ 1943 h 2085"/>
                  <a:gd name="T42" fmla="*/ 152 w 3007"/>
                  <a:gd name="T43" fmla="*/ 2085 h 2085"/>
                  <a:gd name="T44" fmla="*/ 386 w 3007"/>
                  <a:gd name="T45" fmla="*/ 1992 h 2085"/>
                  <a:gd name="T46" fmla="*/ 700 w 3007"/>
                  <a:gd name="T47" fmla="*/ 1834 h 2085"/>
                  <a:gd name="T48" fmla="*/ 1064 w 3007"/>
                  <a:gd name="T49" fmla="*/ 1693 h 2085"/>
                  <a:gd name="T50" fmla="*/ 1661 w 3007"/>
                  <a:gd name="T51" fmla="*/ 1497 h 2085"/>
                  <a:gd name="T52" fmla="*/ 1845 w 3007"/>
                  <a:gd name="T53" fmla="*/ 1442 h 2085"/>
                  <a:gd name="T54" fmla="*/ 2252 w 3007"/>
                  <a:gd name="T55" fmla="*/ 1339 h 2085"/>
                  <a:gd name="T56" fmla="*/ 2551 w 3007"/>
                  <a:gd name="T57" fmla="*/ 1263 h 2085"/>
                  <a:gd name="T58" fmla="*/ 2730 w 3007"/>
                  <a:gd name="T59" fmla="*/ 1214 h 2085"/>
                  <a:gd name="T60" fmla="*/ 2876 w 3007"/>
                  <a:gd name="T61" fmla="*/ 1170 h 2085"/>
                  <a:gd name="T62" fmla="*/ 2974 w 3007"/>
                  <a:gd name="T63" fmla="*/ 1132 h 2085"/>
                  <a:gd name="T64" fmla="*/ 3007 w 3007"/>
                  <a:gd name="T65" fmla="*/ 871 h 2085"/>
                  <a:gd name="T66" fmla="*/ 2860 w 3007"/>
                  <a:gd name="T67" fmla="*/ 844 h 2085"/>
                  <a:gd name="T68" fmla="*/ 2670 w 3007"/>
                  <a:gd name="T69" fmla="*/ 806 h 2085"/>
                  <a:gd name="T70" fmla="*/ 2458 w 3007"/>
                  <a:gd name="T71" fmla="*/ 757 h 2085"/>
                  <a:gd name="T72" fmla="*/ 2138 w 3007"/>
                  <a:gd name="T73" fmla="*/ 670 h 2085"/>
                  <a:gd name="T74" fmla="*/ 1959 w 3007"/>
                  <a:gd name="T75" fmla="*/ 604 h 2085"/>
                  <a:gd name="T76" fmla="*/ 1824 w 3007"/>
                  <a:gd name="T77" fmla="*/ 534 h 2085"/>
                  <a:gd name="T78" fmla="*/ 1769 w 3007"/>
                  <a:gd name="T79" fmla="*/ 474 h 2085"/>
                  <a:gd name="T80" fmla="*/ 1753 w 3007"/>
                  <a:gd name="T81" fmla="*/ 436 h 2085"/>
                  <a:gd name="T82" fmla="*/ 1780 w 3007"/>
                  <a:gd name="T83" fmla="*/ 381 h 2085"/>
                  <a:gd name="T84" fmla="*/ 1862 w 3007"/>
                  <a:gd name="T85" fmla="*/ 316 h 2085"/>
                  <a:gd name="T86" fmla="*/ 1986 w 3007"/>
                  <a:gd name="T87" fmla="*/ 267 h 2085"/>
                  <a:gd name="T88" fmla="*/ 2149 w 3007"/>
                  <a:gd name="T89" fmla="*/ 229 h 2085"/>
                  <a:gd name="T90" fmla="*/ 2431 w 3007"/>
                  <a:gd name="T91" fmla="*/ 180 h 2085"/>
                  <a:gd name="T92" fmla="*/ 2827 w 3007"/>
                  <a:gd name="T93" fmla="*/ 125 h 2085"/>
                  <a:gd name="T94" fmla="*/ 3007 w 3007"/>
                  <a:gd name="T95" fmla="*/ 87 h 2085"/>
                  <a:gd name="T96" fmla="*/ 2909 w 3007"/>
                  <a:gd name="T97" fmla="*/ 22 h 2085"/>
                  <a:gd name="T98" fmla="*/ 2676 w 3007"/>
                  <a:gd name="T99" fmla="*/ 66 h 2085"/>
                  <a:gd name="T100" fmla="*/ 2285 w 3007"/>
                  <a:gd name="T101" fmla="*/ 120 h 2085"/>
                  <a:gd name="T102" fmla="*/ 2030 w 3007"/>
                  <a:gd name="T103" fmla="*/ 158 h 2085"/>
                  <a:gd name="T104" fmla="*/ 1791 w 3007"/>
                  <a:gd name="T105" fmla="*/ 202 h 2085"/>
                  <a:gd name="T106" fmla="*/ 1601 w 3007"/>
                  <a:gd name="T107" fmla="*/ 261 h 2085"/>
                  <a:gd name="T108" fmla="*/ 1471 w 3007"/>
                  <a:gd name="T109" fmla="*/ 338 h 2085"/>
                  <a:gd name="T110" fmla="*/ 1438 w 3007"/>
                  <a:gd name="T111" fmla="*/ 387 h 2085"/>
                  <a:gd name="T112" fmla="*/ 1427 w 3007"/>
                  <a:gd name="T113" fmla="*/ 441 h 2085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0" t="0" r="r" b="b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12" name="Freeform 8"/>
              <p:cNvSpPr>
                <a:spLocks/>
              </p:cNvSpPr>
              <p:nvPr/>
            </p:nvSpPr>
            <p:spPr bwMode="hidden">
              <a:xfrm>
                <a:off x="4501" y="2317"/>
                <a:ext cx="1248" cy="539"/>
              </a:xfrm>
              <a:custGeom>
                <a:avLst/>
                <a:gdLst/>
                <a:ahLst/>
                <a:cxnLst>
                  <a:cxn ang="0">
                    <a:pos x="0" y="332"/>
                  </a:cxn>
                  <a:cxn ang="0">
                    <a:pos x="0" y="360"/>
                  </a:cxn>
                  <a:cxn ang="0">
                    <a:pos x="5" y="387"/>
                  </a:cxn>
                  <a:cxn ang="0">
                    <a:pos x="27" y="414"/>
                  </a:cxn>
                  <a:cxn ang="0">
                    <a:pos x="54" y="436"/>
                  </a:cxn>
                  <a:cxn ang="0">
                    <a:pos x="92" y="463"/>
                  </a:cxn>
                  <a:cxn ang="0">
                    <a:pos x="141" y="490"/>
                  </a:cxn>
                  <a:cxn ang="0">
                    <a:pos x="195" y="512"/>
                  </a:cxn>
                  <a:cxn ang="0">
                    <a:pos x="255" y="539"/>
                  </a:cxn>
                  <a:cxn ang="0">
                    <a:pos x="212" y="517"/>
                  </a:cxn>
                  <a:cxn ang="0">
                    <a:pos x="179" y="490"/>
                  </a:cxn>
                  <a:cxn ang="0">
                    <a:pos x="157" y="468"/>
                  </a:cxn>
                  <a:cxn ang="0">
                    <a:pos x="141" y="447"/>
                  </a:cxn>
                  <a:cxn ang="0">
                    <a:pos x="136" y="425"/>
                  </a:cxn>
                  <a:cxn ang="0">
                    <a:pos x="136" y="403"/>
                  </a:cxn>
                  <a:cxn ang="0">
                    <a:pos x="141" y="381"/>
                  </a:cxn>
                  <a:cxn ang="0">
                    <a:pos x="157" y="365"/>
                  </a:cxn>
                  <a:cxn ang="0">
                    <a:pos x="179" y="343"/>
                  </a:cxn>
                  <a:cxn ang="0">
                    <a:pos x="201" y="327"/>
                  </a:cxn>
                  <a:cxn ang="0">
                    <a:pos x="266" y="294"/>
                  </a:cxn>
                  <a:cxn ang="0">
                    <a:pos x="353" y="262"/>
                  </a:cxn>
                  <a:cxn ang="0">
                    <a:pos x="445" y="234"/>
                  </a:cxn>
                  <a:cxn ang="0">
                    <a:pos x="554" y="213"/>
                  </a:cxn>
                  <a:cxn ang="0">
                    <a:pos x="662" y="191"/>
                  </a:cxn>
                  <a:cxn ang="0">
                    <a:pos x="890" y="153"/>
                  </a:cxn>
                  <a:cxn ang="0">
                    <a:pos x="993" y="136"/>
                  </a:cxn>
                  <a:cxn ang="0">
                    <a:pos x="1091" y="120"/>
                  </a:cxn>
                  <a:cxn ang="0">
                    <a:pos x="1178" y="115"/>
                  </a:cxn>
                  <a:cxn ang="0">
                    <a:pos x="1248" y="104"/>
                  </a:cxn>
                  <a:cxn ang="0">
                    <a:pos x="1248" y="0"/>
                  </a:cxn>
                  <a:cxn ang="0">
                    <a:pos x="1161" y="22"/>
                  </a:cxn>
                  <a:cxn ang="0">
                    <a:pos x="1069" y="38"/>
                  </a:cxn>
                  <a:cxn ang="0">
                    <a:pos x="874" y="71"/>
                  </a:cxn>
                  <a:cxn ang="0">
                    <a:pos x="673" y="93"/>
                  </a:cxn>
                  <a:cxn ang="0">
                    <a:pos x="483" y="126"/>
                  </a:cxn>
                  <a:cxn ang="0">
                    <a:pos x="391" y="142"/>
                  </a:cxn>
                  <a:cxn ang="0">
                    <a:pos x="309" y="158"/>
                  </a:cxn>
                  <a:cxn ang="0">
                    <a:pos x="228" y="180"/>
                  </a:cxn>
                  <a:cxn ang="0">
                    <a:pos x="163" y="202"/>
                  </a:cxn>
                  <a:cxn ang="0">
                    <a:pos x="103" y="229"/>
                  </a:cxn>
                  <a:cxn ang="0">
                    <a:pos x="54" y="256"/>
                  </a:cxn>
                  <a:cxn ang="0">
                    <a:pos x="22" y="294"/>
                  </a:cxn>
                  <a:cxn ang="0">
                    <a:pos x="0" y="332"/>
                  </a:cxn>
                  <a:cxn ang="0">
                    <a:pos x="0" y="332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7843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</p:grpSp>
        <p:sp>
          <p:nvSpPr>
            <p:cNvPr id="6" name="Freeform 9"/>
            <p:cNvSpPr>
              <a:spLocks/>
            </p:cNvSpPr>
            <p:nvPr/>
          </p:nvSpPr>
          <p:spPr bwMode="hidden">
            <a:xfrm>
              <a:off x="3322" y="1341"/>
              <a:ext cx="1825" cy="1537"/>
            </a:xfrm>
            <a:custGeom>
              <a:avLst/>
              <a:gdLst/>
              <a:ahLst/>
              <a:cxnLst>
                <a:cxn ang="0">
                  <a:pos x="982" y="1061"/>
                </a:cxn>
                <a:cxn ang="0">
                  <a:pos x="1357" y="1012"/>
                </a:cxn>
                <a:cxn ang="0">
                  <a:pos x="1666" y="957"/>
                </a:cxn>
                <a:cxn ang="0">
                  <a:pos x="1916" y="897"/>
                </a:cxn>
                <a:cxn ang="0">
                  <a:pos x="2100" y="832"/>
                </a:cxn>
                <a:cxn ang="0">
                  <a:pos x="2220" y="756"/>
                </a:cxn>
                <a:cxn ang="0">
                  <a:pos x="2285" y="669"/>
                </a:cxn>
                <a:cxn ang="0">
                  <a:pos x="2290" y="560"/>
                </a:cxn>
                <a:cxn ang="0">
                  <a:pos x="2241" y="457"/>
                </a:cxn>
                <a:cxn ang="0">
                  <a:pos x="2144" y="364"/>
                </a:cxn>
                <a:cxn ang="0">
                  <a:pos x="2008" y="277"/>
                </a:cxn>
                <a:cxn ang="0">
                  <a:pos x="1769" y="157"/>
                </a:cxn>
                <a:cxn ang="0">
                  <a:pos x="1612" y="92"/>
                </a:cxn>
                <a:cxn ang="0">
                  <a:pos x="1476" y="43"/>
                </a:cxn>
                <a:cxn ang="0">
                  <a:pos x="1384" y="10"/>
                </a:cxn>
                <a:cxn ang="0">
                  <a:pos x="1346" y="0"/>
                </a:cxn>
                <a:cxn ang="0">
                  <a:pos x="1655" y="119"/>
                </a:cxn>
                <a:cxn ang="0">
                  <a:pos x="1948" y="255"/>
                </a:cxn>
                <a:cxn ang="0">
                  <a:pos x="2068" y="326"/>
                </a:cxn>
                <a:cxn ang="0">
                  <a:pos x="2171" y="402"/>
                </a:cxn>
                <a:cxn ang="0">
                  <a:pos x="2236" y="478"/>
                </a:cxn>
                <a:cxn ang="0">
                  <a:pos x="2263" y="560"/>
                </a:cxn>
                <a:cxn ang="0">
                  <a:pos x="2241" y="636"/>
                </a:cxn>
                <a:cxn ang="0">
                  <a:pos x="2171" y="702"/>
                </a:cxn>
                <a:cxn ang="0">
                  <a:pos x="2062" y="756"/>
                </a:cxn>
                <a:cxn ang="0">
                  <a:pos x="1921" y="800"/>
                </a:cxn>
                <a:cxn ang="0">
                  <a:pos x="1748" y="843"/>
                </a:cxn>
                <a:cxn ang="0">
                  <a:pos x="1351" y="908"/>
                </a:cxn>
                <a:cxn ang="0">
                  <a:pos x="923" y="968"/>
                </a:cxn>
                <a:cxn ang="0">
                  <a:pos x="521" y="1028"/>
                </a:cxn>
                <a:cxn ang="0">
                  <a:pos x="353" y="1066"/>
                </a:cxn>
                <a:cxn ang="0">
                  <a:pos x="206" y="1104"/>
                </a:cxn>
                <a:cxn ang="0">
                  <a:pos x="92" y="1148"/>
                </a:cxn>
                <a:cxn ang="0">
                  <a:pos x="22" y="1202"/>
                </a:cxn>
                <a:cxn ang="0">
                  <a:pos x="0" y="1262"/>
                </a:cxn>
                <a:cxn ang="0">
                  <a:pos x="27" y="1327"/>
                </a:cxn>
                <a:cxn ang="0">
                  <a:pos x="98" y="1382"/>
                </a:cxn>
                <a:cxn ang="0">
                  <a:pos x="196" y="1425"/>
                </a:cxn>
                <a:cxn ang="0">
                  <a:pos x="326" y="1469"/>
                </a:cxn>
                <a:cxn ang="0">
                  <a:pos x="217" y="1414"/>
                </a:cxn>
                <a:cxn ang="0">
                  <a:pos x="147" y="1360"/>
                </a:cxn>
                <a:cxn ang="0">
                  <a:pos x="120" y="1306"/>
                </a:cxn>
                <a:cxn ang="0">
                  <a:pos x="141" y="1257"/>
                </a:cxn>
                <a:cxn ang="0">
                  <a:pos x="212" y="1208"/>
                </a:cxn>
                <a:cxn ang="0">
                  <a:pos x="342" y="1164"/>
                </a:cxn>
                <a:cxn ang="0">
                  <a:pos x="527" y="1121"/>
                </a:cxn>
                <a:cxn ang="0">
                  <a:pos x="771" y="1088"/>
                </a:cxn>
              </a:cxnLst>
              <a:rect l="0" t="0" r="r" b="b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7" name="Freeform 10"/>
            <p:cNvSpPr>
              <a:spLocks/>
            </p:cNvSpPr>
            <p:nvPr/>
          </p:nvSpPr>
          <p:spPr bwMode="hidden">
            <a:xfrm>
              <a:off x="0" y="0"/>
              <a:ext cx="5758" cy="1776"/>
            </a:xfrm>
            <a:custGeom>
              <a:avLst/>
              <a:gdLst>
                <a:gd name="T0" fmla="*/ 0 w 5740"/>
                <a:gd name="T1" fmla="*/ 0 h 1906"/>
                <a:gd name="T2" fmla="*/ 0 w 5740"/>
                <a:gd name="T3" fmla="*/ 1906 h 1906"/>
                <a:gd name="T4" fmla="*/ 5740 w 5740"/>
                <a:gd name="T5" fmla="*/ 1906 h 1906"/>
                <a:gd name="T6" fmla="*/ 5740 w 5740"/>
                <a:gd name="T7" fmla="*/ 0 h 1906"/>
                <a:gd name="T8" fmla="*/ 0 w 5740"/>
                <a:gd name="T9" fmla="*/ 0 h 1906"/>
                <a:gd name="T10" fmla="*/ 0 w 5740"/>
                <a:gd name="T11" fmla="*/ 0 h 190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FFFFFF"/>
                </a:solidFill>
              </a:endParaRPr>
            </a:p>
          </p:txBody>
        </p:sp>
      </p:grpSp>
      <p:sp>
        <p:nvSpPr>
          <p:cNvPr id="36875" name="Rectangle 11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736725"/>
            <a:ext cx="7772400" cy="1920875"/>
          </a:xfrm>
        </p:spPr>
        <p:txBody>
          <a:bodyPr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6876" name="Rectangle 12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13" name="Rectangle 13"/>
          <p:cNvSpPr>
            <a:spLocks noGrp="1" noChangeArrowheads="1"/>
          </p:cNvSpPr>
          <p:nvPr>
            <p:ph type="dt" sz="quarter" idx="10"/>
          </p:nvPr>
        </p:nvSpPr>
        <p:spPr>
          <a:xfrm>
            <a:off x="457200" y="624840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14" name="Rectangle 14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5157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15" name="Rectangle 1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5475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5DF5012B-2472-4BD2-9BC4-7527A55F7599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2155455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6D5E536C-4BDA-4D8F-B35D-2E07FAD04D01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9141245"/>
      </p:ext>
    </p:extLst>
  </p:cSld>
  <p:clrMapOvr>
    <a:masterClrMapping/>
  </p:clrMapOvr>
  <p:transition>
    <p:randomBar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FAE7B65C-2D9B-48F6-AD6C-26282C40CEA3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5549948"/>
      </p:ext>
    </p:extLst>
  </p:cSld>
  <p:clrMapOvr>
    <a:masterClrMapping/>
  </p:clrMapOvr>
  <p:transition>
    <p:randomBar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8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52992063-CAC6-45D0-8419-E73F5BDC2C84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9" name="Rectangle 14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8093146"/>
      </p:ext>
    </p:extLst>
  </p:cSld>
  <p:clrMapOvr>
    <a:masterClrMapping/>
  </p:clrMapOvr>
  <p:transition>
    <p:randomBar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D756F1B-B206-4459-A38E-805A957AE26F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2630714"/>
      </p:ext>
    </p:extLst>
  </p:cSld>
  <p:clrMapOvr>
    <a:masterClrMapping/>
  </p:clrMapOvr>
  <p:transition>
    <p:randomBar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34AA18B-4704-4D03-9BE4-288AF900DAD7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3744187"/>
      </p:ext>
    </p:extLst>
  </p:cSld>
  <p:clrMapOvr>
    <a:masterClrMapping/>
  </p:clrMapOvr>
  <p:transition>
    <p:randomBar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04CC278-A25F-47AD-B3F7-C652F30A02B5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7661421"/>
      </p:ext>
    </p:extLst>
  </p:cSld>
  <p:clrMapOvr>
    <a:masterClrMapping/>
  </p:clrMapOvr>
  <p:transition>
    <p:randomBar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C8A7DF8-1531-49D5-AC20-9DA2048D8963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7842057"/>
      </p:ext>
    </p:extLst>
  </p:cSld>
  <p:clrMapOvr>
    <a:masterClrMapping/>
  </p:clrMapOvr>
  <p:transition>
    <p:randomBar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F3D333A4-7C70-4FE1-AEC5-1C43D0487C20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1084182"/>
      </p:ext>
    </p:extLst>
  </p:cSld>
  <p:clrMapOvr>
    <a:masterClrMapping/>
  </p:clrMapOvr>
  <p:transition>
    <p:randomBar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09.04.2019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62668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6D5E536C-4BDA-4D8F-B35D-2E07FAD04D01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9141245"/>
      </p:ext>
    </p:extLst>
  </p:cSld>
  <p:clrMapOvr>
    <a:masterClrMapping/>
  </p:clrMapOvr>
  <p:transition>
    <p:randomBar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09.04.2019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651814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09.04.2019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817103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09.04.2019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95780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09.04.2019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12011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09.04.2019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353596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09.04.2019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11184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09.04.2019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087638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09.04.2019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118935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09.04.2019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298359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09.04.2019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01799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FAE7B65C-2D9B-48F6-AD6C-26282C40CEA3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5549948"/>
      </p:ext>
    </p:extLst>
  </p:cSld>
  <p:clrMapOvr>
    <a:masterClrMapping/>
  </p:clrMapOvr>
  <p:transition>
    <p:randomBar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8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52992063-CAC6-45D0-8419-E73F5BDC2C84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9" name="Rectangle 14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8093146"/>
      </p:ext>
    </p:extLst>
  </p:cSld>
  <p:clrMapOvr>
    <a:masterClrMapping/>
  </p:clrMapOvr>
  <p:transition>
    <p:randomBar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D756F1B-B206-4459-A38E-805A957AE26F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2630714"/>
      </p:ext>
    </p:extLst>
  </p:cSld>
  <p:clrMapOvr>
    <a:masterClrMapping/>
  </p:clrMapOvr>
  <p:transition>
    <p:randomBar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34AA18B-4704-4D03-9BE4-288AF900DAD7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3744187"/>
      </p:ext>
    </p:extLst>
  </p:cSld>
  <p:clrMapOvr>
    <a:masterClrMapping/>
  </p:clrMapOvr>
  <p:transition>
    <p:randomBar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04CC278-A25F-47AD-B3F7-C652F30A02B5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7661421"/>
      </p:ext>
    </p:extLst>
  </p:cSld>
  <p:clrMapOvr>
    <a:masterClrMapping/>
  </p:clrMapOvr>
  <p:transition>
    <p:randomBar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C8A7DF8-1531-49D5-AC20-9DA2048D8963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7842057"/>
      </p:ext>
    </p:extLst>
  </p:cSld>
  <p:clrMapOvr>
    <a:masterClrMapping/>
  </p:clrMapOvr>
  <p:transition>
    <p:randomBar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F3D333A4-7C70-4FE1-AEC5-1C43D0487C20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1084182"/>
      </p:ext>
    </p:extLst>
  </p:cSld>
  <p:clrMapOvr>
    <a:masterClrMapping/>
  </p:clrMapOvr>
  <p:transition>
    <p:randomBar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jpe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.xml"/><Relationship Id="rId3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6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11" Type="http://schemas.openxmlformats.org/officeDocument/2006/relationships/image" Target="../media/image1.jpeg"/><Relationship Id="rId5" Type="http://schemas.openxmlformats.org/officeDocument/2006/relationships/slideLayout" Target="../slideLayouts/slideLayout14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13.xml"/><Relationship Id="rId9" Type="http://schemas.openxmlformats.org/officeDocument/2006/relationships/slideLayout" Target="../slideLayouts/slideLayout18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.xml"/><Relationship Id="rId3" Type="http://schemas.openxmlformats.org/officeDocument/2006/relationships/slideLayout" Target="../slideLayouts/slideLayout21.xml"/><Relationship Id="rId7" Type="http://schemas.openxmlformats.org/officeDocument/2006/relationships/slideLayout" Target="../slideLayouts/slideLayout25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4.xml"/><Relationship Id="rId11" Type="http://schemas.openxmlformats.org/officeDocument/2006/relationships/slideLayout" Target="../slideLayouts/slideLayout29.xml"/><Relationship Id="rId5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28.xml"/><Relationship Id="rId4" Type="http://schemas.openxmlformats.org/officeDocument/2006/relationships/slideLayout" Target="../slideLayouts/slideLayout22.xml"/><Relationship Id="rId9" Type="http://schemas.openxmlformats.org/officeDocument/2006/relationships/slideLayout" Target="../slideLayouts/slideLayout2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1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5157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anose="020B0604020202020204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7380988E-B5FB-493C-89CC-D75FD8F2D1B1}" type="slidenum">
              <a:rPr lang="ru-RU" altLang="ru-RU">
                <a:solidFill>
                  <a:srgbClr val="FFFFFF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  <p:grpSp>
        <p:nvGrpSpPr>
          <p:cNvPr id="1028" name="Group 4"/>
          <p:cNvGrpSpPr>
            <a:grpSpLocks/>
          </p:cNvGrpSpPr>
          <p:nvPr/>
        </p:nvGrpSpPr>
        <p:grpSpPr bwMode="auto">
          <a:xfrm>
            <a:off x="0" y="0"/>
            <a:ext cx="9140825" cy="6850063"/>
            <a:chOff x="0" y="0"/>
            <a:chExt cx="5758" cy="4315"/>
          </a:xfrm>
        </p:grpSpPr>
        <p:grpSp>
          <p:nvGrpSpPr>
            <p:cNvPr id="1032" name="Group 5"/>
            <p:cNvGrpSpPr>
              <a:grpSpLocks/>
            </p:cNvGrpSpPr>
            <p:nvPr userDrawn="1"/>
          </p:nvGrpSpPr>
          <p:grpSpPr bwMode="auto">
            <a:xfrm>
              <a:off x="1728" y="2230"/>
              <a:ext cx="4027" cy="2085"/>
              <a:chOff x="1728" y="2230"/>
              <a:chExt cx="4027" cy="2085"/>
            </a:xfrm>
          </p:grpSpPr>
          <p:sp>
            <p:nvSpPr>
              <p:cNvPr id="35846" name="Freeform 6"/>
              <p:cNvSpPr>
                <a:spLocks/>
              </p:cNvSpPr>
              <p:nvPr/>
            </p:nvSpPr>
            <p:spPr bwMode="hidden">
              <a:xfrm>
                <a:off x="1728" y="2644"/>
                <a:ext cx="2882" cy="1671"/>
              </a:xfrm>
              <a:custGeom>
                <a:avLst/>
                <a:gdLst/>
                <a:ahLst/>
                <a:cxnLst>
                  <a:cxn ang="0">
                    <a:pos x="2740" y="528"/>
                  </a:cxn>
                  <a:cxn ang="0">
                    <a:pos x="2632" y="484"/>
                  </a:cxn>
                  <a:cxn ang="0">
                    <a:pos x="2480" y="424"/>
                  </a:cxn>
                  <a:cxn ang="0">
                    <a:pos x="2203" y="343"/>
                  </a:cxn>
                  <a:cxn ang="0">
                    <a:pos x="1970" y="277"/>
                  </a:cxn>
                  <a:cxn ang="0">
                    <a:pos x="1807" y="212"/>
                  </a:cxn>
                  <a:cxn ang="0">
                    <a:pos x="1693" y="152"/>
                  </a:cxn>
                  <a:cxn ang="0">
                    <a:pos x="1628" y="103"/>
                  </a:cxn>
                  <a:cxn ang="0">
                    <a:pos x="1590" y="60"/>
                  </a:cxn>
                  <a:cxn ang="0">
                    <a:pos x="1579" y="27"/>
                  </a:cxn>
                  <a:cxn ang="0">
                    <a:pos x="1585" y="0"/>
                  </a:cxn>
                  <a:cxn ang="0">
                    <a:pos x="1557" y="49"/>
                  </a:cxn>
                  <a:cxn ang="0">
                    <a:pos x="1568" y="98"/>
                  </a:cxn>
                  <a:cxn ang="0">
                    <a:pos x="1617" y="141"/>
                  </a:cxn>
                  <a:cxn ang="0">
                    <a:pos x="1688" y="185"/>
                  </a:cxn>
                  <a:cxn ang="0">
                    <a:pos x="1791" y="228"/>
                  </a:cxn>
                  <a:cxn ang="0">
                    <a:pos x="2040" y="310"/>
                  </a:cxn>
                  <a:cxn ang="0">
                    <a:pos x="2285" y="381"/>
                  </a:cxn>
                  <a:cxn ang="0">
                    <a:pos x="2464" y="435"/>
                  </a:cxn>
                  <a:cxn ang="0">
                    <a:pos x="2605" y="484"/>
                  </a:cxn>
                  <a:cxn ang="0">
                    <a:pos x="2708" y="528"/>
                  </a:cxn>
                  <a:cxn ang="0">
                    <a:pos x="2768" y="560"/>
                  </a:cxn>
                  <a:cxn ang="0">
                    <a:pos x="2795" y="593"/>
                  </a:cxn>
                  <a:cxn ang="0">
                    <a:pos x="2795" y="642"/>
                  </a:cxn>
                  <a:cxn ang="0">
                    <a:pos x="2762" y="691"/>
                  </a:cxn>
                  <a:cxn ang="0">
                    <a:pos x="2692" y="735"/>
                  </a:cxn>
                  <a:cxn ang="0">
                    <a:pos x="2589" y="778"/>
                  </a:cxn>
                  <a:cxn ang="0">
                    <a:pos x="2458" y="822"/>
                  </a:cxn>
                  <a:cxn ang="0">
                    <a:pos x="2301" y="865"/>
                  </a:cxn>
                  <a:cxn ang="0">
                    <a:pos x="2030" y="930"/>
                  </a:cxn>
                  <a:cxn ang="0">
                    <a:pos x="1606" y="1034"/>
                  </a:cxn>
                  <a:cxn ang="0">
                    <a:pos x="1145" y="1164"/>
                  </a:cxn>
                  <a:cxn ang="0">
                    <a:pos x="673" y="1328"/>
                  </a:cxn>
                  <a:cxn ang="0">
                    <a:pos x="217" y="1545"/>
                  </a:cxn>
                  <a:cxn ang="0">
                    <a:pos x="353" y="1671"/>
                  </a:cxn>
                  <a:cxn ang="0">
                    <a:pos x="754" y="1469"/>
                  </a:cxn>
                  <a:cxn ang="0">
                    <a:pos x="1145" y="1311"/>
                  </a:cxn>
                  <a:cxn ang="0">
                    <a:pos x="1519" y="1186"/>
                  </a:cxn>
                  <a:cxn ang="0">
                    <a:pos x="1861" y="1083"/>
                  </a:cxn>
                  <a:cxn ang="0">
                    <a:pos x="2165" y="1007"/>
                  </a:cxn>
                  <a:cxn ang="0">
                    <a:pos x="2426" y="947"/>
                  </a:cxn>
                  <a:cxn ang="0">
                    <a:pos x="2626" y="892"/>
                  </a:cxn>
                  <a:cxn ang="0">
                    <a:pos x="2762" y="838"/>
                  </a:cxn>
                  <a:cxn ang="0">
                    <a:pos x="2827" y="794"/>
                  </a:cxn>
                  <a:cxn ang="0">
                    <a:pos x="2865" y="745"/>
                  </a:cxn>
                  <a:cxn ang="0">
                    <a:pos x="2882" y="702"/>
                  </a:cxn>
                  <a:cxn ang="0">
                    <a:pos x="2854" y="620"/>
                  </a:cxn>
                  <a:cxn ang="0">
                    <a:pos x="2800" y="560"/>
                  </a:cxn>
                  <a:cxn ang="0">
                    <a:pos x="2773" y="544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35847" name="Freeform 7"/>
              <p:cNvSpPr>
                <a:spLocks/>
              </p:cNvSpPr>
              <p:nvPr/>
            </p:nvSpPr>
            <p:spPr bwMode="hidden">
              <a:xfrm>
                <a:off x="4170" y="2671"/>
                <a:ext cx="1259" cy="811"/>
              </a:xfrm>
              <a:custGeom>
                <a:avLst/>
                <a:gdLst/>
                <a:ahLst/>
                <a:cxnLst>
                  <a:cxn ang="0">
                    <a:pos x="1259" y="615"/>
                  </a:cxn>
                  <a:cxn ang="0">
                    <a:pos x="1248" y="588"/>
                  </a:cxn>
                  <a:cxn ang="0">
                    <a:pos x="1237" y="566"/>
                  </a:cxn>
                  <a:cxn ang="0">
                    <a:pos x="1216" y="539"/>
                  </a:cxn>
                  <a:cxn ang="0">
                    <a:pos x="1188" y="517"/>
                  </a:cxn>
                  <a:cxn ang="0">
                    <a:pos x="1123" y="479"/>
                  </a:cxn>
                  <a:cxn ang="0">
                    <a:pos x="1042" y="441"/>
                  </a:cxn>
                  <a:cxn ang="0">
                    <a:pos x="944" y="408"/>
                  </a:cxn>
                  <a:cxn ang="0">
                    <a:pos x="841" y="381"/>
                  </a:cxn>
                  <a:cxn ang="0">
                    <a:pos x="727" y="348"/>
                  </a:cxn>
                  <a:cxn ang="0">
                    <a:pos x="613" y="321"/>
                  </a:cxn>
                  <a:cxn ang="0">
                    <a:pos x="499" y="294"/>
                  </a:cxn>
                  <a:cxn ang="0">
                    <a:pos x="391" y="261"/>
                  </a:cxn>
                  <a:cxn ang="0">
                    <a:pos x="288" y="229"/>
                  </a:cxn>
                  <a:cxn ang="0">
                    <a:pos x="195" y="196"/>
                  </a:cxn>
                  <a:cxn ang="0">
                    <a:pos x="119" y="152"/>
                  </a:cxn>
                  <a:cxn ang="0">
                    <a:pos x="54" y="109"/>
                  </a:cxn>
                  <a:cxn ang="0">
                    <a:pos x="33" y="87"/>
                  </a:cxn>
                  <a:cxn ang="0">
                    <a:pos x="16" y="60"/>
                  </a:cxn>
                  <a:cxn ang="0">
                    <a:pos x="5" y="33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11"/>
                  </a:cxn>
                  <a:cxn ang="0">
                    <a:pos x="0" y="38"/>
                  </a:cxn>
                  <a:cxn ang="0">
                    <a:pos x="5" y="60"/>
                  </a:cxn>
                  <a:cxn ang="0">
                    <a:pos x="16" y="87"/>
                  </a:cxn>
                  <a:cxn ang="0">
                    <a:pos x="33" y="114"/>
                  </a:cxn>
                  <a:cxn ang="0">
                    <a:pos x="54" y="142"/>
                  </a:cxn>
                  <a:cxn ang="0">
                    <a:pos x="87" y="174"/>
                  </a:cxn>
                  <a:cxn ang="0">
                    <a:pos x="125" y="207"/>
                  </a:cxn>
                  <a:cxn ang="0">
                    <a:pos x="179" y="240"/>
                  </a:cxn>
                  <a:cxn ang="0">
                    <a:pos x="244" y="278"/>
                  </a:cxn>
                  <a:cxn ang="0">
                    <a:pos x="326" y="310"/>
                  </a:cxn>
                  <a:cxn ang="0">
                    <a:pos x="418" y="348"/>
                  </a:cxn>
                  <a:cxn ang="0">
                    <a:pos x="526" y="381"/>
                  </a:cxn>
                  <a:cxn ang="0">
                    <a:pos x="657" y="414"/>
                  </a:cxn>
                  <a:cxn ang="0">
                    <a:pos x="749" y="435"/>
                  </a:cxn>
                  <a:cxn ang="0">
                    <a:pos x="830" y="463"/>
                  </a:cxn>
                  <a:cxn ang="0">
                    <a:pos x="901" y="490"/>
                  </a:cxn>
                  <a:cxn ang="0">
                    <a:pos x="966" y="512"/>
                  </a:cxn>
                  <a:cxn ang="0">
                    <a:pos x="1015" y="539"/>
                  </a:cxn>
                  <a:cxn ang="0">
                    <a:pos x="1053" y="566"/>
                  </a:cxn>
                  <a:cxn ang="0">
                    <a:pos x="1080" y="593"/>
                  </a:cxn>
                  <a:cxn ang="0">
                    <a:pos x="1102" y="620"/>
                  </a:cxn>
                  <a:cxn ang="0">
                    <a:pos x="1112" y="648"/>
                  </a:cxn>
                  <a:cxn ang="0">
                    <a:pos x="1118" y="675"/>
                  </a:cxn>
                  <a:cxn ang="0">
                    <a:pos x="1112" y="697"/>
                  </a:cxn>
                  <a:cxn ang="0">
                    <a:pos x="1096" y="724"/>
                  </a:cxn>
                  <a:cxn ang="0">
                    <a:pos x="1080" y="746"/>
                  </a:cxn>
                  <a:cxn ang="0">
                    <a:pos x="1053" y="767"/>
                  </a:cxn>
                  <a:cxn ang="0">
                    <a:pos x="1015" y="789"/>
                  </a:cxn>
                  <a:cxn ang="0">
                    <a:pos x="977" y="811"/>
                  </a:cxn>
                  <a:cxn ang="0">
                    <a:pos x="1047" y="789"/>
                  </a:cxn>
                  <a:cxn ang="0">
                    <a:pos x="1107" y="767"/>
                  </a:cxn>
                  <a:cxn ang="0">
                    <a:pos x="1156" y="746"/>
                  </a:cxn>
                  <a:cxn ang="0">
                    <a:pos x="1199" y="724"/>
                  </a:cxn>
                  <a:cxn ang="0">
                    <a:pos x="1226" y="702"/>
                  </a:cxn>
                  <a:cxn ang="0">
                    <a:pos x="1248" y="675"/>
                  </a:cxn>
                  <a:cxn ang="0">
                    <a:pos x="1259" y="648"/>
                  </a:cxn>
                  <a:cxn ang="0">
                    <a:pos x="1259" y="615"/>
                  </a:cxn>
                  <a:cxn ang="0">
                    <a:pos x="1259" y="615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35848" name="Freeform 8"/>
              <p:cNvSpPr>
                <a:spLocks/>
              </p:cNvSpPr>
              <p:nvPr/>
            </p:nvSpPr>
            <p:spPr bwMode="hidden">
              <a:xfrm>
                <a:off x="2900" y="3346"/>
                <a:ext cx="2849" cy="969"/>
              </a:xfrm>
              <a:custGeom>
                <a:avLst/>
                <a:gdLst/>
                <a:ahLst/>
                <a:cxnLst>
                  <a:cxn ang="0">
                    <a:pos x="92" y="958"/>
                  </a:cxn>
                  <a:cxn ang="0">
                    <a:pos x="0" y="969"/>
                  </a:cxn>
                  <a:cxn ang="0">
                    <a:pos x="391" y="969"/>
                  </a:cxn>
                  <a:cxn ang="0">
                    <a:pos x="434" y="947"/>
                  </a:cxn>
                  <a:cxn ang="0">
                    <a:pos x="483" y="914"/>
                  </a:cxn>
                  <a:cxn ang="0">
                    <a:pos x="554" y="876"/>
                  </a:cxn>
                  <a:cxn ang="0">
                    <a:pos x="635" y="838"/>
                  </a:cxn>
                  <a:cxn ang="0">
                    <a:pos x="727" y="794"/>
                  </a:cxn>
                  <a:cxn ang="0">
                    <a:pos x="836" y="745"/>
                  </a:cxn>
                  <a:cxn ang="0">
                    <a:pos x="961" y="696"/>
                  </a:cxn>
                  <a:cxn ang="0">
                    <a:pos x="1102" y="642"/>
                  </a:cxn>
                  <a:cxn ang="0">
                    <a:pos x="1259" y="582"/>
                  </a:cxn>
                  <a:cxn ang="0">
                    <a:pos x="1433" y="522"/>
                  </a:cxn>
                  <a:cxn ang="0">
                    <a:pos x="1623" y="462"/>
                  </a:cxn>
                  <a:cxn ang="0">
                    <a:pos x="1829" y="403"/>
                  </a:cxn>
                  <a:cxn ang="0">
                    <a:pos x="2057" y="343"/>
                  </a:cxn>
                  <a:cxn ang="0">
                    <a:pos x="2301" y="283"/>
                  </a:cxn>
                  <a:cxn ang="0">
                    <a:pos x="2567" y="223"/>
                  </a:cxn>
                  <a:cxn ang="0">
                    <a:pos x="2849" y="163"/>
                  </a:cxn>
                  <a:cxn ang="0">
                    <a:pos x="2849" y="0"/>
                  </a:cxn>
                  <a:cxn ang="0">
                    <a:pos x="2817" y="16"/>
                  </a:cxn>
                  <a:cxn ang="0">
                    <a:pos x="2773" y="33"/>
                  </a:cxn>
                  <a:cxn ang="0">
                    <a:pos x="2719" y="54"/>
                  </a:cxn>
                  <a:cxn ang="0">
                    <a:pos x="2648" y="76"/>
                  </a:cxn>
                  <a:cxn ang="0">
                    <a:pos x="2572" y="98"/>
                  </a:cxn>
                  <a:cxn ang="0">
                    <a:pos x="2491" y="120"/>
                  </a:cxn>
                  <a:cxn ang="0">
                    <a:pos x="2399" y="147"/>
                  </a:cxn>
                  <a:cxn ang="0">
                    <a:pos x="2301" y="169"/>
                  </a:cxn>
                  <a:cxn ang="0">
                    <a:pos x="2095" y="223"/>
                  </a:cxn>
                  <a:cxn ang="0">
                    <a:pos x="1889" y="277"/>
                  </a:cxn>
                  <a:cxn ang="0">
                    <a:pos x="1688" y="326"/>
                  </a:cxn>
                  <a:cxn ang="0">
                    <a:pos x="1590" y="354"/>
                  </a:cxn>
                  <a:cxn ang="0">
                    <a:pos x="1503" y="381"/>
                  </a:cxn>
                  <a:cxn ang="0">
                    <a:pos x="1107" y="506"/>
                  </a:cxn>
                  <a:cxn ang="0">
                    <a:pos x="912" y="577"/>
                  </a:cxn>
                  <a:cxn ang="0">
                    <a:pos x="727" y="647"/>
                  </a:cxn>
                  <a:cxn ang="0">
                    <a:pos x="548" y="718"/>
                  </a:cxn>
                  <a:cxn ang="0">
                    <a:pos x="380" y="794"/>
                  </a:cxn>
                  <a:cxn ang="0">
                    <a:pos x="228" y="876"/>
                  </a:cxn>
                  <a:cxn ang="0">
                    <a:pos x="92" y="958"/>
                  </a:cxn>
                  <a:cxn ang="0">
                    <a:pos x="92" y="958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1961"/>
                      <a:invGamma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1038" name="Freeform 9"/>
              <p:cNvSpPr>
                <a:spLocks/>
              </p:cNvSpPr>
              <p:nvPr/>
            </p:nvSpPr>
            <p:spPr bwMode="hidden">
              <a:xfrm>
                <a:off x="2748" y="2230"/>
                <a:ext cx="3007" cy="2085"/>
              </a:xfrm>
              <a:custGeom>
                <a:avLst/>
                <a:gdLst>
                  <a:gd name="T0" fmla="*/ 1433 w 3007"/>
                  <a:gd name="T1" fmla="*/ 474 h 2085"/>
                  <a:gd name="T2" fmla="*/ 1460 w 3007"/>
                  <a:gd name="T3" fmla="*/ 528 h 2085"/>
                  <a:gd name="T4" fmla="*/ 1541 w 3007"/>
                  <a:gd name="T5" fmla="*/ 593 h 2085"/>
                  <a:gd name="T6" fmla="*/ 1715 w 3007"/>
                  <a:gd name="T7" fmla="*/ 670 h 2085"/>
                  <a:gd name="T8" fmla="*/ 1927 w 3007"/>
                  <a:gd name="T9" fmla="*/ 735 h 2085"/>
                  <a:gd name="T10" fmla="*/ 2155 w 3007"/>
                  <a:gd name="T11" fmla="*/ 789 h 2085"/>
                  <a:gd name="T12" fmla="*/ 2372 w 3007"/>
                  <a:gd name="T13" fmla="*/ 849 h 2085"/>
                  <a:gd name="T14" fmla="*/ 2551 w 3007"/>
                  <a:gd name="T15" fmla="*/ 920 h 2085"/>
                  <a:gd name="T16" fmla="*/ 2638 w 3007"/>
                  <a:gd name="T17" fmla="*/ 980 h 2085"/>
                  <a:gd name="T18" fmla="*/ 2676 w 3007"/>
                  <a:gd name="T19" fmla="*/ 1029 h 2085"/>
                  <a:gd name="T20" fmla="*/ 2681 w 3007"/>
                  <a:gd name="T21" fmla="*/ 1083 h 2085"/>
                  <a:gd name="T22" fmla="*/ 2665 w 3007"/>
                  <a:gd name="T23" fmla="*/ 1127 h 2085"/>
                  <a:gd name="T24" fmla="*/ 2616 w 3007"/>
                  <a:gd name="T25" fmla="*/ 1170 h 2085"/>
                  <a:gd name="T26" fmla="*/ 2545 w 3007"/>
                  <a:gd name="T27" fmla="*/ 1208 h 2085"/>
                  <a:gd name="T28" fmla="*/ 2448 w 3007"/>
                  <a:gd name="T29" fmla="*/ 1241 h 2085"/>
                  <a:gd name="T30" fmla="*/ 2328 w 3007"/>
                  <a:gd name="T31" fmla="*/ 1274 h 2085"/>
                  <a:gd name="T32" fmla="*/ 2106 w 3007"/>
                  <a:gd name="T33" fmla="*/ 1328 h 2085"/>
                  <a:gd name="T34" fmla="*/ 1742 w 3007"/>
                  <a:gd name="T35" fmla="*/ 1421 h 2085"/>
                  <a:gd name="T36" fmla="*/ 1308 w 3007"/>
                  <a:gd name="T37" fmla="*/ 1540 h 2085"/>
                  <a:gd name="T38" fmla="*/ 820 w 3007"/>
                  <a:gd name="T39" fmla="*/ 1709 h 2085"/>
                  <a:gd name="T40" fmla="*/ 282 w 3007"/>
                  <a:gd name="T41" fmla="*/ 1943 h 2085"/>
                  <a:gd name="T42" fmla="*/ 152 w 3007"/>
                  <a:gd name="T43" fmla="*/ 2085 h 2085"/>
                  <a:gd name="T44" fmla="*/ 386 w 3007"/>
                  <a:gd name="T45" fmla="*/ 1992 h 2085"/>
                  <a:gd name="T46" fmla="*/ 700 w 3007"/>
                  <a:gd name="T47" fmla="*/ 1834 h 2085"/>
                  <a:gd name="T48" fmla="*/ 1064 w 3007"/>
                  <a:gd name="T49" fmla="*/ 1693 h 2085"/>
                  <a:gd name="T50" fmla="*/ 1661 w 3007"/>
                  <a:gd name="T51" fmla="*/ 1497 h 2085"/>
                  <a:gd name="T52" fmla="*/ 1845 w 3007"/>
                  <a:gd name="T53" fmla="*/ 1442 h 2085"/>
                  <a:gd name="T54" fmla="*/ 2252 w 3007"/>
                  <a:gd name="T55" fmla="*/ 1339 h 2085"/>
                  <a:gd name="T56" fmla="*/ 2551 w 3007"/>
                  <a:gd name="T57" fmla="*/ 1263 h 2085"/>
                  <a:gd name="T58" fmla="*/ 2730 w 3007"/>
                  <a:gd name="T59" fmla="*/ 1214 h 2085"/>
                  <a:gd name="T60" fmla="*/ 2876 w 3007"/>
                  <a:gd name="T61" fmla="*/ 1170 h 2085"/>
                  <a:gd name="T62" fmla="*/ 2974 w 3007"/>
                  <a:gd name="T63" fmla="*/ 1132 h 2085"/>
                  <a:gd name="T64" fmla="*/ 3007 w 3007"/>
                  <a:gd name="T65" fmla="*/ 871 h 2085"/>
                  <a:gd name="T66" fmla="*/ 2860 w 3007"/>
                  <a:gd name="T67" fmla="*/ 844 h 2085"/>
                  <a:gd name="T68" fmla="*/ 2670 w 3007"/>
                  <a:gd name="T69" fmla="*/ 806 h 2085"/>
                  <a:gd name="T70" fmla="*/ 2458 w 3007"/>
                  <a:gd name="T71" fmla="*/ 757 h 2085"/>
                  <a:gd name="T72" fmla="*/ 2138 w 3007"/>
                  <a:gd name="T73" fmla="*/ 670 h 2085"/>
                  <a:gd name="T74" fmla="*/ 1959 w 3007"/>
                  <a:gd name="T75" fmla="*/ 604 h 2085"/>
                  <a:gd name="T76" fmla="*/ 1824 w 3007"/>
                  <a:gd name="T77" fmla="*/ 534 h 2085"/>
                  <a:gd name="T78" fmla="*/ 1769 w 3007"/>
                  <a:gd name="T79" fmla="*/ 474 h 2085"/>
                  <a:gd name="T80" fmla="*/ 1753 w 3007"/>
                  <a:gd name="T81" fmla="*/ 436 h 2085"/>
                  <a:gd name="T82" fmla="*/ 1780 w 3007"/>
                  <a:gd name="T83" fmla="*/ 381 h 2085"/>
                  <a:gd name="T84" fmla="*/ 1862 w 3007"/>
                  <a:gd name="T85" fmla="*/ 316 h 2085"/>
                  <a:gd name="T86" fmla="*/ 1986 w 3007"/>
                  <a:gd name="T87" fmla="*/ 267 h 2085"/>
                  <a:gd name="T88" fmla="*/ 2149 w 3007"/>
                  <a:gd name="T89" fmla="*/ 229 h 2085"/>
                  <a:gd name="T90" fmla="*/ 2431 w 3007"/>
                  <a:gd name="T91" fmla="*/ 180 h 2085"/>
                  <a:gd name="T92" fmla="*/ 2827 w 3007"/>
                  <a:gd name="T93" fmla="*/ 125 h 2085"/>
                  <a:gd name="T94" fmla="*/ 3007 w 3007"/>
                  <a:gd name="T95" fmla="*/ 87 h 2085"/>
                  <a:gd name="T96" fmla="*/ 2909 w 3007"/>
                  <a:gd name="T97" fmla="*/ 22 h 2085"/>
                  <a:gd name="T98" fmla="*/ 2676 w 3007"/>
                  <a:gd name="T99" fmla="*/ 66 h 2085"/>
                  <a:gd name="T100" fmla="*/ 2285 w 3007"/>
                  <a:gd name="T101" fmla="*/ 120 h 2085"/>
                  <a:gd name="T102" fmla="*/ 2030 w 3007"/>
                  <a:gd name="T103" fmla="*/ 158 h 2085"/>
                  <a:gd name="T104" fmla="*/ 1791 w 3007"/>
                  <a:gd name="T105" fmla="*/ 202 h 2085"/>
                  <a:gd name="T106" fmla="*/ 1601 w 3007"/>
                  <a:gd name="T107" fmla="*/ 261 h 2085"/>
                  <a:gd name="T108" fmla="*/ 1471 w 3007"/>
                  <a:gd name="T109" fmla="*/ 338 h 2085"/>
                  <a:gd name="T110" fmla="*/ 1438 w 3007"/>
                  <a:gd name="T111" fmla="*/ 387 h 2085"/>
                  <a:gd name="T112" fmla="*/ 1427 w 3007"/>
                  <a:gd name="T113" fmla="*/ 441 h 2085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0" t="0" r="r" b="b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35850" name="Freeform 10"/>
              <p:cNvSpPr>
                <a:spLocks/>
              </p:cNvSpPr>
              <p:nvPr/>
            </p:nvSpPr>
            <p:spPr bwMode="hidden">
              <a:xfrm>
                <a:off x="4501" y="2317"/>
                <a:ext cx="1248" cy="539"/>
              </a:xfrm>
              <a:custGeom>
                <a:avLst/>
                <a:gdLst/>
                <a:ahLst/>
                <a:cxnLst>
                  <a:cxn ang="0">
                    <a:pos x="0" y="332"/>
                  </a:cxn>
                  <a:cxn ang="0">
                    <a:pos x="0" y="360"/>
                  </a:cxn>
                  <a:cxn ang="0">
                    <a:pos x="5" y="387"/>
                  </a:cxn>
                  <a:cxn ang="0">
                    <a:pos x="27" y="414"/>
                  </a:cxn>
                  <a:cxn ang="0">
                    <a:pos x="54" y="436"/>
                  </a:cxn>
                  <a:cxn ang="0">
                    <a:pos x="92" y="463"/>
                  </a:cxn>
                  <a:cxn ang="0">
                    <a:pos x="141" y="490"/>
                  </a:cxn>
                  <a:cxn ang="0">
                    <a:pos x="195" y="512"/>
                  </a:cxn>
                  <a:cxn ang="0">
                    <a:pos x="255" y="539"/>
                  </a:cxn>
                  <a:cxn ang="0">
                    <a:pos x="212" y="517"/>
                  </a:cxn>
                  <a:cxn ang="0">
                    <a:pos x="179" y="490"/>
                  </a:cxn>
                  <a:cxn ang="0">
                    <a:pos x="157" y="468"/>
                  </a:cxn>
                  <a:cxn ang="0">
                    <a:pos x="141" y="447"/>
                  </a:cxn>
                  <a:cxn ang="0">
                    <a:pos x="136" y="425"/>
                  </a:cxn>
                  <a:cxn ang="0">
                    <a:pos x="136" y="403"/>
                  </a:cxn>
                  <a:cxn ang="0">
                    <a:pos x="141" y="381"/>
                  </a:cxn>
                  <a:cxn ang="0">
                    <a:pos x="157" y="365"/>
                  </a:cxn>
                  <a:cxn ang="0">
                    <a:pos x="179" y="343"/>
                  </a:cxn>
                  <a:cxn ang="0">
                    <a:pos x="201" y="327"/>
                  </a:cxn>
                  <a:cxn ang="0">
                    <a:pos x="266" y="294"/>
                  </a:cxn>
                  <a:cxn ang="0">
                    <a:pos x="353" y="262"/>
                  </a:cxn>
                  <a:cxn ang="0">
                    <a:pos x="445" y="234"/>
                  </a:cxn>
                  <a:cxn ang="0">
                    <a:pos x="554" y="213"/>
                  </a:cxn>
                  <a:cxn ang="0">
                    <a:pos x="662" y="191"/>
                  </a:cxn>
                  <a:cxn ang="0">
                    <a:pos x="890" y="153"/>
                  </a:cxn>
                  <a:cxn ang="0">
                    <a:pos x="993" y="136"/>
                  </a:cxn>
                  <a:cxn ang="0">
                    <a:pos x="1091" y="120"/>
                  </a:cxn>
                  <a:cxn ang="0">
                    <a:pos x="1178" y="115"/>
                  </a:cxn>
                  <a:cxn ang="0">
                    <a:pos x="1248" y="104"/>
                  </a:cxn>
                  <a:cxn ang="0">
                    <a:pos x="1248" y="0"/>
                  </a:cxn>
                  <a:cxn ang="0">
                    <a:pos x="1161" y="22"/>
                  </a:cxn>
                  <a:cxn ang="0">
                    <a:pos x="1069" y="38"/>
                  </a:cxn>
                  <a:cxn ang="0">
                    <a:pos x="874" y="71"/>
                  </a:cxn>
                  <a:cxn ang="0">
                    <a:pos x="673" y="93"/>
                  </a:cxn>
                  <a:cxn ang="0">
                    <a:pos x="483" y="126"/>
                  </a:cxn>
                  <a:cxn ang="0">
                    <a:pos x="391" y="142"/>
                  </a:cxn>
                  <a:cxn ang="0">
                    <a:pos x="309" y="158"/>
                  </a:cxn>
                  <a:cxn ang="0">
                    <a:pos x="228" y="180"/>
                  </a:cxn>
                  <a:cxn ang="0">
                    <a:pos x="163" y="202"/>
                  </a:cxn>
                  <a:cxn ang="0">
                    <a:pos x="103" y="229"/>
                  </a:cxn>
                  <a:cxn ang="0">
                    <a:pos x="54" y="256"/>
                  </a:cxn>
                  <a:cxn ang="0">
                    <a:pos x="22" y="294"/>
                  </a:cxn>
                  <a:cxn ang="0">
                    <a:pos x="0" y="332"/>
                  </a:cxn>
                  <a:cxn ang="0">
                    <a:pos x="0" y="332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7843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</p:grpSp>
        <p:sp>
          <p:nvSpPr>
            <p:cNvPr id="35851" name="Freeform 11"/>
            <p:cNvSpPr>
              <a:spLocks/>
            </p:cNvSpPr>
            <p:nvPr/>
          </p:nvSpPr>
          <p:spPr bwMode="hidden">
            <a:xfrm>
              <a:off x="3322" y="1341"/>
              <a:ext cx="1825" cy="1537"/>
            </a:xfrm>
            <a:custGeom>
              <a:avLst/>
              <a:gdLst/>
              <a:ahLst/>
              <a:cxnLst>
                <a:cxn ang="0">
                  <a:pos x="982" y="1061"/>
                </a:cxn>
                <a:cxn ang="0">
                  <a:pos x="1357" y="1012"/>
                </a:cxn>
                <a:cxn ang="0">
                  <a:pos x="1666" y="957"/>
                </a:cxn>
                <a:cxn ang="0">
                  <a:pos x="1916" y="897"/>
                </a:cxn>
                <a:cxn ang="0">
                  <a:pos x="2100" y="832"/>
                </a:cxn>
                <a:cxn ang="0">
                  <a:pos x="2220" y="756"/>
                </a:cxn>
                <a:cxn ang="0">
                  <a:pos x="2285" y="669"/>
                </a:cxn>
                <a:cxn ang="0">
                  <a:pos x="2290" y="560"/>
                </a:cxn>
                <a:cxn ang="0">
                  <a:pos x="2241" y="457"/>
                </a:cxn>
                <a:cxn ang="0">
                  <a:pos x="2144" y="364"/>
                </a:cxn>
                <a:cxn ang="0">
                  <a:pos x="2008" y="277"/>
                </a:cxn>
                <a:cxn ang="0">
                  <a:pos x="1769" y="157"/>
                </a:cxn>
                <a:cxn ang="0">
                  <a:pos x="1612" y="92"/>
                </a:cxn>
                <a:cxn ang="0">
                  <a:pos x="1476" y="43"/>
                </a:cxn>
                <a:cxn ang="0">
                  <a:pos x="1384" y="10"/>
                </a:cxn>
                <a:cxn ang="0">
                  <a:pos x="1346" y="0"/>
                </a:cxn>
                <a:cxn ang="0">
                  <a:pos x="1655" y="119"/>
                </a:cxn>
                <a:cxn ang="0">
                  <a:pos x="1948" y="255"/>
                </a:cxn>
                <a:cxn ang="0">
                  <a:pos x="2068" y="326"/>
                </a:cxn>
                <a:cxn ang="0">
                  <a:pos x="2171" y="402"/>
                </a:cxn>
                <a:cxn ang="0">
                  <a:pos x="2236" y="478"/>
                </a:cxn>
                <a:cxn ang="0">
                  <a:pos x="2263" y="560"/>
                </a:cxn>
                <a:cxn ang="0">
                  <a:pos x="2241" y="636"/>
                </a:cxn>
                <a:cxn ang="0">
                  <a:pos x="2171" y="702"/>
                </a:cxn>
                <a:cxn ang="0">
                  <a:pos x="2062" y="756"/>
                </a:cxn>
                <a:cxn ang="0">
                  <a:pos x="1921" y="800"/>
                </a:cxn>
                <a:cxn ang="0">
                  <a:pos x="1748" y="843"/>
                </a:cxn>
                <a:cxn ang="0">
                  <a:pos x="1351" y="908"/>
                </a:cxn>
                <a:cxn ang="0">
                  <a:pos x="923" y="968"/>
                </a:cxn>
                <a:cxn ang="0">
                  <a:pos x="521" y="1028"/>
                </a:cxn>
                <a:cxn ang="0">
                  <a:pos x="353" y="1066"/>
                </a:cxn>
                <a:cxn ang="0">
                  <a:pos x="206" y="1104"/>
                </a:cxn>
                <a:cxn ang="0">
                  <a:pos x="92" y="1148"/>
                </a:cxn>
                <a:cxn ang="0">
                  <a:pos x="22" y="1202"/>
                </a:cxn>
                <a:cxn ang="0">
                  <a:pos x="0" y="1262"/>
                </a:cxn>
                <a:cxn ang="0">
                  <a:pos x="27" y="1327"/>
                </a:cxn>
                <a:cxn ang="0">
                  <a:pos x="98" y="1382"/>
                </a:cxn>
                <a:cxn ang="0">
                  <a:pos x="196" y="1425"/>
                </a:cxn>
                <a:cxn ang="0">
                  <a:pos x="326" y="1469"/>
                </a:cxn>
                <a:cxn ang="0">
                  <a:pos x="217" y="1414"/>
                </a:cxn>
                <a:cxn ang="0">
                  <a:pos x="147" y="1360"/>
                </a:cxn>
                <a:cxn ang="0">
                  <a:pos x="120" y="1306"/>
                </a:cxn>
                <a:cxn ang="0">
                  <a:pos x="141" y="1257"/>
                </a:cxn>
                <a:cxn ang="0">
                  <a:pos x="212" y="1208"/>
                </a:cxn>
                <a:cxn ang="0">
                  <a:pos x="342" y="1164"/>
                </a:cxn>
                <a:cxn ang="0">
                  <a:pos x="527" y="1121"/>
                </a:cxn>
                <a:cxn ang="0">
                  <a:pos x="771" y="1088"/>
                </a:cxn>
              </a:cxnLst>
              <a:rect l="0" t="0" r="r" b="b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034" name="Freeform 12"/>
            <p:cNvSpPr>
              <a:spLocks/>
            </p:cNvSpPr>
            <p:nvPr/>
          </p:nvSpPr>
          <p:spPr bwMode="hidden">
            <a:xfrm>
              <a:off x="0" y="0"/>
              <a:ext cx="5758" cy="1776"/>
            </a:xfrm>
            <a:custGeom>
              <a:avLst/>
              <a:gdLst>
                <a:gd name="T0" fmla="*/ 0 w 5740"/>
                <a:gd name="T1" fmla="*/ 0 h 1906"/>
                <a:gd name="T2" fmla="*/ 0 w 5740"/>
                <a:gd name="T3" fmla="*/ 1906 h 1906"/>
                <a:gd name="T4" fmla="*/ 5740 w 5740"/>
                <a:gd name="T5" fmla="*/ 1906 h 1906"/>
                <a:gd name="T6" fmla="*/ 5740 w 5740"/>
                <a:gd name="T7" fmla="*/ 0 h 1906"/>
                <a:gd name="T8" fmla="*/ 0 w 5740"/>
                <a:gd name="T9" fmla="*/ 0 h 1906"/>
                <a:gd name="T10" fmla="*/ 0 w 5740"/>
                <a:gd name="T11" fmla="*/ 0 h 190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FFFFFF"/>
                </a:solidFill>
              </a:endParaRPr>
            </a:p>
          </p:txBody>
        </p:sp>
      </p:grpSp>
      <p:sp>
        <p:nvSpPr>
          <p:cNvPr id="35853" name="Rectangle 13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35854" name="Rectangle 1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35855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254041599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</p:sldLayoutIdLst>
  <p:transition>
    <p:randomBa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58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58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58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58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58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58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58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58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58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58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58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58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58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58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58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55" grpId="0" build="p">
        <p:tmplLst>
          <p:tmpl lvl="1">
            <p:tnLst>
              <p:par>
                <p:cTn presetID="42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585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35855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3585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3585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2">
            <p:tnLst>
              <p:par>
                <p:cTn presetID="42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585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35855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3585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3585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3">
            <p:tnLst>
              <p:par>
                <p:cTn presetID="42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585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35855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3585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3585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4">
            <p:tnLst>
              <p:par>
                <p:cTn presetID="42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585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35855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3585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3585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5">
            <p:tnLst>
              <p:par>
                <p:cTn presetID="42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585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35855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3585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3585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1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5157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anose="020B0604020202020204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7380988E-B5FB-493C-89CC-D75FD8F2D1B1}" type="slidenum">
              <a:rPr lang="ru-RU" altLang="ru-RU">
                <a:solidFill>
                  <a:srgbClr val="FFFFFF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  <p:grpSp>
        <p:nvGrpSpPr>
          <p:cNvPr id="1028" name="Group 4"/>
          <p:cNvGrpSpPr>
            <a:grpSpLocks/>
          </p:cNvGrpSpPr>
          <p:nvPr/>
        </p:nvGrpSpPr>
        <p:grpSpPr bwMode="auto">
          <a:xfrm>
            <a:off x="0" y="0"/>
            <a:ext cx="9140825" cy="6850063"/>
            <a:chOff x="0" y="0"/>
            <a:chExt cx="5758" cy="4315"/>
          </a:xfrm>
        </p:grpSpPr>
        <p:grpSp>
          <p:nvGrpSpPr>
            <p:cNvPr id="1032" name="Group 5"/>
            <p:cNvGrpSpPr>
              <a:grpSpLocks/>
            </p:cNvGrpSpPr>
            <p:nvPr userDrawn="1"/>
          </p:nvGrpSpPr>
          <p:grpSpPr bwMode="auto">
            <a:xfrm>
              <a:off x="1728" y="2230"/>
              <a:ext cx="4027" cy="2085"/>
              <a:chOff x="1728" y="2230"/>
              <a:chExt cx="4027" cy="2085"/>
            </a:xfrm>
          </p:grpSpPr>
          <p:sp>
            <p:nvSpPr>
              <p:cNvPr id="35846" name="Freeform 6"/>
              <p:cNvSpPr>
                <a:spLocks/>
              </p:cNvSpPr>
              <p:nvPr/>
            </p:nvSpPr>
            <p:spPr bwMode="hidden">
              <a:xfrm>
                <a:off x="1728" y="2644"/>
                <a:ext cx="2882" cy="1671"/>
              </a:xfrm>
              <a:custGeom>
                <a:avLst/>
                <a:gdLst/>
                <a:ahLst/>
                <a:cxnLst>
                  <a:cxn ang="0">
                    <a:pos x="2740" y="528"/>
                  </a:cxn>
                  <a:cxn ang="0">
                    <a:pos x="2632" y="484"/>
                  </a:cxn>
                  <a:cxn ang="0">
                    <a:pos x="2480" y="424"/>
                  </a:cxn>
                  <a:cxn ang="0">
                    <a:pos x="2203" y="343"/>
                  </a:cxn>
                  <a:cxn ang="0">
                    <a:pos x="1970" y="277"/>
                  </a:cxn>
                  <a:cxn ang="0">
                    <a:pos x="1807" y="212"/>
                  </a:cxn>
                  <a:cxn ang="0">
                    <a:pos x="1693" y="152"/>
                  </a:cxn>
                  <a:cxn ang="0">
                    <a:pos x="1628" y="103"/>
                  </a:cxn>
                  <a:cxn ang="0">
                    <a:pos x="1590" y="60"/>
                  </a:cxn>
                  <a:cxn ang="0">
                    <a:pos x="1579" y="27"/>
                  </a:cxn>
                  <a:cxn ang="0">
                    <a:pos x="1585" y="0"/>
                  </a:cxn>
                  <a:cxn ang="0">
                    <a:pos x="1557" y="49"/>
                  </a:cxn>
                  <a:cxn ang="0">
                    <a:pos x="1568" y="98"/>
                  </a:cxn>
                  <a:cxn ang="0">
                    <a:pos x="1617" y="141"/>
                  </a:cxn>
                  <a:cxn ang="0">
                    <a:pos x="1688" y="185"/>
                  </a:cxn>
                  <a:cxn ang="0">
                    <a:pos x="1791" y="228"/>
                  </a:cxn>
                  <a:cxn ang="0">
                    <a:pos x="2040" y="310"/>
                  </a:cxn>
                  <a:cxn ang="0">
                    <a:pos x="2285" y="381"/>
                  </a:cxn>
                  <a:cxn ang="0">
                    <a:pos x="2464" y="435"/>
                  </a:cxn>
                  <a:cxn ang="0">
                    <a:pos x="2605" y="484"/>
                  </a:cxn>
                  <a:cxn ang="0">
                    <a:pos x="2708" y="528"/>
                  </a:cxn>
                  <a:cxn ang="0">
                    <a:pos x="2768" y="560"/>
                  </a:cxn>
                  <a:cxn ang="0">
                    <a:pos x="2795" y="593"/>
                  </a:cxn>
                  <a:cxn ang="0">
                    <a:pos x="2795" y="642"/>
                  </a:cxn>
                  <a:cxn ang="0">
                    <a:pos x="2762" y="691"/>
                  </a:cxn>
                  <a:cxn ang="0">
                    <a:pos x="2692" y="735"/>
                  </a:cxn>
                  <a:cxn ang="0">
                    <a:pos x="2589" y="778"/>
                  </a:cxn>
                  <a:cxn ang="0">
                    <a:pos x="2458" y="822"/>
                  </a:cxn>
                  <a:cxn ang="0">
                    <a:pos x="2301" y="865"/>
                  </a:cxn>
                  <a:cxn ang="0">
                    <a:pos x="2030" y="930"/>
                  </a:cxn>
                  <a:cxn ang="0">
                    <a:pos x="1606" y="1034"/>
                  </a:cxn>
                  <a:cxn ang="0">
                    <a:pos x="1145" y="1164"/>
                  </a:cxn>
                  <a:cxn ang="0">
                    <a:pos x="673" y="1328"/>
                  </a:cxn>
                  <a:cxn ang="0">
                    <a:pos x="217" y="1545"/>
                  </a:cxn>
                  <a:cxn ang="0">
                    <a:pos x="353" y="1671"/>
                  </a:cxn>
                  <a:cxn ang="0">
                    <a:pos x="754" y="1469"/>
                  </a:cxn>
                  <a:cxn ang="0">
                    <a:pos x="1145" y="1311"/>
                  </a:cxn>
                  <a:cxn ang="0">
                    <a:pos x="1519" y="1186"/>
                  </a:cxn>
                  <a:cxn ang="0">
                    <a:pos x="1861" y="1083"/>
                  </a:cxn>
                  <a:cxn ang="0">
                    <a:pos x="2165" y="1007"/>
                  </a:cxn>
                  <a:cxn ang="0">
                    <a:pos x="2426" y="947"/>
                  </a:cxn>
                  <a:cxn ang="0">
                    <a:pos x="2626" y="892"/>
                  </a:cxn>
                  <a:cxn ang="0">
                    <a:pos x="2762" y="838"/>
                  </a:cxn>
                  <a:cxn ang="0">
                    <a:pos x="2827" y="794"/>
                  </a:cxn>
                  <a:cxn ang="0">
                    <a:pos x="2865" y="745"/>
                  </a:cxn>
                  <a:cxn ang="0">
                    <a:pos x="2882" y="702"/>
                  </a:cxn>
                  <a:cxn ang="0">
                    <a:pos x="2854" y="620"/>
                  </a:cxn>
                  <a:cxn ang="0">
                    <a:pos x="2800" y="560"/>
                  </a:cxn>
                  <a:cxn ang="0">
                    <a:pos x="2773" y="544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35847" name="Freeform 7"/>
              <p:cNvSpPr>
                <a:spLocks/>
              </p:cNvSpPr>
              <p:nvPr/>
            </p:nvSpPr>
            <p:spPr bwMode="hidden">
              <a:xfrm>
                <a:off x="4170" y="2671"/>
                <a:ext cx="1259" cy="811"/>
              </a:xfrm>
              <a:custGeom>
                <a:avLst/>
                <a:gdLst/>
                <a:ahLst/>
                <a:cxnLst>
                  <a:cxn ang="0">
                    <a:pos x="1259" y="615"/>
                  </a:cxn>
                  <a:cxn ang="0">
                    <a:pos x="1248" y="588"/>
                  </a:cxn>
                  <a:cxn ang="0">
                    <a:pos x="1237" y="566"/>
                  </a:cxn>
                  <a:cxn ang="0">
                    <a:pos x="1216" y="539"/>
                  </a:cxn>
                  <a:cxn ang="0">
                    <a:pos x="1188" y="517"/>
                  </a:cxn>
                  <a:cxn ang="0">
                    <a:pos x="1123" y="479"/>
                  </a:cxn>
                  <a:cxn ang="0">
                    <a:pos x="1042" y="441"/>
                  </a:cxn>
                  <a:cxn ang="0">
                    <a:pos x="944" y="408"/>
                  </a:cxn>
                  <a:cxn ang="0">
                    <a:pos x="841" y="381"/>
                  </a:cxn>
                  <a:cxn ang="0">
                    <a:pos x="727" y="348"/>
                  </a:cxn>
                  <a:cxn ang="0">
                    <a:pos x="613" y="321"/>
                  </a:cxn>
                  <a:cxn ang="0">
                    <a:pos x="499" y="294"/>
                  </a:cxn>
                  <a:cxn ang="0">
                    <a:pos x="391" y="261"/>
                  </a:cxn>
                  <a:cxn ang="0">
                    <a:pos x="288" y="229"/>
                  </a:cxn>
                  <a:cxn ang="0">
                    <a:pos x="195" y="196"/>
                  </a:cxn>
                  <a:cxn ang="0">
                    <a:pos x="119" y="152"/>
                  </a:cxn>
                  <a:cxn ang="0">
                    <a:pos x="54" y="109"/>
                  </a:cxn>
                  <a:cxn ang="0">
                    <a:pos x="33" y="87"/>
                  </a:cxn>
                  <a:cxn ang="0">
                    <a:pos x="16" y="60"/>
                  </a:cxn>
                  <a:cxn ang="0">
                    <a:pos x="5" y="33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11"/>
                  </a:cxn>
                  <a:cxn ang="0">
                    <a:pos x="0" y="38"/>
                  </a:cxn>
                  <a:cxn ang="0">
                    <a:pos x="5" y="60"/>
                  </a:cxn>
                  <a:cxn ang="0">
                    <a:pos x="16" y="87"/>
                  </a:cxn>
                  <a:cxn ang="0">
                    <a:pos x="33" y="114"/>
                  </a:cxn>
                  <a:cxn ang="0">
                    <a:pos x="54" y="142"/>
                  </a:cxn>
                  <a:cxn ang="0">
                    <a:pos x="87" y="174"/>
                  </a:cxn>
                  <a:cxn ang="0">
                    <a:pos x="125" y="207"/>
                  </a:cxn>
                  <a:cxn ang="0">
                    <a:pos x="179" y="240"/>
                  </a:cxn>
                  <a:cxn ang="0">
                    <a:pos x="244" y="278"/>
                  </a:cxn>
                  <a:cxn ang="0">
                    <a:pos x="326" y="310"/>
                  </a:cxn>
                  <a:cxn ang="0">
                    <a:pos x="418" y="348"/>
                  </a:cxn>
                  <a:cxn ang="0">
                    <a:pos x="526" y="381"/>
                  </a:cxn>
                  <a:cxn ang="0">
                    <a:pos x="657" y="414"/>
                  </a:cxn>
                  <a:cxn ang="0">
                    <a:pos x="749" y="435"/>
                  </a:cxn>
                  <a:cxn ang="0">
                    <a:pos x="830" y="463"/>
                  </a:cxn>
                  <a:cxn ang="0">
                    <a:pos x="901" y="490"/>
                  </a:cxn>
                  <a:cxn ang="0">
                    <a:pos x="966" y="512"/>
                  </a:cxn>
                  <a:cxn ang="0">
                    <a:pos x="1015" y="539"/>
                  </a:cxn>
                  <a:cxn ang="0">
                    <a:pos x="1053" y="566"/>
                  </a:cxn>
                  <a:cxn ang="0">
                    <a:pos x="1080" y="593"/>
                  </a:cxn>
                  <a:cxn ang="0">
                    <a:pos x="1102" y="620"/>
                  </a:cxn>
                  <a:cxn ang="0">
                    <a:pos x="1112" y="648"/>
                  </a:cxn>
                  <a:cxn ang="0">
                    <a:pos x="1118" y="675"/>
                  </a:cxn>
                  <a:cxn ang="0">
                    <a:pos x="1112" y="697"/>
                  </a:cxn>
                  <a:cxn ang="0">
                    <a:pos x="1096" y="724"/>
                  </a:cxn>
                  <a:cxn ang="0">
                    <a:pos x="1080" y="746"/>
                  </a:cxn>
                  <a:cxn ang="0">
                    <a:pos x="1053" y="767"/>
                  </a:cxn>
                  <a:cxn ang="0">
                    <a:pos x="1015" y="789"/>
                  </a:cxn>
                  <a:cxn ang="0">
                    <a:pos x="977" y="811"/>
                  </a:cxn>
                  <a:cxn ang="0">
                    <a:pos x="1047" y="789"/>
                  </a:cxn>
                  <a:cxn ang="0">
                    <a:pos x="1107" y="767"/>
                  </a:cxn>
                  <a:cxn ang="0">
                    <a:pos x="1156" y="746"/>
                  </a:cxn>
                  <a:cxn ang="0">
                    <a:pos x="1199" y="724"/>
                  </a:cxn>
                  <a:cxn ang="0">
                    <a:pos x="1226" y="702"/>
                  </a:cxn>
                  <a:cxn ang="0">
                    <a:pos x="1248" y="675"/>
                  </a:cxn>
                  <a:cxn ang="0">
                    <a:pos x="1259" y="648"/>
                  </a:cxn>
                  <a:cxn ang="0">
                    <a:pos x="1259" y="615"/>
                  </a:cxn>
                  <a:cxn ang="0">
                    <a:pos x="1259" y="615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35848" name="Freeform 8"/>
              <p:cNvSpPr>
                <a:spLocks/>
              </p:cNvSpPr>
              <p:nvPr/>
            </p:nvSpPr>
            <p:spPr bwMode="hidden">
              <a:xfrm>
                <a:off x="2900" y="3346"/>
                <a:ext cx="2849" cy="969"/>
              </a:xfrm>
              <a:custGeom>
                <a:avLst/>
                <a:gdLst/>
                <a:ahLst/>
                <a:cxnLst>
                  <a:cxn ang="0">
                    <a:pos x="92" y="958"/>
                  </a:cxn>
                  <a:cxn ang="0">
                    <a:pos x="0" y="969"/>
                  </a:cxn>
                  <a:cxn ang="0">
                    <a:pos x="391" y="969"/>
                  </a:cxn>
                  <a:cxn ang="0">
                    <a:pos x="434" y="947"/>
                  </a:cxn>
                  <a:cxn ang="0">
                    <a:pos x="483" y="914"/>
                  </a:cxn>
                  <a:cxn ang="0">
                    <a:pos x="554" y="876"/>
                  </a:cxn>
                  <a:cxn ang="0">
                    <a:pos x="635" y="838"/>
                  </a:cxn>
                  <a:cxn ang="0">
                    <a:pos x="727" y="794"/>
                  </a:cxn>
                  <a:cxn ang="0">
                    <a:pos x="836" y="745"/>
                  </a:cxn>
                  <a:cxn ang="0">
                    <a:pos x="961" y="696"/>
                  </a:cxn>
                  <a:cxn ang="0">
                    <a:pos x="1102" y="642"/>
                  </a:cxn>
                  <a:cxn ang="0">
                    <a:pos x="1259" y="582"/>
                  </a:cxn>
                  <a:cxn ang="0">
                    <a:pos x="1433" y="522"/>
                  </a:cxn>
                  <a:cxn ang="0">
                    <a:pos x="1623" y="462"/>
                  </a:cxn>
                  <a:cxn ang="0">
                    <a:pos x="1829" y="403"/>
                  </a:cxn>
                  <a:cxn ang="0">
                    <a:pos x="2057" y="343"/>
                  </a:cxn>
                  <a:cxn ang="0">
                    <a:pos x="2301" y="283"/>
                  </a:cxn>
                  <a:cxn ang="0">
                    <a:pos x="2567" y="223"/>
                  </a:cxn>
                  <a:cxn ang="0">
                    <a:pos x="2849" y="163"/>
                  </a:cxn>
                  <a:cxn ang="0">
                    <a:pos x="2849" y="0"/>
                  </a:cxn>
                  <a:cxn ang="0">
                    <a:pos x="2817" y="16"/>
                  </a:cxn>
                  <a:cxn ang="0">
                    <a:pos x="2773" y="33"/>
                  </a:cxn>
                  <a:cxn ang="0">
                    <a:pos x="2719" y="54"/>
                  </a:cxn>
                  <a:cxn ang="0">
                    <a:pos x="2648" y="76"/>
                  </a:cxn>
                  <a:cxn ang="0">
                    <a:pos x="2572" y="98"/>
                  </a:cxn>
                  <a:cxn ang="0">
                    <a:pos x="2491" y="120"/>
                  </a:cxn>
                  <a:cxn ang="0">
                    <a:pos x="2399" y="147"/>
                  </a:cxn>
                  <a:cxn ang="0">
                    <a:pos x="2301" y="169"/>
                  </a:cxn>
                  <a:cxn ang="0">
                    <a:pos x="2095" y="223"/>
                  </a:cxn>
                  <a:cxn ang="0">
                    <a:pos x="1889" y="277"/>
                  </a:cxn>
                  <a:cxn ang="0">
                    <a:pos x="1688" y="326"/>
                  </a:cxn>
                  <a:cxn ang="0">
                    <a:pos x="1590" y="354"/>
                  </a:cxn>
                  <a:cxn ang="0">
                    <a:pos x="1503" y="381"/>
                  </a:cxn>
                  <a:cxn ang="0">
                    <a:pos x="1107" y="506"/>
                  </a:cxn>
                  <a:cxn ang="0">
                    <a:pos x="912" y="577"/>
                  </a:cxn>
                  <a:cxn ang="0">
                    <a:pos x="727" y="647"/>
                  </a:cxn>
                  <a:cxn ang="0">
                    <a:pos x="548" y="718"/>
                  </a:cxn>
                  <a:cxn ang="0">
                    <a:pos x="380" y="794"/>
                  </a:cxn>
                  <a:cxn ang="0">
                    <a:pos x="228" y="876"/>
                  </a:cxn>
                  <a:cxn ang="0">
                    <a:pos x="92" y="958"/>
                  </a:cxn>
                  <a:cxn ang="0">
                    <a:pos x="92" y="958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1961"/>
                      <a:invGamma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1038" name="Freeform 9"/>
              <p:cNvSpPr>
                <a:spLocks/>
              </p:cNvSpPr>
              <p:nvPr/>
            </p:nvSpPr>
            <p:spPr bwMode="hidden">
              <a:xfrm>
                <a:off x="2748" y="2230"/>
                <a:ext cx="3007" cy="2085"/>
              </a:xfrm>
              <a:custGeom>
                <a:avLst/>
                <a:gdLst>
                  <a:gd name="T0" fmla="*/ 1433 w 3007"/>
                  <a:gd name="T1" fmla="*/ 474 h 2085"/>
                  <a:gd name="T2" fmla="*/ 1460 w 3007"/>
                  <a:gd name="T3" fmla="*/ 528 h 2085"/>
                  <a:gd name="T4" fmla="*/ 1541 w 3007"/>
                  <a:gd name="T5" fmla="*/ 593 h 2085"/>
                  <a:gd name="T6" fmla="*/ 1715 w 3007"/>
                  <a:gd name="T7" fmla="*/ 670 h 2085"/>
                  <a:gd name="T8" fmla="*/ 1927 w 3007"/>
                  <a:gd name="T9" fmla="*/ 735 h 2085"/>
                  <a:gd name="T10" fmla="*/ 2155 w 3007"/>
                  <a:gd name="T11" fmla="*/ 789 h 2085"/>
                  <a:gd name="T12" fmla="*/ 2372 w 3007"/>
                  <a:gd name="T13" fmla="*/ 849 h 2085"/>
                  <a:gd name="T14" fmla="*/ 2551 w 3007"/>
                  <a:gd name="T15" fmla="*/ 920 h 2085"/>
                  <a:gd name="T16" fmla="*/ 2638 w 3007"/>
                  <a:gd name="T17" fmla="*/ 980 h 2085"/>
                  <a:gd name="T18" fmla="*/ 2676 w 3007"/>
                  <a:gd name="T19" fmla="*/ 1029 h 2085"/>
                  <a:gd name="T20" fmla="*/ 2681 w 3007"/>
                  <a:gd name="T21" fmla="*/ 1083 h 2085"/>
                  <a:gd name="T22" fmla="*/ 2665 w 3007"/>
                  <a:gd name="T23" fmla="*/ 1127 h 2085"/>
                  <a:gd name="T24" fmla="*/ 2616 w 3007"/>
                  <a:gd name="T25" fmla="*/ 1170 h 2085"/>
                  <a:gd name="T26" fmla="*/ 2545 w 3007"/>
                  <a:gd name="T27" fmla="*/ 1208 h 2085"/>
                  <a:gd name="T28" fmla="*/ 2448 w 3007"/>
                  <a:gd name="T29" fmla="*/ 1241 h 2085"/>
                  <a:gd name="T30" fmla="*/ 2328 w 3007"/>
                  <a:gd name="T31" fmla="*/ 1274 h 2085"/>
                  <a:gd name="T32" fmla="*/ 2106 w 3007"/>
                  <a:gd name="T33" fmla="*/ 1328 h 2085"/>
                  <a:gd name="T34" fmla="*/ 1742 w 3007"/>
                  <a:gd name="T35" fmla="*/ 1421 h 2085"/>
                  <a:gd name="T36" fmla="*/ 1308 w 3007"/>
                  <a:gd name="T37" fmla="*/ 1540 h 2085"/>
                  <a:gd name="T38" fmla="*/ 820 w 3007"/>
                  <a:gd name="T39" fmla="*/ 1709 h 2085"/>
                  <a:gd name="T40" fmla="*/ 282 w 3007"/>
                  <a:gd name="T41" fmla="*/ 1943 h 2085"/>
                  <a:gd name="T42" fmla="*/ 152 w 3007"/>
                  <a:gd name="T43" fmla="*/ 2085 h 2085"/>
                  <a:gd name="T44" fmla="*/ 386 w 3007"/>
                  <a:gd name="T45" fmla="*/ 1992 h 2085"/>
                  <a:gd name="T46" fmla="*/ 700 w 3007"/>
                  <a:gd name="T47" fmla="*/ 1834 h 2085"/>
                  <a:gd name="T48" fmla="*/ 1064 w 3007"/>
                  <a:gd name="T49" fmla="*/ 1693 h 2085"/>
                  <a:gd name="T50" fmla="*/ 1661 w 3007"/>
                  <a:gd name="T51" fmla="*/ 1497 h 2085"/>
                  <a:gd name="T52" fmla="*/ 1845 w 3007"/>
                  <a:gd name="T53" fmla="*/ 1442 h 2085"/>
                  <a:gd name="T54" fmla="*/ 2252 w 3007"/>
                  <a:gd name="T55" fmla="*/ 1339 h 2085"/>
                  <a:gd name="T56" fmla="*/ 2551 w 3007"/>
                  <a:gd name="T57" fmla="*/ 1263 h 2085"/>
                  <a:gd name="T58" fmla="*/ 2730 w 3007"/>
                  <a:gd name="T59" fmla="*/ 1214 h 2085"/>
                  <a:gd name="T60" fmla="*/ 2876 w 3007"/>
                  <a:gd name="T61" fmla="*/ 1170 h 2085"/>
                  <a:gd name="T62" fmla="*/ 2974 w 3007"/>
                  <a:gd name="T63" fmla="*/ 1132 h 2085"/>
                  <a:gd name="T64" fmla="*/ 3007 w 3007"/>
                  <a:gd name="T65" fmla="*/ 871 h 2085"/>
                  <a:gd name="T66" fmla="*/ 2860 w 3007"/>
                  <a:gd name="T67" fmla="*/ 844 h 2085"/>
                  <a:gd name="T68" fmla="*/ 2670 w 3007"/>
                  <a:gd name="T69" fmla="*/ 806 h 2085"/>
                  <a:gd name="T70" fmla="*/ 2458 w 3007"/>
                  <a:gd name="T71" fmla="*/ 757 h 2085"/>
                  <a:gd name="T72" fmla="*/ 2138 w 3007"/>
                  <a:gd name="T73" fmla="*/ 670 h 2085"/>
                  <a:gd name="T74" fmla="*/ 1959 w 3007"/>
                  <a:gd name="T75" fmla="*/ 604 h 2085"/>
                  <a:gd name="T76" fmla="*/ 1824 w 3007"/>
                  <a:gd name="T77" fmla="*/ 534 h 2085"/>
                  <a:gd name="T78" fmla="*/ 1769 w 3007"/>
                  <a:gd name="T79" fmla="*/ 474 h 2085"/>
                  <a:gd name="T80" fmla="*/ 1753 w 3007"/>
                  <a:gd name="T81" fmla="*/ 436 h 2085"/>
                  <a:gd name="T82" fmla="*/ 1780 w 3007"/>
                  <a:gd name="T83" fmla="*/ 381 h 2085"/>
                  <a:gd name="T84" fmla="*/ 1862 w 3007"/>
                  <a:gd name="T85" fmla="*/ 316 h 2085"/>
                  <a:gd name="T86" fmla="*/ 1986 w 3007"/>
                  <a:gd name="T87" fmla="*/ 267 h 2085"/>
                  <a:gd name="T88" fmla="*/ 2149 w 3007"/>
                  <a:gd name="T89" fmla="*/ 229 h 2085"/>
                  <a:gd name="T90" fmla="*/ 2431 w 3007"/>
                  <a:gd name="T91" fmla="*/ 180 h 2085"/>
                  <a:gd name="T92" fmla="*/ 2827 w 3007"/>
                  <a:gd name="T93" fmla="*/ 125 h 2085"/>
                  <a:gd name="T94" fmla="*/ 3007 w 3007"/>
                  <a:gd name="T95" fmla="*/ 87 h 2085"/>
                  <a:gd name="T96" fmla="*/ 2909 w 3007"/>
                  <a:gd name="T97" fmla="*/ 22 h 2085"/>
                  <a:gd name="T98" fmla="*/ 2676 w 3007"/>
                  <a:gd name="T99" fmla="*/ 66 h 2085"/>
                  <a:gd name="T100" fmla="*/ 2285 w 3007"/>
                  <a:gd name="T101" fmla="*/ 120 h 2085"/>
                  <a:gd name="T102" fmla="*/ 2030 w 3007"/>
                  <a:gd name="T103" fmla="*/ 158 h 2085"/>
                  <a:gd name="T104" fmla="*/ 1791 w 3007"/>
                  <a:gd name="T105" fmla="*/ 202 h 2085"/>
                  <a:gd name="T106" fmla="*/ 1601 w 3007"/>
                  <a:gd name="T107" fmla="*/ 261 h 2085"/>
                  <a:gd name="T108" fmla="*/ 1471 w 3007"/>
                  <a:gd name="T109" fmla="*/ 338 h 2085"/>
                  <a:gd name="T110" fmla="*/ 1438 w 3007"/>
                  <a:gd name="T111" fmla="*/ 387 h 2085"/>
                  <a:gd name="T112" fmla="*/ 1427 w 3007"/>
                  <a:gd name="T113" fmla="*/ 441 h 2085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0" t="0" r="r" b="b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35850" name="Freeform 10"/>
              <p:cNvSpPr>
                <a:spLocks/>
              </p:cNvSpPr>
              <p:nvPr/>
            </p:nvSpPr>
            <p:spPr bwMode="hidden">
              <a:xfrm>
                <a:off x="4501" y="2317"/>
                <a:ext cx="1248" cy="539"/>
              </a:xfrm>
              <a:custGeom>
                <a:avLst/>
                <a:gdLst/>
                <a:ahLst/>
                <a:cxnLst>
                  <a:cxn ang="0">
                    <a:pos x="0" y="332"/>
                  </a:cxn>
                  <a:cxn ang="0">
                    <a:pos x="0" y="360"/>
                  </a:cxn>
                  <a:cxn ang="0">
                    <a:pos x="5" y="387"/>
                  </a:cxn>
                  <a:cxn ang="0">
                    <a:pos x="27" y="414"/>
                  </a:cxn>
                  <a:cxn ang="0">
                    <a:pos x="54" y="436"/>
                  </a:cxn>
                  <a:cxn ang="0">
                    <a:pos x="92" y="463"/>
                  </a:cxn>
                  <a:cxn ang="0">
                    <a:pos x="141" y="490"/>
                  </a:cxn>
                  <a:cxn ang="0">
                    <a:pos x="195" y="512"/>
                  </a:cxn>
                  <a:cxn ang="0">
                    <a:pos x="255" y="539"/>
                  </a:cxn>
                  <a:cxn ang="0">
                    <a:pos x="212" y="517"/>
                  </a:cxn>
                  <a:cxn ang="0">
                    <a:pos x="179" y="490"/>
                  </a:cxn>
                  <a:cxn ang="0">
                    <a:pos x="157" y="468"/>
                  </a:cxn>
                  <a:cxn ang="0">
                    <a:pos x="141" y="447"/>
                  </a:cxn>
                  <a:cxn ang="0">
                    <a:pos x="136" y="425"/>
                  </a:cxn>
                  <a:cxn ang="0">
                    <a:pos x="136" y="403"/>
                  </a:cxn>
                  <a:cxn ang="0">
                    <a:pos x="141" y="381"/>
                  </a:cxn>
                  <a:cxn ang="0">
                    <a:pos x="157" y="365"/>
                  </a:cxn>
                  <a:cxn ang="0">
                    <a:pos x="179" y="343"/>
                  </a:cxn>
                  <a:cxn ang="0">
                    <a:pos x="201" y="327"/>
                  </a:cxn>
                  <a:cxn ang="0">
                    <a:pos x="266" y="294"/>
                  </a:cxn>
                  <a:cxn ang="0">
                    <a:pos x="353" y="262"/>
                  </a:cxn>
                  <a:cxn ang="0">
                    <a:pos x="445" y="234"/>
                  </a:cxn>
                  <a:cxn ang="0">
                    <a:pos x="554" y="213"/>
                  </a:cxn>
                  <a:cxn ang="0">
                    <a:pos x="662" y="191"/>
                  </a:cxn>
                  <a:cxn ang="0">
                    <a:pos x="890" y="153"/>
                  </a:cxn>
                  <a:cxn ang="0">
                    <a:pos x="993" y="136"/>
                  </a:cxn>
                  <a:cxn ang="0">
                    <a:pos x="1091" y="120"/>
                  </a:cxn>
                  <a:cxn ang="0">
                    <a:pos x="1178" y="115"/>
                  </a:cxn>
                  <a:cxn ang="0">
                    <a:pos x="1248" y="104"/>
                  </a:cxn>
                  <a:cxn ang="0">
                    <a:pos x="1248" y="0"/>
                  </a:cxn>
                  <a:cxn ang="0">
                    <a:pos x="1161" y="22"/>
                  </a:cxn>
                  <a:cxn ang="0">
                    <a:pos x="1069" y="38"/>
                  </a:cxn>
                  <a:cxn ang="0">
                    <a:pos x="874" y="71"/>
                  </a:cxn>
                  <a:cxn ang="0">
                    <a:pos x="673" y="93"/>
                  </a:cxn>
                  <a:cxn ang="0">
                    <a:pos x="483" y="126"/>
                  </a:cxn>
                  <a:cxn ang="0">
                    <a:pos x="391" y="142"/>
                  </a:cxn>
                  <a:cxn ang="0">
                    <a:pos x="309" y="158"/>
                  </a:cxn>
                  <a:cxn ang="0">
                    <a:pos x="228" y="180"/>
                  </a:cxn>
                  <a:cxn ang="0">
                    <a:pos x="163" y="202"/>
                  </a:cxn>
                  <a:cxn ang="0">
                    <a:pos x="103" y="229"/>
                  </a:cxn>
                  <a:cxn ang="0">
                    <a:pos x="54" y="256"/>
                  </a:cxn>
                  <a:cxn ang="0">
                    <a:pos x="22" y="294"/>
                  </a:cxn>
                  <a:cxn ang="0">
                    <a:pos x="0" y="332"/>
                  </a:cxn>
                  <a:cxn ang="0">
                    <a:pos x="0" y="332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7843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</p:grpSp>
        <p:sp>
          <p:nvSpPr>
            <p:cNvPr id="35851" name="Freeform 11"/>
            <p:cNvSpPr>
              <a:spLocks/>
            </p:cNvSpPr>
            <p:nvPr/>
          </p:nvSpPr>
          <p:spPr bwMode="hidden">
            <a:xfrm>
              <a:off x="3322" y="1341"/>
              <a:ext cx="1825" cy="1537"/>
            </a:xfrm>
            <a:custGeom>
              <a:avLst/>
              <a:gdLst/>
              <a:ahLst/>
              <a:cxnLst>
                <a:cxn ang="0">
                  <a:pos x="982" y="1061"/>
                </a:cxn>
                <a:cxn ang="0">
                  <a:pos x="1357" y="1012"/>
                </a:cxn>
                <a:cxn ang="0">
                  <a:pos x="1666" y="957"/>
                </a:cxn>
                <a:cxn ang="0">
                  <a:pos x="1916" y="897"/>
                </a:cxn>
                <a:cxn ang="0">
                  <a:pos x="2100" y="832"/>
                </a:cxn>
                <a:cxn ang="0">
                  <a:pos x="2220" y="756"/>
                </a:cxn>
                <a:cxn ang="0">
                  <a:pos x="2285" y="669"/>
                </a:cxn>
                <a:cxn ang="0">
                  <a:pos x="2290" y="560"/>
                </a:cxn>
                <a:cxn ang="0">
                  <a:pos x="2241" y="457"/>
                </a:cxn>
                <a:cxn ang="0">
                  <a:pos x="2144" y="364"/>
                </a:cxn>
                <a:cxn ang="0">
                  <a:pos x="2008" y="277"/>
                </a:cxn>
                <a:cxn ang="0">
                  <a:pos x="1769" y="157"/>
                </a:cxn>
                <a:cxn ang="0">
                  <a:pos x="1612" y="92"/>
                </a:cxn>
                <a:cxn ang="0">
                  <a:pos x="1476" y="43"/>
                </a:cxn>
                <a:cxn ang="0">
                  <a:pos x="1384" y="10"/>
                </a:cxn>
                <a:cxn ang="0">
                  <a:pos x="1346" y="0"/>
                </a:cxn>
                <a:cxn ang="0">
                  <a:pos x="1655" y="119"/>
                </a:cxn>
                <a:cxn ang="0">
                  <a:pos x="1948" y="255"/>
                </a:cxn>
                <a:cxn ang="0">
                  <a:pos x="2068" y="326"/>
                </a:cxn>
                <a:cxn ang="0">
                  <a:pos x="2171" y="402"/>
                </a:cxn>
                <a:cxn ang="0">
                  <a:pos x="2236" y="478"/>
                </a:cxn>
                <a:cxn ang="0">
                  <a:pos x="2263" y="560"/>
                </a:cxn>
                <a:cxn ang="0">
                  <a:pos x="2241" y="636"/>
                </a:cxn>
                <a:cxn ang="0">
                  <a:pos x="2171" y="702"/>
                </a:cxn>
                <a:cxn ang="0">
                  <a:pos x="2062" y="756"/>
                </a:cxn>
                <a:cxn ang="0">
                  <a:pos x="1921" y="800"/>
                </a:cxn>
                <a:cxn ang="0">
                  <a:pos x="1748" y="843"/>
                </a:cxn>
                <a:cxn ang="0">
                  <a:pos x="1351" y="908"/>
                </a:cxn>
                <a:cxn ang="0">
                  <a:pos x="923" y="968"/>
                </a:cxn>
                <a:cxn ang="0">
                  <a:pos x="521" y="1028"/>
                </a:cxn>
                <a:cxn ang="0">
                  <a:pos x="353" y="1066"/>
                </a:cxn>
                <a:cxn ang="0">
                  <a:pos x="206" y="1104"/>
                </a:cxn>
                <a:cxn ang="0">
                  <a:pos x="92" y="1148"/>
                </a:cxn>
                <a:cxn ang="0">
                  <a:pos x="22" y="1202"/>
                </a:cxn>
                <a:cxn ang="0">
                  <a:pos x="0" y="1262"/>
                </a:cxn>
                <a:cxn ang="0">
                  <a:pos x="27" y="1327"/>
                </a:cxn>
                <a:cxn ang="0">
                  <a:pos x="98" y="1382"/>
                </a:cxn>
                <a:cxn ang="0">
                  <a:pos x="196" y="1425"/>
                </a:cxn>
                <a:cxn ang="0">
                  <a:pos x="326" y="1469"/>
                </a:cxn>
                <a:cxn ang="0">
                  <a:pos x="217" y="1414"/>
                </a:cxn>
                <a:cxn ang="0">
                  <a:pos x="147" y="1360"/>
                </a:cxn>
                <a:cxn ang="0">
                  <a:pos x="120" y="1306"/>
                </a:cxn>
                <a:cxn ang="0">
                  <a:pos x="141" y="1257"/>
                </a:cxn>
                <a:cxn ang="0">
                  <a:pos x="212" y="1208"/>
                </a:cxn>
                <a:cxn ang="0">
                  <a:pos x="342" y="1164"/>
                </a:cxn>
                <a:cxn ang="0">
                  <a:pos x="527" y="1121"/>
                </a:cxn>
                <a:cxn ang="0">
                  <a:pos x="771" y="1088"/>
                </a:cxn>
              </a:cxnLst>
              <a:rect l="0" t="0" r="r" b="b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034" name="Freeform 12"/>
            <p:cNvSpPr>
              <a:spLocks/>
            </p:cNvSpPr>
            <p:nvPr/>
          </p:nvSpPr>
          <p:spPr bwMode="hidden">
            <a:xfrm>
              <a:off x="0" y="0"/>
              <a:ext cx="5758" cy="1776"/>
            </a:xfrm>
            <a:custGeom>
              <a:avLst/>
              <a:gdLst>
                <a:gd name="T0" fmla="*/ 0 w 5740"/>
                <a:gd name="T1" fmla="*/ 0 h 1906"/>
                <a:gd name="T2" fmla="*/ 0 w 5740"/>
                <a:gd name="T3" fmla="*/ 1906 h 1906"/>
                <a:gd name="T4" fmla="*/ 5740 w 5740"/>
                <a:gd name="T5" fmla="*/ 1906 h 1906"/>
                <a:gd name="T6" fmla="*/ 5740 w 5740"/>
                <a:gd name="T7" fmla="*/ 0 h 1906"/>
                <a:gd name="T8" fmla="*/ 0 w 5740"/>
                <a:gd name="T9" fmla="*/ 0 h 1906"/>
                <a:gd name="T10" fmla="*/ 0 w 5740"/>
                <a:gd name="T11" fmla="*/ 0 h 190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FFFFFF"/>
                </a:solidFill>
              </a:endParaRPr>
            </a:p>
          </p:txBody>
        </p:sp>
      </p:grpSp>
      <p:sp>
        <p:nvSpPr>
          <p:cNvPr id="35853" name="Rectangle 13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35854" name="Rectangle 1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35855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254041599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73" r:id="rId3"/>
    <p:sldLayoutId id="2147483674" r:id="rId4"/>
    <p:sldLayoutId id="2147483675" r:id="rId5"/>
    <p:sldLayoutId id="2147483676" r:id="rId6"/>
    <p:sldLayoutId id="2147483677" r:id="rId7"/>
    <p:sldLayoutId id="2147483678" r:id="rId8"/>
    <p:sldLayoutId id="2147483679" r:id="rId9"/>
  </p:sldLayoutIdLst>
  <p:transition>
    <p:randomBa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58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58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58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58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58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58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58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58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58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58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58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58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58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58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58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55" grpId="0" build="p">
        <p:tmplLst>
          <p:tmpl lvl="1">
            <p:tnLst>
              <p:par>
                <p:cTn presetID="42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585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35855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3585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3585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2">
            <p:tnLst>
              <p:par>
                <p:cTn presetID="42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585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35855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3585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3585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3">
            <p:tnLst>
              <p:par>
                <p:cTn presetID="42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585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35855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3585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3585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4">
            <p:tnLst>
              <p:par>
                <p:cTn presetID="42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585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35855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3585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3585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5">
            <p:tnLst>
              <p:par>
                <p:cTn presetID="42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585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35855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3585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3585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09.04.2019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96691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1" r:id="rId1"/>
    <p:sldLayoutId id="2147483682" r:id="rId2"/>
    <p:sldLayoutId id="2147483683" r:id="rId3"/>
    <p:sldLayoutId id="2147483684" r:id="rId4"/>
    <p:sldLayoutId id="2147483685" r:id="rId5"/>
    <p:sldLayoutId id="2147483686" r:id="rId6"/>
    <p:sldLayoutId id="2147483687" r:id="rId7"/>
    <p:sldLayoutId id="2147483688" r:id="rId8"/>
    <p:sldLayoutId id="2147483689" r:id="rId9"/>
    <p:sldLayoutId id="2147483690" r:id="rId10"/>
    <p:sldLayoutId id="214748369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microsoft.com/office/2007/relationships/hdphoto" Target="../media/hdphoto2.wdp"/><Relationship Id="rId7" Type="http://schemas.microsoft.com/office/2007/relationships/hdphoto" Target="../media/hdphoto4.wdp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10.jpeg"/><Relationship Id="rId5" Type="http://schemas.microsoft.com/office/2007/relationships/hdphoto" Target="../media/hdphoto3.wdp"/><Relationship Id="rId4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0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0.xml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0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6723" y="1268760"/>
            <a:ext cx="7499550" cy="5092115"/>
          </a:xfrm>
          <a:prstGeom prst="rect">
            <a:avLst/>
          </a:prstGeom>
          <a:effectLst>
            <a:softEdge rad="635000"/>
          </a:effectLst>
        </p:spPr>
      </p:pic>
      <p:sp>
        <p:nvSpPr>
          <p:cNvPr id="19" name="Прямоугольник 18"/>
          <p:cNvSpPr/>
          <p:nvPr/>
        </p:nvSpPr>
        <p:spPr>
          <a:xfrm>
            <a:off x="926740" y="260648"/>
            <a:ext cx="801951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400" b="1" kern="0" dirty="0" smtClean="0">
                <a:solidFill>
                  <a:srgbClr val="003399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Территориальный орган Федеральной службы государственной статистики </a:t>
            </a:r>
          </a:p>
          <a:p>
            <a:pPr algn="ctr">
              <a:defRPr/>
            </a:pPr>
            <a:r>
              <a:rPr lang="ru-RU" sz="2400" b="1" kern="0" dirty="0" smtClean="0">
                <a:solidFill>
                  <a:srgbClr val="003399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по Владимирской области</a:t>
            </a:r>
          </a:p>
        </p:txBody>
      </p:sp>
      <p:sp>
        <p:nvSpPr>
          <p:cNvPr id="10" name="Заголовок 1"/>
          <p:cNvSpPr txBox="1">
            <a:spLocks/>
          </p:cNvSpPr>
          <p:nvPr/>
        </p:nvSpPr>
        <p:spPr>
          <a:xfrm>
            <a:off x="4936498" y="5805264"/>
            <a:ext cx="3991502" cy="817967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800" b="1" kern="1200" cap="none" baseline="0">
                <a:blipFill>
                  <a:blip r:embed="rId3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tile tx="6350" ty="-127000" sx="65000" sy="64000" flip="none" algn="tl"/>
                </a:blipFill>
                <a:latin typeface="+mj-lt"/>
                <a:ea typeface="+mj-ea"/>
                <a:cs typeface="+mj-cs"/>
              </a:defRPr>
            </a:lvl1pPr>
          </a:lstStyle>
          <a:p>
            <a:pPr algn="r">
              <a:lnSpc>
                <a:spcPct val="100000"/>
              </a:lnSpc>
              <a:spcBef>
                <a:spcPts val="600"/>
              </a:spcBef>
            </a:pPr>
            <a:r>
              <a:rPr lang="ru-RU" sz="2000" b="0" cap="small" dirty="0">
                <a:ln w="0"/>
                <a:solidFill>
                  <a:srgbClr val="0033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Руководитель А.Н. </a:t>
            </a:r>
            <a:r>
              <a:rPr lang="ru-RU" sz="2000" b="0" cap="small" dirty="0" smtClean="0">
                <a:ln w="0"/>
                <a:solidFill>
                  <a:srgbClr val="0033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Быков </a:t>
            </a:r>
            <a:endParaRPr lang="en-US" sz="2000" b="0" cap="small" dirty="0" smtClean="0">
              <a:ln w="0"/>
              <a:solidFill>
                <a:srgbClr val="00339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>
              <a:lnSpc>
                <a:spcPct val="100000"/>
              </a:lnSpc>
              <a:spcBef>
                <a:spcPts val="600"/>
              </a:spcBef>
            </a:pPr>
            <a:r>
              <a:rPr lang="ru-RU" sz="2000" b="0" dirty="0" smtClean="0">
                <a:ln w="0"/>
                <a:solidFill>
                  <a:srgbClr val="0033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2019г</a:t>
            </a:r>
            <a:r>
              <a:rPr lang="ru-RU" sz="2000" b="0" dirty="0">
                <a:ln w="0"/>
                <a:solidFill>
                  <a:srgbClr val="0033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r>
              <a:rPr lang="en-US" sz="2000" b="0" dirty="0">
                <a:ln w="0"/>
                <a:solidFill>
                  <a:srgbClr val="0033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ru-RU" sz="2000" b="0" dirty="0">
              <a:ln w="0"/>
              <a:solidFill>
                <a:srgbClr val="00339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98856808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91350" y="6731"/>
            <a:ext cx="74888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Производство  сельскохозяйственной продукции</a:t>
            </a:r>
            <a:endParaRPr lang="ru-RU" sz="2400" b="1" dirty="0">
              <a:solidFill>
                <a:srgbClr val="FF0000"/>
              </a:solidFill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87020151"/>
              </p:ext>
            </p:extLst>
          </p:nvPr>
        </p:nvGraphicFramePr>
        <p:xfrm>
          <a:off x="827584" y="462675"/>
          <a:ext cx="8280920" cy="486940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00"/>
                <a:gridCol w="648072"/>
                <a:gridCol w="720080"/>
                <a:gridCol w="720080"/>
                <a:gridCol w="792088"/>
                <a:gridCol w="720080"/>
                <a:gridCol w="720080"/>
                <a:gridCol w="792088"/>
                <a:gridCol w="648072"/>
                <a:gridCol w="720080"/>
              </a:tblGrid>
              <a:tr h="374037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1897</a:t>
                      </a:r>
                      <a:endParaRPr lang="ru-RU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1945</a:t>
                      </a:r>
                      <a:endParaRPr lang="ru-RU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1959</a:t>
                      </a:r>
                      <a:endParaRPr lang="ru-RU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1970</a:t>
                      </a:r>
                      <a:endParaRPr lang="ru-RU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1979</a:t>
                      </a:r>
                      <a:endParaRPr lang="ru-RU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1989</a:t>
                      </a:r>
                      <a:endParaRPr lang="ru-RU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2000</a:t>
                      </a:r>
                      <a:endParaRPr lang="ru-RU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2006</a:t>
                      </a:r>
                      <a:endParaRPr lang="ru-RU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2018</a:t>
                      </a:r>
                      <a:endParaRPr lang="ru-RU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</a:tr>
              <a:tr h="36887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dirty="0" smtClean="0"/>
                        <a:t>Пшеница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/>
                        <a:t>озимая      (ц/га)</a:t>
                      </a:r>
                    </a:p>
                  </a:txBody>
                  <a:tcPr>
                    <a:solidFill>
                      <a:srgbClr val="BCFCC4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6,1</a:t>
                      </a:r>
                      <a:endParaRPr lang="ru-RU" sz="1400" dirty="0"/>
                    </a:p>
                  </a:txBody>
                  <a:tcPr>
                    <a:solidFill>
                      <a:srgbClr val="BCFCC4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4,6</a:t>
                      </a:r>
                      <a:endParaRPr lang="ru-RU" sz="1400" dirty="0"/>
                    </a:p>
                  </a:txBody>
                  <a:tcPr>
                    <a:solidFill>
                      <a:srgbClr val="BCFCC4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9,6</a:t>
                      </a:r>
                      <a:endParaRPr lang="ru-RU" sz="1400" dirty="0"/>
                    </a:p>
                  </a:txBody>
                  <a:tcPr>
                    <a:solidFill>
                      <a:srgbClr val="BCFCC4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18,3</a:t>
                      </a:r>
                      <a:endParaRPr lang="ru-RU" sz="1400" dirty="0"/>
                    </a:p>
                  </a:txBody>
                  <a:tcPr>
                    <a:solidFill>
                      <a:srgbClr val="BCFCC4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11,6</a:t>
                      </a:r>
                      <a:endParaRPr lang="ru-RU" sz="1400" dirty="0"/>
                    </a:p>
                  </a:txBody>
                  <a:tcPr>
                    <a:solidFill>
                      <a:srgbClr val="BCFCC4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21,1</a:t>
                      </a:r>
                      <a:endParaRPr lang="ru-RU" sz="1400" dirty="0"/>
                    </a:p>
                  </a:txBody>
                  <a:tcPr>
                    <a:solidFill>
                      <a:srgbClr val="BCFCC4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17,7</a:t>
                      </a:r>
                      <a:endParaRPr lang="ru-RU" sz="1400" dirty="0"/>
                    </a:p>
                  </a:txBody>
                  <a:tcPr>
                    <a:solidFill>
                      <a:srgbClr val="BCFCC4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26,8</a:t>
                      </a:r>
                      <a:endParaRPr lang="ru-RU" sz="1400" dirty="0"/>
                    </a:p>
                  </a:txBody>
                  <a:tcPr>
                    <a:solidFill>
                      <a:srgbClr val="BCFCC4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25,7</a:t>
                      </a:r>
                      <a:endParaRPr lang="ru-RU" sz="1400" dirty="0"/>
                    </a:p>
                  </a:txBody>
                  <a:tcPr>
                    <a:solidFill>
                      <a:srgbClr val="BCFCC4"/>
                    </a:solidFill>
                  </a:tcPr>
                </a:tc>
              </a:tr>
              <a:tr h="36887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dirty="0" smtClean="0"/>
                        <a:t>Пшеница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/>
                        <a:t>яровая  (ц/га)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6,0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5,4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11,8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16,3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20,2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19,2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17,3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23,2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19,3</a:t>
                      </a:r>
                      <a:endParaRPr lang="ru-RU" sz="1400" dirty="0"/>
                    </a:p>
                  </a:txBody>
                  <a:tcPr/>
                </a:tc>
              </a:tr>
              <a:tr h="3600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dirty="0" smtClean="0"/>
                        <a:t>Рожь</a:t>
                      </a:r>
                    </a:p>
                  </a:txBody>
                  <a:tcPr>
                    <a:solidFill>
                      <a:srgbClr val="B6FCC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6,5</a:t>
                      </a:r>
                      <a:endParaRPr lang="ru-RU" sz="1400" dirty="0"/>
                    </a:p>
                  </a:txBody>
                  <a:tcPr>
                    <a:solidFill>
                      <a:srgbClr val="B6FCC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3,8</a:t>
                      </a:r>
                      <a:endParaRPr lang="ru-RU" sz="1400" dirty="0"/>
                    </a:p>
                  </a:txBody>
                  <a:tcPr>
                    <a:solidFill>
                      <a:srgbClr val="B6FCC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5,5</a:t>
                      </a:r>
                      <a:endParaRPr lang="ru-RU" sz="1400" dirty="0"/>
                    </a:p>
                  </a:txBody>
                  <a:tcPr>
                    <a:solidFill>
                      <a:srgbClr val="B6FCC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11,3</a:t>
                      </a:r>
                      <a:endParaRPr lang="ru-RU" sz="1400" dirty="0"/>
                    </a:p>
                  </a:txBody>
                  <a:tcPr>
                    <a:solidFill>
                      <a:srgbClr val="B6FCC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9,9</a:t>
                      </a:r>
                      <a:endParaRPr lang="ru-RU" sz="1400" dirty="0"/>
                    </a:p>
                  </a:txBody>
                  <a:tcPr>
                    <a:solidFill>
                      <a:srgbClr val="B6FCC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16,1</a:t>
                      </a:r>
                      <a:endParaRPr lang="ru-RU" sz="1400" dirty="0"/>
                    </a:p>
                  </a:txBody>
                  <a:tcPr>
                    <a:solidFill>
                      <a:srgbClr val="B6FCC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16,2</a:t>
                      </a:r>
                      <a:endParaRPr lang="ru-RU" sz="1400" dirty="0"/>
                    </a:p>
                  </a:txBody>
                  <a:tcPr>
                    <a:solidFill>
                      <a:srgbClr val="B6FCC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15,6</a:t>
                      </a:r>
                      <a:endParaRPr lang="ru-RU" sz="1400" dirty="0"/>
                    </a:p>
                  </a:txBody>
                  <a:tcPr>
                    <a:solidFill>
                      <a:srgbClr val="B6FCC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13,9</a:t>
                      </a:r>
                      <a:endParaRPr lang="ru-RU" sz="1400" dirty="0"/>
                    </a:p>
                  </a:txBody>
                  <a:tcPr>
                    <a:solidFill>
                      <a:srgbClr val="B6FCC3"/>
                    </a:solidFill>
                  </a:tcPr>
                </a:tc>
              </a:tr>
              <a:tr h="35432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dirty="0" smtClean="0"/>
                        <a:t>Гречиха  </a:t>
                      </a:r>
                      <a:r>
                        <a:rPr lang="ru-RU" sz="1400" dirty="0" smtClean="0"/>
                        <a:t>(ц/га)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3,3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2,9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2,8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3,7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1,2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2,0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7,0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8,0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4,7 </a:t>
                      </a:r>
                      <a:r>
                        <a:rPr lang="ru-RU" sz="1400" baseline="0" dirty="0" smtClean="0"/>
                        <a:t> </a:t>
                      </a:r>
                      <a:endParaRPr lang="ru-RU" sz="1400" dirty="0"/>
                    </a:p>
                  </a:txBody>
                  <a:tcPr/>
                </a:tc>
              </a:tr>
              <a:tr h="3486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dirty="0" smtClean="0"/>
                        <a:t>Картофель</a:t>
                      </a:r>
                      <a:r>
                        <a:rPr lang="ru-RU" sz="1400" dirty="0" smtClean="0"/>
                        <a:t>  (ц/га)</a:t>
                      </a:r>
                    </a:p>
                  </a:txBody>
                  <a:tcPr>
                    <a:solidFill>
                      <a:srgbClr val="B6FCC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27</a:t>
                      </a:r>
                      <a:endParaRPr lang="ru-RU" sz="1400" dirty="0"/>
                    </a:p>
                  </a:txBody>
                  <a:tcPr>
                    <a:solidFill>
                      <a:srgbClr val="B6FCC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57</a:t>
                      </a:r>
                      <a:endParaRPr lang="ru-RU" sz="1400" dirty="0"/>
                    </a:p>
                  </a:txBody>
                  <a:tcPr>
                    <a:solidFill>
                      <a:srgbClr val="B6FCC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71</a:t>
                      </a:r>
                      <a:endParaRPr lang="ru-RU" sz="1400" dirty="0"/>
                    </a:p>
                  </a:txBody>
                  <a:tcPr>
                    <a:solidFill>
                      <a:srgbClr val="B6FCC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116</a:t>
                      </a:r>
                      <a:endParaRPr lang="ru-RU" sz="1400" dirty="0"/>
                    </a:p>
                  </a:txBody>
                  <a:tcPr>
                    <a:solidFill>
                      <a:srgbClr val="B6FCC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134</a:t>
                      </a:r>
                      <a:endParaRPr lang="ru-RU" sz="1400" dirty="0"/>
                    </a:p>
                  </a:txBody>
                  <a:tcPr>
                    <a:solidFill>
                      <a:srgbClr val="B6FCC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104</a:t>
                      </a:r>
                      <a:endParaRPr lang="ru-RU" sz="1400" dirty="0"/>
                    </a:p>
                  </a:txBody>
                  <a:tcPr>
                    <a:solidFill>
                      <a:srgbClr val="B6FCC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120</a:t>
                      </a:r>
                      <a:endParaRPr lang="ru-RU" sz="1400" dirty="0"/>
                    </a:p>
                  </a:txBody>
                  <a:tcPr>
                    <a:solidFill>
                      <a:srgbClr val="B6FCC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141</a:t>
                      </a:r>
                      <a:endParaRPr lang="ru-RU" sz="1400" dirty="0"/>
                    </a:p>
                  </a:txBody>
                  <a:tcPr>
                    <a:solidFill>
                      <a:srgbClr val="B6FCC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165</a:t>
                      </a:r>
                      <a:endParaRPr lang="ru-RU" sz="1400" dirty="0"/>
                    </a:p>
                  </a:txBody>
                  <a:tcPr>
                    <a:solidFill>
                      <a:srgbClr val="B6FCC3"/>
                    </a:solidFill>
                  </a:tcPr>
                </a:tc>
              </a:tr>
              <a:tr h="41488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dirty="0" smtClean="0"/>
                        <a:t>Овощи </a:t>
                      </a:r>
                      <a:r>
                        <a:rPr lang="ru-RU" sz="1400" dirty="0" smtClean="0"/>
                        <a:t>(ц/га)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43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67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107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196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212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248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176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167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147</a:t>
                      </a:r>
                      <a:endParaRPr lang="ru-RU" sz="1400" dirty="0"/>
                    </a:p>
                  </a:txBody>
                  <a:tcPr/>
                </a:tc>
              </a:tr>
              <a:tr h="3600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dirty="0" smtClean="0"/>
                        <a:t>Молоко</a:t>
                      </a:r>
                      <a:r>
                        <a:rPr lang="ru-RU" sz="1400" dirty="0" smtClean="0"/>
                        <a:t>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/>
                        <a:t>(кг</a:t>
                      </a:r>
                      <a:r>
                        <a:rPr lang="ru-RU" sz="1400" baseline="0" dirty="0" smtClean="0"/>
                        <a:t>  </a:t>
                      </a:r>
                      <a:r>
                        <a:rPr lang="ru-RU" sz="1400" dirty="0" smtClean="0"/>
                        <a:t>на одну корову )</a:t>
                      </a:r>
                    </a:p>
                  </a:txBody>
                  <a:tcPr>
                    <a:solidFill>
                      <a:srgbClr val="B6FCC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1500</a:t>
                      </a:r>
                      <a:endParaRPr lang="ru-RU" sz="1400" dirty="0"/>
                    </a:p>
                  </a:txBody>
                  <a:tcPr>
                    <a:solidFill>
                      <a:srgbClr val="B6FCC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1800</a:t>
                      </a:r>
                      <a:endParaRPr lang="ru-RU" sz="1400" dirty="0"/>
                    </a:p>
                  </a:txBody>
                  <a:tcPr>
                    <a:solidFill>
                      <a:srgbClr val="B6FCC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2355</a:t>
                      </a:r>
                      <a:endParaRPr lang="ru-RU" sz="1400" dirty="0"/>
                    </a:p>
                  </a:txBody>
                  <a:tcPr>
                    <a:solidFill>
                      <a:srgbClr val="B6FCC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2660</a:t>
                      </a:r>
                      <a:endParaRPr lang="ru-RU" sz="1400" dirty="0"/>
                    </a:p>
                  </a:txBody>
                  <a:tcPr>
                    <a:solidFill>
                      <a:srgbClr val="B6FCC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2215</a:t>
                      </a:r>
                      <a:endParaRPr lang="ru-RU" sz="1400" dirty="0"/>
                    </a:p>
                  </a:txBody>
                  <a:tcPr>
                    <a:solidFill>
                      <a:srgbClr val="B6FCC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2871</a:t>
                      </a:r>
                      <a:endParaRPr lang="ru-RU" sz="1400" dirty="0"/>
                    </a:p>
                  </a:txBody>
                  <a:tcPr>
                    <a:solidFill>
                      <a:srgbClr val="B6FCC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3196</a:t>
                      </a:r>
                      <a:endParaRPr lang="ru-RU" sz="1400" dirty="0"/>
                    </a:p>
                  </a:txBody>
                  <a:tcPr>
                    <a:solidFill>
                      <a:srgbClr val="B6FCC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4863</a:t>
                      </a:r>
                      <a:endParaRPr lang="ru-RU" sz="1400" dirty="0"/>
                    </a:p>
                  </a:txBody>
                  <a:tcPr>
                    <a:solidFill>
                      <a:srgbClr val="B6FCC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7322</a:t>
                      </a:r>
                      <a:endParaRPr lang="ru-RU" sz="1400" dirty="0"/>
                    </a:p>
                  </a:txBody>
                  <a:tcPr>
                    <a:solidFill>
                      <a:srgbClr val="B6FCC3"/>
                    </a:solidFill>
                  </a:tcPr>
                </a:tc>
              </a:tr>
              <a:tr h="3600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dirty="0" smtClean="0"/>
                        <a:t>Мясо</a:t>
                      </a:r>
                      <a:r>
                        <a:rPr lang="ru-RU" sz="1400" dirty="0" smtClean="0"/>
                        <a:t> (на убой в живом весе, </a:t>
                      </a:r>
                      <a:r>
                        <a:rPr lang="ru-RU" sz="1400" dirty="0" err="1" smtClean="0"/>
                        <a:t>тыс.т</a:t>
                      </a:r>
                      <a:r>
                        <a:rPr lang="ru-RU" sz="1400" dirty="0" smtClean="0"/>
                        <a:t>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53,9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65,7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84,2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129,8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60,2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56,8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54,5</a:t>
                      </a:r>
                      <a:endParaRPr lang="ru-RU" sz="1400" dirty="0"/>
                    </a:p>
                  </a:txBody>
                  <a:tcPr/>
                </a:tc>
              </a:tr>
              <a:tr h="3600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dirty="0" smtClean="0"/>
                        <a:t>Яйцо </a:t>
                      </a:r>
                      <a:r>
                        <a:rPr lang="ru-RU" sz="1400" dirty="0" smtClean="0"/>
                        <a:t>(</a:t>
                      </a:r>
                      <a:r>
                        <a:rPr lang="ru-RU" sz="1400" dirty="0" err="1" smtClean="0"/>
                        <a:t>шт</a:t>
                      </a:r>
                      <a:r>
                        <a:rPr lang="ru-RU" sz="1400" dirty="0" smtClean="0"/>
                        <a:t>)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/>
                        <a:t>(средняя</a:t>
                      </a:r>
                      <a:r>
                        <a:rPr lang="ru-RU" sz="1400" baseline="0" dirty="0" smtClean="0"/>
                        <a:t> яйценоскость в </a:t>
                      </a:r>
                      <a:r>
                        <a:rPr lang="ru-RU" sz="1400" baseline="0" dirty="0" err="1" smtClean="0"/>
                        <a:t>сельхозорганизациях</a:t>
                      </a:r>
                      <a:r>
                        <a:rPr lang="ru-RU" sz="1400" baseline="0" dirty="0" smtClean="0"/>
                        <a:t>)</a:t>
                      </a:r>
                      <a:endParaRPr lang="ru-RU" sz="1400" dirty="0" smtClean="0"/>
                    </a:p>
                  </a:txBody>
                  <a:tcPr>
                    <a:solidFill>
                      <a:srgbClr val="B6FCC3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>
                    <a:solidFill>
                      <a:srgbClr val="B6FCC3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/>
                    </a:p>
                  </a:txBody>
                  <a:tcPr>
                    <a:solidFill>
                      <a:srgbClr val="B6FCC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84</a:t>
                      </a:r>
                      <a:endParaRPr lang="ru-RU" sz="1400" dirty="0"/>
                    </a:p>
                  </a:txBody>
                  <a:tcPr>
                    <a:solidFill>
                      <a:srgbClr val="B6FCC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184</a:t>
                      </a:r>
                      <a:endParaRPr lang="ru-RU" sz="1400" dirty="0"/>
                    </a:p>
                  </a:txBody>
                  <a:tcPr>
                    <a:solidFill>
                      <a:srgbClr val="B6FCC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230</a:t>
                      </a:r>
                      <a:endParaRPr lang="ru-RU" sz="1400" dirty="0"/>
                    </a:p>
                  </a:txBody>
                  <a:tcPr>
                    <a:solidFill>
                      <a:srgbClr val="B6FCC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244</a:t>
                      </a:r>
                      <a:endParaRPr lang="ru-RU" sz="1400" dirty="0"/>
                    </a:p>
                  </a:txBody>
                  <a:tcPr>
                    <a:solidFill>
                      <a:srgbClr val="B6FCC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277</a:t>
                      </a:r>
                      <a:endParaRPr lang="ru-RU" sz="1400" dirty="0"/>
                    </a:p>
                  </a:txBody>
                  <a:tcPr>
                    <a:solidFill>
                      <a:srgbClr val="B6FCC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280</a:t>
                      </a:r>
                      <a:endParaRPr lang="ru-RU" sz="1400" dirty="0"/>
                    </a:p>
                  </a:txBody>
                  <a:tcPr>
                    <a:solidFill>
                      <a:srgbClr val="B6FCC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304</a:t>
                      </a:r>
                      <a:endParaRPr lang="ru-RU" sz="1400" dirty="0"/>
                    </a:p>
                  </a:txBody>
                  <a:tcPr>
                    <a:solidFill>
                      <a:srgbClr val="B6FCC3"/>
                    </a:solidFill>
                  </a:tcPr>
                </a:tc>
              </a:tr>
            </a:tbl>
          </a:graphicData>
        </a:graphic>
      </p:graphicFrame>
      <p:grpSp>
        <p:nvGrpSpPr>
          <p:cNvPr id="6" name="Группа 5"/>
          <p:cNvGrpSpPr/>
          <p:nvPr/>
        </p:nvGrpSpPr>
        <p:grpSpPr>
          <a:xfrm>
            <a:off x="5508104" y="4869161"/>
            <a:ext cx="2880988" cy="1953464"/>
            <a:chOff x="2499054" y="1619872"/>
            <a:chExt cx="4966688" cy="3233707"/>
          </a:xfrm>
        </p:grpSpPr>
        <p:pic>
          <p:nvPicPr>
            <p:cNvPr id="8" name="Рисунок 7"/>
            <p:cNvPicPr>
              <a:picLocks noChangeAspect="1"/>
            </p:cNvPicPr>
            <p:nvPr/>
          </p:nvPicPr>
          <p:blipFill>
            <a:blip r:embed="rId2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ackgroundRemoval t="1105" b="100000" l="360" r="100000">
                          <a14:backgroundMark x1="38849" y1="60221" x2="38849" y2="60221"/>
                          <a14:backgroundMark x1="43885" y1="60773" x2="43885" y2="60773"/>
                          <a14:backgroundMark x1="47842" y1="61326" x2="47842" y2="61326"/>
                          <a14:backgroundMark x1="70144" y1="17680" x2="70144" y2="17680"/>
                          <a14:backgroundMark x1="70144" y1="23204" x2="70144" y2="23204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499054" y="1619872"/>
              <a:ext cx="4966688" cy="3233707"/>
            </a:xfrm>
            <a:prstGeom prst="rect">
              <a:avLst/>
            </a:prstGeom>
          </p:spPr>
        </p:pic>
        <p:pic>
          <p:nvPicPr>
            <p:cNvPr id="9" name="Рисунок 8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ackgroundRemoval t="55814" b="96047" l="10000" r="9814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372" t="53409" r="1318" b="-992"/>
            <a:stretch/>
          </p:blipFill>
          <p:spPr>
            <a:xfrm>
              <a:off x="4890563" y="1971209"/>
              <a:ext cx="1928483" cy="1127882"/>
            </a:xfrm>
            <a:prstGeom prst="rect">
              <a:avLst/>
            </a:prstGeom>
          </p:spPr>
        </p:pic>
      </p:grpSp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harpenSoften amount="50000"/>
                    </a14:imgEffect>
                    <a14:imgEffect>
                      <a14:colorTemperature colorTemp="7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3324" r="16328"/>
          <a:stretch/>
        </p:blipFill>
        <p:spPr>
          <a:xfrm>
            <a:off x="3923928" y="5589240"/>
            <a:ext cx="1411838" cy="125052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2627783" y="5920599"/>
            <a:ext cx="1512168" cy="100219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2" name="TextBox 11"/>
          <p:cNvSpPr txBox="1"/>
          <p:nvPr/>
        </p:nvSpPr>
        <p:spPr>
          <a:xfrm>
            <a:off x="8652866" y="6334581"/>
            <a:ext cx="491133" cy="400110"/>
          </a:xfrm>
          <a:prstGeom prst="rect">
            <a:avLst/>
          </a:prstGeom>
          <a:noFill/>
          <a:ln w="28575">
            <a:noFill/>
          </a:ln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bg2"/>
                </a:solidFill>
              </a:rPr>
              <a:t>10</a:t>
            </a:r>
            <a:endParaRPr lang="ru-RU" sz="2000" b="1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1573555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71600" y="260648"/>
            <a:ext cx="7992888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>
                    <a:lumMod val="50000"/>
                  </a:schemeClr>
                </a:solidFill>
              </a:rPr>
              <a:t>        На </a:t>
            </a:r>
            <a:r>
              <a:rPr lang="ru-RU" dirty="0">
                <a:solidFill>
                  <a:schemeClr val="bg1">
                    <a:lumMod val="50000"/>
                  </a:schemeClr>
                </a:solidFill>
              </a:rPr>
              <a:t>01.07.2016 г. </a:t>
            </a:r>
            <a:r>
              <a:rPr lang="ru-RU" dirty="0" smtClean="0">
                <a:solidFill>
                  <a:schemeClr val="bg1">
                    <a:lumMod val="50000"/>
                  </a:schemeClr>
                </a:solidFill>
              </a:rPr>
              <a:t>во </a:t>
            </a:r>
            <a:r>
              <a:rPr lang="ru-RU" dirty="0">
                <a:solidFill>
                  <a:schemeClr val="bg1">
                    <a:lumMod val="50000"/>
                  </a:schemeClr>
                </a:solidFill>
              </a:rPr>
              <a:t>Владимирской области насчитывалось </a:t>
            </a:r>
            <a:r>
              <a:rPr lang="ru-RU" sz="2000" b="1" dirty="0">
                <a:solidFill>
                  <a:srgbClr val="FF0000"/>
                </a:solidFill>
              </a:rPr>
              <a:t>307 613 ЛПХ</a:t>
            </a:r>
            <a:r>
              <a:rPr lang="ru-RU" dirty="0">
                <a:solidFill>
                  <a:schemeClr val="bg1">
                    <a:lumMod val="50000"/>
                  </a:schemeClr>
                </a:solidFill>
              </a:rPr>
              <a:t>, </a:t>
            </a:r>
            <a:endParaRPr lang="ru-RU" dirty="0" smtClean="0">
              <a:solidFill>
                <a:schemeClr val="bg1">
                  <a:lumMod val="50000"/>
                </a:schemeClr>
              </a:solidFill>
            </a:endParaRPr>
          </a:p>
          <a:p>
            <a:r>
              <a:rPr lang="ru-RU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ru-RU" dirty="0" smtClean="0">
                <a:solidFill>
                  <a:schemeClr val="bg1">
                    <a:lumMod val="50000"/>
                  </a:schemeClr>
                </a:solidFill>
              </a:rPr>
              <a:t>                             (82 </a:t>
            </a:r>
            <a:r>
              <a:rPr lang="ru-RU" dirty="0">
                <a:solidFill>
                  <a:schemeClr val="bg1">
                    <a:lumMod val="50000"/>
                  </a:schemeClr>
                </a:solidFill>
              </a:rPr>
              <a:t>777 га земли, </a:t>
            </a:r>
            <a:r>
              <a:rPr lang="ru-RU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ru-RU" dirty="0">
                <a:solidFill>
                  <a:schemeClr val="bg1">
                    <a:lumMod val="50000"/>
                  </a:schemeClr>
                </a:solidFill>
              </a:rPr>
              <a:t>посевных площадей </a:t>
            </a:r>
            <a:r>
              <a:rPr lang="ru-RU" dirty="0" smtClean="0">
                <a:solidFill>
                  <a:schemeClr val="bg1">
                    <a:lumMod val="50000"/>
                  </a:schemeClr>
                </a:solidFill>
              </a:rPr>
              <a:t>11 </a:t>
            </a:r>
            <a:r>
              <a:rPr lang="ru-RU" dirty="0">
                <a:solidFill>
                  <a:schemeClr val="bg1">
                    <a:lumMod val="50000"/>
                  </a:schemeClr>
                </a:solidFill>
              </a:rPr>
              <a:t>149 </a:t>
            </a:r>
            <a:r>
              <a:rPr lang="ru-RU" dirty="0" smtClean="0">
                <a:solidFill>
                  <a:schemeClr val="bg1">
                    <a:lumMod val="50000"/>
                  </a:schemeClr>
                </a:solidFill>
              </a:rPr>
              <a:t>га).</a:t>
            </a:r>
            <a:endParaRPr lang="ru-RU" dirty="0">
              <a:solidFill>
                <a:schemeClr val="bg1">
                  <a:lumMod val="50000"/>
                </a:schemeClr>
              </a:solidFill>
            </a:endParaRPr>
          </a:p>
          <a:p>
            <a:r>
              <a:rPr lang="ru-RU" dirty="0" smtClean="0">
                <a:solidFill>
                  <a:schemeClr val="bg1">
                    <a:lumMod val="50000"/>
                  </a:schemeClr>
                </a:solidFill>
              </a:rPr>
              <a:t>         В </a:t>
            </a:r>
            <a:r>
              <a:rPr lang="ru-RU" dirty="0">
                <a:solidFill>
                  <a:schemeClr val="bg1">
                    <a:lumMod val="50000"/>
                  </a:schemeClr>
                </a:solidFill>
              </a:rPr>
              <a:t>2016 г. в ЛПХ было получено более </a:t>
            </a:r>
            <a:r>
              <a:rPr lang="ru-RU" sz="2000" b="1" dirty="0">
                <a:solidFill>
                  <a:srgbClr val="FF0000"/>
                </a:solidFill>
              </a:rPr>
              <a:t>29% </a:t>
            </a:r>
            <a:r>
              <a:rPr lang="ru-RU" dirty="0">
                <a:solidFill>
                  <a:schemeClr val="bg1">
                    <a:lumMod val="50000"/>
                  </a:schemeClr>
                </a:solidFill>
              </a:rPr>
              <a:t>от общего </a:t>
            </a:r>
            <a:r>
              <a:rPr lang="ru-RU" dirty="0" smtClean="0">
                <a:solidFill>
                  <a:schemeClr val="bg1">
                    <a:lumMod val="50000"/>
                  </a:schemeClr>
                </a:solidFill>
              </a:rPr>
              <a:t>производства </a:t>
            </a:r>
          </a:p>
          <a:p>
            <a:r>
              <a:rPr lang="ru-RU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ru-RU" dirty="0" smtClean="0">
                <a:solidFill>
                  <a:schemeClr val="bg1">
                    <a:lumMod val="50000"/>
                  </a:schemeClr>
                </a:solidFill>
              </a:rPr>
              <a:t>                                    сельскохозяйственной продукции  </a:t>
            </a:r>
            <a:endParaRPr lang="ru-RU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483768" y="-99392"/>
            <a:ext cx="52565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Резерв сельскохозяйственный</a:t>
            </a:r>
            <a:endParaRPr lang="ru-RU" sz="2800" b="1" dirty="0">
              <a:solidFill>
                <a:srgbClr val="FF0000"/>
              </a:solidFill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07727564"/>
              </p:ext>
            </p:extLst>
          </p:nvPr>
        </p:nvGraphicFramePr>
        <p:xfrm>
          <a:off x="1439652" y="1628800"/>
          <a:ext cx="7056784" cy="512064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088232"/>
                <a:gridCol w="1080120"/>
                <a:gridCol w="1224136"/>
                <a:gridCol w="1368152"/>
                <a:gridCol w="1296144"/>
              </a:tblGrid>
              <a:tr h="31585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ru-RU" sz="1600" b="1" dirty="0">
                          <a:effectLst/>
                        </a:rPr>
                        <a:t> </a:t>
                      </a:r>
                      <a:endParaRPr lang="ru-RU" sz="1600" b="1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ru-RU" sz="1600" b="1">
                          <a:effectLst/>
                        </a:rPr>
                        <a:t>1976</a:t>
                      </a:r>
                      <a:endParaRPr lang="ru-RU" sz="1600" b="1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ru-RU" sz="1600" b="1">
                          <a:effectLst/>
                        </a:rPr>
                        <a:t>1985</a:t>
                      </a:r>
                      <a:endParaRPr lang="ru-RU" sz="1600" b="1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ru-RU" sz="1600" b="1">
                          <a:effectLst/>
                        </a:rPr>
                        <a:t>2006</a:t>
                      </a:r>
                      <a:endParaRPr lang="ru-RU" sz="1600" b="1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ru-RU" sz="1600" b="1" dirty="0">
                          <a:effectLst/>
                        </a:rPr>
                        <a:t>2016</a:t>
                      </a:r>
                      <a:endParaRPr lang="ru-RU" sz="1600" b="1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B050"/>
                    </a:solidFill>
                  </a:tcPr>
                </a:tc>
              </a:tr>
              <a:tr h="247776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</a:rPr>
                        <a:t>Картофель </a:t>
                      </a:r>
                      <a:endParaRPr lang="ru-RU" sz="1600" b="1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R="219710"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</a:rPr>
                        <a:t>15292</a:t>
                      </a:r>
                      <a:endParaRPr lang="ru-RU" sz="1600" b="1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R="219710"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</a:rPr>
                        <a:t>14811</a:t>
                      </a:r>
                      <a:endParaRPr lang="ru-RU" sz="1600" b="1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R="219710"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</a:rPr>
                        <a:t>17354</a:t>
                      </a:r>
                      <a:endParaRPr lang="ru-RU" sz="1600" b="1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R="219710"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</a:rPr>
                        <a:t>8046</a:t>
                      </a:r>
                      <a:endParaRPr lang="ru-RU" sz="1600" b="1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B050"/>
                    </a:solidFill>
                  </a:tcPr>
                </a:tc>
              </a:tr>
              <a:tr h="134552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</a:rPr>
                        <a:t>Овощи</a:t>
                      </a:r>
                      <a:endParaRPr lang="ru-RU" sz="1600" b="1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R="219710"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</a:rPr>
                        <a:t>1698</a:t>
                      </a:r>
                      <a:endParaRPr lang="ru-RU" sz="1600" b="1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R="219710"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</a:rPr>
                        <a:t>1938</a:t>
                      </a:r>
                      <a:endParaRPr lang="ru-RU" sz="1600" b="1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R="219710"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</a:rPr>
                        <a:t>7790</a:t>
                      </a:r>
                      <a:endParaRPr lang="ru-RU" sz="1600" b="1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R="219710"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</a:rPr>
                        <a:t>2870</a:t>
                      </a:r>
                      <a:endParaRPr lang="ru-RU" sz="1600" b="1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B050"/>
                    </a:solidFill>
                  </a:tcPr>
                </a:tc>
              </a:tr>
              <a:tr h="237352">
                <a:tc>
                  <a:txBody>
                    <a:bodyPr/>
                    <a:lstStyle/>
                    <a:p>
                      <a:pPr marL="18034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</a:rPr>
                        <a:t>капуста</a:t>
                      </a:r>
                      <a:endParaRPr lang="ru-RU" sz="1600" b="1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R="219710"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</a:rPr>
                        <a:t>163</a:t>
                      </a:r>
                      <a:endParaRPr lang="ru-RU" sz="1600" b="1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R="219710"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</a:rPr>
                        <a:t>206</a:t>
                      </a:r>
                      <a:endParaRPr lang="ru-RU" sz="1600" b="1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R="219710"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</a:rPr>
                        <a:t>1381</a:t>
                      </a:r>
                      <a:endParaRPr lang="ru-RU" sz="1600" b="1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R="219710"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</a:rPr>
                        <a:t>465</a:t>
                      </a:r>
                      <a:endParaRPr lang="ru-RU" sz="1600" b="1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B050"/>
                    </a:solidFill>
                  </a:tcPr>
                </a:tc>
              </a:tr>
              <a:tr h="124128">
                <a:tc>
                  <a:txBody>
                    <a:bodyPr/>
                    <a:lstStyle/>
                    <a:p>
                      <a:pPr marL="18034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</a:rPr>
                        <a:t>огурцы</a:t>
                      </a:r>
                      <a:endParaRPr lang="ru-RU" sz="1600" b="1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R="219710"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</a:rPr>
                        <a:t>355</a:t>
                      </a:r>
                      <a:endParaRPr lang="ru-RU" sz="1600" b="1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R="219710"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</a:rPr>
                        <a:t>367</a:t>
                      </a:r>
                      <a:endParaRPr lang="ru-RU" sz="1600" b="1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R="219710"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</a:rPr>
                        <a:t>984</a:t>
                      </a:r>
                      <a:endParaRPr lang="ru-RU" sz="1600" b="1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R="219710"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</a:rPr>
                        <a:t>248</a:t>
                      </a:r>
                      <a:endParaRPr lang="ru-RU" sz="1600" b="1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B050"/>
                    </a:solidFill>
                  </a:tcPr>
                </a:tc>
              </a:tr>
              <a:tr h="226928">
                <a:tc>
                  <a:txBody>
                    <a:bodyPr/>
                    <a:lstStyle/>
                    <a:p>
                      <a:pPr marL="18034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</a:rPr>
                        <a:t>помидоры</a:t>
                      </a:r>
                      <a:endParaRPr lang="ru-RU" sz="1600" b="1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R="219710"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</a:rPr>
                        <a:t>497</a:t>
                      </a:r>
                      <a:endParaRPr lang="ru-RU" sz="1600" b="1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R="219710"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</a:rPr>
                        <a:t>489</a:t>
                      </a:r>
                      <a:endParaRPr lang="ru-RU" sz="1600" b="1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R="219710"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</a:rPr>
                        <a:t>614</a:t>
                      </a:r>
                      <a:endParaRPr lang="ru-RU" sz="1600" b="1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R="219710"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</a:rPr>
                        <a:t>211</a:t>
                      </a:r>
                      <a:endParaRPr lang="ru-RU" sz="1600" b="1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B050"/>
                    </a:solidFill>
                  </a:tcPr>
                </a:tc>
              </a:tr>
              <a:tr h="113704">
                <a:tc>
                  <a:txBody>
                    <a:bodyPr/>
                    <a:lstStyle/>
                    <a:p>
                      <a:pPr marL="18034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</a:rPr>
                        <a:t>свекла</a:t>
                      </a:r>
                      <a:endParaRPr lang="ru-RU" sz="1600" b="1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R="219710"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</a:rPr>
                        <a:t>63</a:t>
                      </a:r>
                      <a:endParaRPr lang="ru-RU" sz="1600" b="1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R="219710"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</a:rPr>
                        <a:t>92</a:t>
                      </a:r>
                      <a:endParaRPr lang="ru-RU" sz="1600" b="1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R="219710"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</a:rPr>
                        <a:t>601</a:t>
                      </a:r>
                      <a:endParaRPr lang="ru-RU" sz="1600" b="1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R="219710"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</a:rPr>
                        <a:t>230</a:t>
                      </a:r>
                      <a:endParaRPr lang="ru-RU" sz="1600" b="1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B050"/>
                    </a:solidFill>
                  </a:tcPr>
                </a:tc>
              </a:tr>
              <a:tr h="144496">
                <a:tc>
                  <a:txBody>
                    <a:bodyPr/>
                    <a:lstStyle/>
                    <a:p>
                      <a:pPr marL="18034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</a:rPr>
                        <a:t>морковь</a:t>
                      </a:r>
                      <a:endParaRPr lang="ru-RU" sz="1600" b="1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R="219710"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</a:rPr>
                        <a:t>142</a:t>
                      </a:r>
                      <a:endParaRPr lang="ru-RU" sz="1600" b="1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R="219710"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</a:rPr>
                        <a:t>208</a:t>
                      </a:r>
                      <a:endParaRPr lang="ru-RU" sz="1600" b="1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R="219710"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</a:rPr>
                        <a:t>1094</a:t>
                      </a:r>
                      <a:endParaRPr lang="ru-RU" sz="1600" b="1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R="219710"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</a:rPr>
                        <a:t>332</a:t>
                      </a:r>
                      <a:endParaRPr lang="ru-RU" sz="1600" b="1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B050"/>
                    </a:solidFill>
                  </a:tcPr>
                </a:tc>
              </a:tr>
              <a:tr h="175288">
                <a:tc>
                  <a:txBody>
                    <a:bodyPr/>
                    <a:lstStyle/>
                    <a:p>
                      <a:pPr marL="18034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</a:rPr>
                        <a:t>лук</a:t>
                      </a:r>
                      <a:endParaRPr lang="ru-RU" sz="1600" b="1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R="219710"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</a:rPr>
                        <a:t>267</a:t>
                      </a:r>
                      <a:endParaRPr lang="ru-RU" sz="1600" b="1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R="219710"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</a:rPr>
                        <a:t>271</a:t>
                      </a:r>
                      <a:endParaRPr lang="ru-RU" sz="1600" b="1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R="219710"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</a:rPr>
                        <a:t>1500</a:t>
                      </a:r>
                      <a:endParaRPr lang="ru-RU" sz="1600" b="1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R="219710"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</a:rPr>
                        <a:t>394</a:t>
                      </a:r>
                      <a:endParaRPr lang="ru-RU" sz="1600" b="1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B050"/>
                    </a:solidFill>
                  </a:tcPr>
                </a:tc>
              </a:tr>
              <a:tr h="134072">
                <a:tc>
                  <a:txBody>
                    <a:bodyPr/>
                    <a:lstStyle/>
                    <a:p>
                      <a:pPr marL="18034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</a:rPr>
                        <a:t>чеснок</a:t>
                      </a:r>
                      <a:endParaRPr lang="ru-RU" sz="1600" b="1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R="219710"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</a:rPr>
                        <a:t>101</a:t>
                      </a:r>
                      <a:endParaRPr lang="ru-RU" sz="1600" b="1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R="219710"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</a:rPr>
                        <a:t>129</a:t>
                      </a:r>
                      <a:endParaRPr lang="ru-RU" sz="1600" b="1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R="219710"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</a:rPr>
                        <a:t>671</a:t>
                      </a:r>
                      <a:endParaRPr lang="ru-RU" sz="1600" b="1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R="219710"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</a:rPr>
                        <a:t>204</a:t>
                      </a:r>
                      <a:endParaRPr lang="ru-RU" sz="1600" b="1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B050"/>
                    </a:solidFill>
                  </a:tcPr>
                </a:tc>
              </a:tr>
              <a:tr h="236872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</a:rPr>
                        <a:t>Кормовые культуры</a:t>
                      </a:r>
                      <a:endParaRPr lang="ru-RU" sz="1600" b="1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R="219710"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</a:rPr>
                        <a:t>2571</a:t>
                      </a:r>
                      <a:endParaRPr lang="ru-RU" sz="1600" b="1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R="219710"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</a:rPr>
                        <a:t>3434</a:t>
                      </a:r>
                      <a:endParaRPr lang="ru-RU" sz="1600" b="1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R="219710"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</a:rPr>
                        <a:t>630</a:t>
                      </a:r>
                      <a:endParaRPr lang="ru-RU" sz="1600" b="1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R="219710"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</a:rPr>
                        <a:t>160</a:t>
                      </a:r>
                      <a:endParaRPr lang="ru-RU" sz="1600" b="1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B050"/>
                    </a:solidFill>
                  </a:tcPr>
                </a:tc>
              </a:tr>
              <a:tr h="195656">
                <a:tc>
                  <a:txBody>
                    <a:bodyPr/>
                    <a:lstStyle/>
                    <a:p>
                      <a:pPr indent="18034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</a:rPr>
                        <a:t>корнеплоды</a:t>
                      </a:r>
                      <a:endParaRPr lang="ru-RU" sz="1600" b="1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R="219710"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</a:rPr>
                        <a:t>52</a:t>
                      </a:r>
                      <a:endParaRPr lang="ru-RU" sz="1600" b="1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R="219710"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</a:rPr>
                        <a:t>40</a:t>
                      </a:r>
                      <a:endParaRPr lang="ru-RU" sz="1600" b="1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R="219710"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</a:rPr>
                        <a:t>38</a:t>
                      </a:r>
                      <a:endParaRPr lang="ru-RU" sz="1600" b="1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R="219710"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</a:rPr>
                        <a:t>8</a:t>
                      </a:r>
                      <a:endParaRPr lang="ru-RU" sz="1600" b="1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B050"/>
                    </a:solidFill>
                  </a:tcPr>
                </a:tc>
              </a:tr>
              <a:tr h="82432">
                <a:tc>
                  <a:txBody>
                    <a:bodyPr/>
                    <a:lstStyle/>
                    <a:p>
                      <a:pPr indent="18034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</a:rPr>
                        <a:t>однолетние травы</a:t>
                      </a:r>
                      <a:endParaRPr lang="ru-RU" sz="1600" b="1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R="219710"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</a:rPr>
                        <a:t>66</a:t>
                      </a:r>
                      <a:endParaRPr lang="ru-RU" sz="1600" b="1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R="219710"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</a:rPr>
                        <a:t>55</a:t>
                      </a:r>
                      <a:endParaRPr lang="ru-RU" sz="1600" b="1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R="219710"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</a:rPr>
                        <a:t>63</a:t>
                      </a:r>
                      <a:endParaRPr lang="ru-RU" sz="1600" b="1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R="219710"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</a:rPr>
                        <a:t>33</a:t>
                      </a:r>
                      <a:endParaRPr lang="ru-RU" sz="1600" b="1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B050"/>
                    </a:solidFill>
                  </a:tcPr>
                </a:tc>
              </a:tr>
              <a:tr h="163904">
                <a:tc>
                  <a:txBody>
                    <a:bodyPr/>
                    <a:lstStyle/>
                    <a:p>
                      <a:pPr indent="18034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</a:rPr>
                        <a:t>многолетние травы</a:t>
                      </a:r>
                      <a:endParaRPr lang="ru-RU" sz="1600" b="1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R="219710"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</a:rPr>
                        <a:t>2453</a:t>
                      </a:r>
                      <a:endParaRPr lang="ru-RU" sz="1600" b="1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R="219710"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</a:rPr>
                        <a:t>3339</a:t>
                      </a:r>
                      <a:endParaRPr lang="ru-RU" sz="1600" b="1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R="219710"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</a:rPr>
                        <a:t>471</a:t>
                      </a:r>
                      <a:endParaRPr lang="ru-RU" sz="1600" b="1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R="219710"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</a:rPr>
                        <a:t>97</a:t>
                      </a:r>
                      <a:endParaRPr lang="ru-RU" sz="1600" b="1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B050"/>
                    </a:solidFill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043608" y="1331476"/>
            <a:ext cx="80648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bg2"/>
                </a:solidFill>
              </a:rPr>
              <a:t>           Земли </a:t>
            </a:r>
            <a:r>
              <a:rPr lang="ru-RU" b="1" dirty="0">
                <a:solidFill>
                  <a:schemeClr val="bg2"/>
                </a:solidFill>
              </a:rPr>
              <a:t>п</a:t>
            </a:r>
            <a:r>
              <a:rPr lang="ru-RU" b="1" dirty="0" smtClean="0">
                <a:solidFill>
                  <a:schemeClr val="bg2"/>
                </a:solidFill>
              </a:rPr>
              <a:t>од </a:t>
            </a:r>
            <a:r>
              <a:rPr lang="ru-RU" b="1" dirty="0">
                <a:solidFill>
                  <a:schemeClr val="bg2"/>
                </a:solidFill>
              </a:rPr>
              <a:t>производство сельскохозяйственной </a:t>
            </a:r>
            <a:r>
              <a:rPr lang="ru-RU" b="1" dirty="0" smtClean="0">
                <a:solidFill>
                  <a:schemeClr val="bg2"/>
                </a:solidFill>
              </a:rPr>
              <a:t>продукции  (га)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8652866" y="6334581"/>
            <a:ext cx="491133" cy="400110"/>
          </a:xfrm>
          <a:prstGeom prst="rect">
            <a:avLst/>
          </a:prstGeom>
          <a:noFill/>
          <a:ln w="28575">
            <a:noFill/>
          </a:ln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bg2"/>
                </a:solidFill>
              </a:rPr>
              <a:t>11</a:t>
            </a:r>
            <a:endParaRPr lang="ru-RU" sz="2000" b="1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3596350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Блок-схема: процесс 12"/>
          <p:cNvSpPr/>
          <p:nvPr/>
        </p:nvSpPr>
        <p:spPr>
          <a:xfrm>
            <a:off x="1187624" y="2996952"/>
            <a:ext cx="7848872" cy="3416320"/>
          </a:xfrm>
          <a:prstGeom prst="flowChartProcess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Блок-схема: процесс 13"/>
          <p:cNvSpPr/>
          <p:nvPr/>
        </p:nvSpPr>
        <p:spPr>
          <a:xfrm>
            <a:off x="1043608" y="3140968"/>
            <a:ext cx="7848872" cy="3416320"/>
          </a:xfrm>
          <a:prstGeom prst="flowChartProcess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Блок-схема: процесс 10"/>
          <p:cNvSpPr/>
          <p:nvPr/>
        </p:nvSpPr>
        <p:spPr>
          <a:xfrm>
            <a:off x="899592" y="3284984"/>
            <a:ext cx="7848872" cy="3416320"/>
          </a:xfrm>
          <a:prstGeom prst="flowChartProcess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33184943"/>
              </p:ext>
            </p:extLst>
          </p:nvPr>
        </p:nvGraphicFramePr>
        <p:xfrm>
          <a:off x="1691680" y="485964"/>
          <a:ext cx="6984775" cy="96012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206040"/>
                <a:gridCol w="1186837"/>
                <a:gridCol w="1187769"/>
                <a:gridCol w="1061172"/>
                <a:gridCol w="964383"/>
                <a:gridCol w="1378574"/>
              </a:tblGrid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</a:rPr>
                        <a:t>Число хозяйств</a:t>
                      </a:r>
                      <a:endParaRPr lang="ru-RU" sz="1200" b="1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</a:rPr>
                        <a:t>1976</a:t>
                      </a:r>
                      <a:endParaRPr lang="ru-RU" sz="1200" b="1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</a:rPr>
                        <a:t>1985</a:t>
                      </a:r>
                      <a:endParaRPr lang="ru-RU" sz="1200" b="1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</a:rPr>
                        <a:t>2006</a:t>
                      </a:r>
                      <a:endParaRPr lang="ru-RU" sz="1200" b="1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</a:rPr>
                        <a:t>2016</a:t>
                      </a:r>
                      <a:endParaRPr lang="ru-RU" sz="1200" b="1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</a:rPr>
                        <a:t>2016 к 2006 </a:t>
                      </a:r>
                      <a:br>
                        <a:rPr lang="ru-RU" sz="1400" b="1" dirty="0">
                          <a:effectLst/>
                        </a:rPr>
                      </a:br>
                      <a:r>
                        <a:rPr lang="ru-RU" sz="1400" b="1" dirty="0">
                          <a:effectLst/>
                        </a:rPr>
                        <a:t>в %</a:t>
                      </a:r>
                      <a:endParaRPr lang="ru-RU" sz="1200" b="1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B050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</a:rPr>
                        <a:t>Всего</a:t>
                      </a:r>
                      <a:endParaRPr lang="ru-RU" sz="1200" b="1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</a:rPr>
                        <a:t>294839</a:t>
                      </a:r>
                      <a:endParaRPr lang="ru-RU" sz="1200" b="1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B6FCC3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</a:rPr>
                        <a:t>327901</a:t>
                      </a:r>
                      <a:endParaRPr lang="ru-RU" sz="1200" b="1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B6FCC3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</a:rPr>
                        <a:t>168700</a:t>
                      </a:r>
                      <a:endParaRPr lang="ru-RU" sz="1200" b="1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B6FCC3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</a:rPr>
                        <a:t>170930</a:t>
                      </a:r>
                      <a:endParaRPr lang="ru-RU" sz="1200" b="1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B6FCC3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</a:rPr>
                        <a:t>101,3</a:t>
                      </a:r>
                      <a:endParaRPr lang="ru-RU" sz="1200" b="1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B6FCC3"/>
                    </a:solidFill>
                  </a:tcPr>
                </a:tc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1531938" y="2422525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Количество хозяйств, имеющих посевные площади ЛПХ</a:t>
            </a: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763688" y="116632"/>
            <a:ext cx="60486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bg2"/>
                </a:solidFill>
              </a:rPr>
              <a:t>               Количество ЛПХ, </a:t>
            </a:r>
            <a:r>
              <a:rPr lang="ru-RU" b="1" dirty="0">
                <a:solidFill>
                  <a:schemeClr val="bg2"/>
                </a:solidFill>
              </a:rPr>
              <a:t>имеющих посевные </a:t>
            </a:r>
            <a:r>
              <a:rPr lang="ru-RU" b="1" dirty="0" smtClean="0">
                <a:solidFill>
                  <a:schemeClr val="bg2"/>
                </a:solidFill>
              </a:rPr>
              <a:t>площади</a:t>
            </a:r>
            <a:endParaRPr lang="ru-RU" b="1" dirty="0">
              <a:solidFill>
                <a:schemeClr val="bg2"/>
              </a:solidFill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90922228"/>
              </p:ext>
            </p:extLst>
          </p:nvPr>
        </p:nvGraphicFramePr>
        <p:xfrm>
          <a:off x="1691680" y="1556792"/>
          <a:ext cx="6984778" cy="100584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560836"/>
                <a:gridCol w="729665"/>
                <a:gridCol w="729665"/>
                <a:gridCol w="730400"/>
                <a:gridCol w="730400"/>
                <a:gridCol w="625953"/>
                <a:gridCol w="625953"/>
                <a:gridCol w="625953"/>
                <a:gridCol w="625953"/>
              </a:tblGrid>
              <a:tr h="0">
                <a:tc row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rgbClr val="00B050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Посевные площади, га</a:t>
                      </a:r>
                      <a:endParaRPr lang="ru-RU" sz="16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rgbClr val="00B05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На одно хозяйство, соток</a:t>
                      </a:r>
                      <a:endParaRPr lang="ru-RU" sz="16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rgbClr val="00B05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</a:rPr>
                        <a:t>1976</a:t>
                      </a:r>
                      <a:endParaRPr lang="ru-RU" sz="1200" b="1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rgbClr val="B6FCC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</a:rPr>
                        <a:t>1985</a:t>
                      </a:r>
                      <a:endParaRPr lang="ru-RU" sz="1200" b="1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rgbClr val="B6FCC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</a:rPr>
                        <a:t>2006</a:t>
                      </a:r>
                      <a:endParaRPr lang="ru-RU" sz="1200" b="1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rgbClr val="B6FCC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</a:rPr>
                        <a:t>2016</a:t>
                      </a:r>
                      <a:endParaRPr lang="ru-RU" sz="1200" b="1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rgbClr val="B6FCC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</a:rPr>
                        <a:t>1976</a:t>
                      </a:r>
                      <a:endParaRPr lang="ru-RU" sz="1200" b="1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rgbClr val="B6FCC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</a:rPr>
                        <a:t>1985</a:t>
                      </a:r>
                      <a:endParaRPr lang="ru-RU" sz="1200" b="1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rgbClr val="B6FCC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</a:rPr>
                        <a:t>2006</a:t>
                      </a:r>
                      <a:endParaRPr lang="ru-RU" sz="1200" b="1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rgbClr val="B6FCC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</a:rPr>
                        <a:t>2016</a:t>
                      </a:r>
                      <a:endParaRPr lang="ru-RU" sz="1200" b="1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rgbClr val="B6FCC3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Всего</a:t>
                      </a:r>
                      <a:endParaRPr lang="ru-RU" sz="12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</a:rPr>
                        <a:t>19588</a:t>
                      </a:r>
                      <a:endParaRPr lang="ru-RU" sz="1200" b="1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</a:rPr>
                        <a:t>20208</a:t>
                      </a:r>
                      <a:endParaRPr lang="ru-RU" sz="1200" b="1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</a:rPr>
                        <a:t>25926</a:t>
                      </a:r>
                      <a:endParaRPr lang="ru-RU" sz="1200" b="1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</a:rPr>
                        <a:t>11149</a:t>
                      </a:r>
                      <a:endParaRPr lang="ru-RU" sz="1200" b="1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effectLst/>
                        </a:rPr>
                        <a:t>66,4</a:t>
                      </a:r>
                      <a:endParaRPr lang="ru-RU" sz="1200" b="1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effectLst/>
                        </a:rPr>
                        <a:t>61,6</a:t>
                      </a:r>
                      <a:endParaRPr lang="ru-RU" sz="1200" b="1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effectLst/>
                        </a:rPr>
                        <a:t>13</a:t>
                      </a:r>
                      <a:endParaRPr lang="ru-RU" sz="1200" b="1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effectLst/>
                        </a:rPr>
                        <a:t>5,67</a:t>
                      </a:r>
                      <a:endParaRPr lang="ru-RU" sz="1200" b="1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1115616" y="3284984"/>
            <a:ext cx="7632848" cy="3416320"/>
          </a:xfrm>
          <a:prstGeom prst="rect">
            <a:avLst/>
          </a:prstGeom>
          <a:solidFill>
            <a:srgbClr val="00B050"/>
          </a:solidFill>
          <a:ln w="57150">
            <a:noFill/>
            <a:prstDash val="sysDash"/>
          </a:ln>
        </p:spPr>
        <p:txBody>
          <a:bodyPr wrap="square" rtlCol="0">
            <a:spAutoFit/>
          </a:bodyPr>
          <a:lstStyle/>
          <a:p>
            <a:r>
              <a:rPr lang="ru-RU" b="1" dirty="0"/>
              <a:t>В 1983 г. валовой продукции получено на 105 млн. руб., 22% от общего объема.</a:t>
            </a:r>
          </a:p>
          <a:p>
            <a:r>
              <a:rPr lang="ru-RU" b="1" dirty="0" smtClean="0">
                <a:solidFill>
                  <a:schemeClr val="bg2"/>
                </a:solidFill>
              </a:rPr>
              <a:t>                                  </a:t>
            </a:r>
            <a:r>
              <a:rPr lang="ru-RU" b="1" dirty="0" smtClean="0">
                <a:solidFill>
                  <a:srgbClr val="FF0000"/>
                </a:solidFill>
              </a:rPr>
              <a:t>На </a:t>
            </a:r>
            <a:r>
              <a:rPr lang="ru-RU" b="1" dirty="0">
                <a:solidFill>
                  <a:srgbClr val="FF0000"/>
                </a:solidFill>
              </a:rPr>
              <a:t>душу населения произведено</a:t>
            </a:r>
          </a:p>
          <a:p>
            <a:r>
              <a:rPr lang="ru-RU" b="1" dirty="0" smtClean="0">
                <a:solidFill>
                  <a:schemeClr val="bg2"/>
                </a:solidFill>
              </a:rPr>
              <a:t>    </a:t>
            </a:r>
            <a:r>
              <a:rPr lang="ru-RU" b="1" dirty="0" smtClean="0"/>
              <a:t>Мяса </a:t>
            </a:r>
            <a:r>
              <a:rPr lang="ru-RU" b="1" dirty="0"/>
              <a:t>– 55 </a:t>
            </a:r>
            <a:r>
              <a:rPr lang="ru-RU" b="1" dirty="0" smtClean="0"/>
              <a:t>кг.                  Молока </a:t>
            </a:r>
            <a:r>
              <a:rPr lang="ru-RU" b="1" dirty="0"/>
              <a:t>– 279 </a:t>
            </a:r>
            <a:r>
              <a:rPr lang="ru-RU" b="1" dirty="0" smtClean="0"/>
              <a:t>кг.                    Овощей </a:t>
            </a:r>
            <a:r>
              <a:rPr lang="ru-RU" b="1" dirty="0"/>
              <a:t>– 185 </a:t>
            </a:r>
            <a:r>
              <a:rPr lang="ru-RU" b="1" dirty="0" smtClean="0"/>
              <a:t>кг.</a:t>
            </a:r>
          </a:p>
          <a:p>
            <a:endParaRPr lang="ru-RU" b="1" dirty="0" smtClean="0"/>
          </a:p>
          <a:p>
            <a:r>
              <a:rPr lang="ru-RU" b="1" dirty="0">
                <a:solidFill>
                  <a:schemeClr val="bg2"/>
                </a:solidFill>
              </a:rPr>
              <a:t> </a:t>
            </a:r>
            <a:r>
              <a:rPr lang="ru-RU" b="1" dirty="0" smtClean="0">
                <a:solidFill>
                  <a:schemeClr val="bg2"/>
                </a:solidFill>
              </a:rPr>
              <a:t>          </a:t>
            </a:r>
            <a:r>
              <a:rPr lang="ru-RU" b="1" dirty="0" smtClean="0">
                <a:solidFill>
                  <a:srgbClr val="FF0000"/>
                </a:solidFill>
              </a:rPr>
              <a:t>В 1984 г. в коллективных садах и огородах было произведено</a:t>
            </a:r>
          </a:p>
          <a:p>
            <a:r>
              <a:rPr lang="ru-RU" b="1" dirty="0" smtClean="0">
                <a:solidFill>
                  <a:schemeClr val="bg2"/>
                </a:solidFill>
              </a:rPr>
              <a:t>                     </a:t>
            </a:r>
            <a:r>
              <a:rPr lang="ru-RU" b="1" dirty="0" smtClean="0"/>
              <a:t>Овощей </a:t>
            </a:r>
            <a:r>
              <a:rPr lang="ru-RU" b="1" dirty="0"/>
              <a:t>– 39 000 </a:t>
            </a:r>
            <a:r>
              <a:rPr lang="ru-RU" b="1" dirty="0" smtClean="0"/>
              <a:t>т.                       Плодов</a:t>
            </a:r>
            <a:r>
              <a:rPr lang="ru-RU" b="1" dirty="0"/>
              <a:t>, ягод – 6 200 т</a:t>
            </a:r>
            <a:r>
              <a:rPr lang="ru-RU" b="1" dirty="0" smtClean="0"/>
              <a:t>.</a:t>
            </a:r>
          </a:p>
          <a:p>
            <a:endParaRPr lang="ru-RU" b="1" dirty="0">
              <a:solidFill>
                <a:schemeClr val="bg2"/>
              </a:solidFill>
            </a:endParaRPr>
          </a:p>
          <a:p>
            <a:r>
              <a:rPr lang="ru-RU" b="1" dirty="0" smtClean="0">
                <a:solidFill>
                  <a:srgbClr val="FF0000"/>
                </a:solidFill>
              </a:rPr>
              <a:t>В </a:t>
            </a:r>
            <a:r>
              <a:rPr lang="ru-RU" b="1" dirty="0">
                <a:solidFill>
                  <a:srgbClr val="FF0000"/>
                </a:solidFill>
              </a:rPr>
              <a:t>80-х и начале 90-х годов населением области сдавалось </a:t>
            </a:r>
            <a:r>
              <a:rPr lang="ru-RU" b="1" dirty="0"/>
              <a:t>сельскохозяйственной продукции в государственные ресурсы общего объема государственных закупок:</a:t>
            </a:r>
          </a:p>
          <a:p>
            <a:r>
              <a:rPr lang="ru-RU" b="1" dirty="0" smtClean="0"/>
              <a:t>      Картофеля </a:t>
            </a:r>
            <a:r>
              <a:rPr lang="ru-RU" b="1" dirty="0"/>
              <a:t>– 6</a:t>
            </a:r>
            <a:r>
              <a:rPr lang="ru-RU" b="1" dirty="0" smtClean="0"/>
              <a:t>%,              Молока </a:t>
            </a:r>
            <a:r>
              <a:rPr lang="ru-RU" b="1" dirty="0"/>
              <a:t>– 3</a:t>
            </a:r>
            <a:r>
              <a:rPr lang="ru-RU" b="1" dirty="0" smtClean="0"/>
              <a:t>%,              Шерсти </a:t>
            </a:r>
            <a:r>
              <a:rPr lang="ru-RU" b="1" dirty="0"/>
              <a:t>– 41%.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8761387" y="6413266"/>
            <a:ext cx="491133" cy="400110"/>
          </a:xfrm>
          <a:prstGeom prst="rect">
            <a:avLst/>
          </a:prstGeom>
          <a:noFill/>
          <a:ln w="28575">
            <a:noFill/>
          </a:ln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bg2"/>
                </a:solidFill>
              </a:rPr>
              <a:t>12</a:t>
            </a:r>
            <a:endParaRPr lang="ru-RU" sz="2000" b="1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1014983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30308858"/>
              </p:ext>
            </p:extLst>
          </p:nvPr>
        </p:nvGraphicFramePr>
        <p:xfrm>
          <a:off x="1763688" y="529453"/>
          <a:ext cx="5934075" cy="252374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186815"/>
                <a:gridCol w="1186815"/>
                <a:gridCol w="1186815"/>
                <a:gridCol w="1186815"/>
                <a:gridCol w="1186815"/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</a:rPr>
                        <a:t> </a:t>
                      </a:r>
                      <a:endParaRPr lang="ru-RU" sz="1600" b="1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</a:rPr>
                        <a:t>КРС</a:t>
                      </a:r>
                      <a:endParaRPr lang="ru-RU" sz="1600" b="1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</a:rPr>
                        <a:t>Коровы</a:t>
                      </a:r>
                      <a:endParaRPr lang="ru-RU" sz="1600" b="1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</a:rPr>
                        <a:t>Свиньи</a:t>
                      </a:r>
                      <a:endParaRPr lang="ru-RU" sz="1600" b="1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</a:rPr>
                        <a:t>Овцы и козы</a:t>
                      </a:r>
                      <a:endParaRPr lang="ru-RU" sz="1600" b="1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B050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</a:rPr>
                        <a:t>1981</a:t>
                      </a:r>
                      <a:endParaRPr lang="ru-RU" sz="1600" b="1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</a:rPr>
                        <a:t>42</a:t>
                      </a:r>
                      <a:r>
                        <a:rPr lang="en-US" sz="1600" b="1">
                          <a:effectLst/>
                        </a:rPr>
                        <a:t>,4</a:t>
                      </a:r>
                      <a:endParaRPr lang="ru-RU" sz="1600" b="1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B6FCC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</a:rPr>
                        <a:t>33</a:t>
                      </a:r>
                      <a:r>
                        <a:rPr lang="ru-RU" sz="1600" b="1">
                          <a:effectLst/>
                        </a:rPr>
                        <a:t>,0</a:t>
                      </a:r>
                      <a:endParaRPr lang="ru-RU" sz="1600" b="1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B6FCC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</a:rPr>
                        <a:t>28,9</a:t>
                      </a:r>
                      <a:endParaRPr lang="ru-RU" sz="1600" b="1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B6FCC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</a:rPr>
                        <a:t>62,2</a:t>
                      </a:r>
                      <a:endParaRPr lang="ru-RU" sz="1600" b="1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B6FCC3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</a:rPr>
                        <a:t>1982</a:t>
                      </a:r>
                      <a:endParaRPr lang="ru-RU" sz="1600" b="1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</a:rPr>
                        <a:t>41,3</a:t>
                      </a:r>
                      <a:endParaRPr lang="ru-RU" sz="1600" b="1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</a:rPr>
                        <a:t>32,4</a:t>
                      </a:r>
                      <a:endParaRPr lang="ru-RU" sz="1600" b="1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</a:rPr>
                        <a:t>25,6</a:t>
                      </a:r>
                      <a:endParaRPr lang="ru-RU" sz="1600" b="1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</a:rPr>
                        <a:t>60,9</a:t>
                      </a:r>
                      <a:endParaRPr lang="ru-RU" sz="1600" b="1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</a:rPr>
                        <a:t>1983</a:t>
                      </a:r>
                      <a:endParaRPr lang="ru-RU" sz="1600" b="1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</a:rPr>
                        <a:t>42,6</a:t>
                      </a:r>
                      <a:endParaRPr lang="ru-RU" sz="1600" b="1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B6FCC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</a:rPr>
                        <a:t>32,4</a:t>
                      </a:r>
                      <a:endParaRPr lang="ru-RU" sz="1600" b="1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B6FCC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</a:rPr>
                        <a:t>35,7</a:t>
                      </a:r>
                      <a:endParaRPr lang="ru-RU" sz="1600" b="1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B6FCC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</a:rPr>
                        <a:t>69,3</a:t>
                      </a:r>
                      <a:endParaRPr lang="ru-RU" sz="1600" b="1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B6FCC3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</a:rPr>
                        <a:t>1984</a:t>
                      </a:r>
                      <a:endParaRPr lang="ru-RU" sz="1600" b="1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</a:rPr>
                        <a:t>41,5</a:t>
                      </a:r>
                      <a:endParaRPr lang="ru-RU" sz="1600" b="1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</a:rPr>
                        <a:t>31,5</a:t>
                      </a:r>
                      <a:endParaRPr lang="ru-RU" sz="1600" b="1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</a:rPr>
                        <a:t>33,5</a:t>
                      </a:r>
                      <a:endParaRPr lang="ru-RU" sz="1600" b="1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</a:rPr>
                        <a:t>69,5</a:t>
                      </a:r>
                      <a:endParaRPr lang="ru-RU" sz="1600" b="1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</a:rPr>
                        <a:t>1985</a:t>
                      </a:r>
                      <a:endParaRPr lang="ru-RU" sz="1600" b="1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</a:rPr>
                        <a:t>37,2</a:t>
                      </a:r>
                      <a:endParaRPr lang="ru-RU" sz="1600" b="1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B6FCC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</a:rPr>
                        <a:t>28,9</a:t>
                      </a:r>
                      <a:endParaRPr lang="ru-RU" sz="1600" b="1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B6FCC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</a:rPr>
                        <a:t>27,5</a:t>
                      </a:r>
                      <a:endParaRPr lang="ru-RU" sz="1600" b="1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B6FCC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</a:rPr>
                        <a:t>66,3</a:t>
                      </a:r>
                      <a:endParaRPr lang="ru-RU" sz="1600" b="1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B6FCC3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</a:rPr>
                        <a:t>2006</a:t>
                      </a:r>
                      <a:endParaRPr lang="ru-RU" sz="1600" b="1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</a:rPr>
                        <a:t>20,9</a:t>
                      </a:r>
                      <a:endParaRPr lang="ru-RU" sz="1600" b="1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</a:rPr>
                        <a:t>12,0</a:t>
                      </a:r>
                      <a:endParaRPr lang="ru-RU" sz="1600" b="1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</a:rPr>
                        <a:t>11,0</a:t>
                      </a:r>
                      <a:endParaRPr lang="ru-RU" sz="1600" b="1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</a:rPr>
                        <a:t>28,3</a:t>
                      </a:r>
                      <a:endParaRPr lang="ru-RU" sz="1600" b="1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</a:rPr>
                        <a:t>2016</a:t>
                      </a:r>
                      <a:endParaRPr lang="ru-RU" sz="1600" b="1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</a:rPr>
                        <a:t>6,6</a:t>
                      </a:r>
                      <a:endParaRPr lang="ru-RU" sz="1600" b="1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B6FCC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</a:rPr>
                        <a:t>3,8</a:t>
                      </a:r>
                      <a:endParaRPr lang="ru-RU" sz="1600" b="1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B6FCC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</a:rPr>
                        <a:t>6,8</a:t>
                      </a:r>
                      <a:endParaRPr lang="ru-RU" sz="1600" b="1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B6FCC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</a:rPr>
                        <a:t>15,3</a:t>
                      </a:r>
                      <a:endParaRPr lang="ru-RU" sz="1600" b="1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B6FCC3"/>
                    </a:solidFill>
                  </a:tcPr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1799692" y="116632"/>
            <a:ext cx="59046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chemeClr val="bg2"/>
                </a:solidFill>
              </a:rPr>
              <a:t>Наличие скота в ЛПХ (на 1 января, тыс. голов)</a:t>
            </a: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26191722"/>
              </p:ext>
            </p:extLst>
          </p:nvPr>
        </p:nvGraphicFramePr>
        <p:xfrm>
          <a:off x="1784982" y="3468545"/>
          <a:ext cx="5934075" cy="292608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869587"/>
                <a:gridCol w="1296144"/>
                <a:gridCol w="1284349"/>
                <a:gridCol w="1483995"/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ru-RU" sz="1600" b="1" dirty="0">
                          <a:effectLst/>
                        </a:rPr>
                        <a:t> </a:t>
                      </a:r>
                      <a:endParaRPr lang="ru-RU" sz="1600" b="1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ru-RU" sz="1600" b="1">
                          <a:effectLst/>
                        </a:rPr>
                        <a:t>1983</a:t>
                      </a:r>
                      <a:endParaRPr lang="ru-RU" sz="1600" b="1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ru-RU" sz="1600" b="1">
                          <a:effectLst/>
                        </a:rPr>
                        <a:t>2006</a:t>
                      </a:r>
                      <a:endParaRPr lang="ru-RU" sz="1600" b="1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ru-RU" sz="1600" b="1" dirty="0">
                          <a:effectLst/>
                        </a:rPr>
                        <a:t>2016</a:t>
                      </a:r>
                      <a:endParaRPr lang="ru-RU" sz="1600" b="1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B050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</a:rPr>
                        <a:t>Мясо </a:t>
                      </a:r>
                      <a:endParaRPr lang="ru-RU" sz="1600" b="1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R="398780"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</a:rPr>
                        <a:t>13100</a:t>
                      </a:r>
                      <a:endParaRPr lang="ru-RU" sz="1600" b="1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B6FCC3"/>
                    </a:solidFill>
                  </a:tcPr>
                </a:tc>
                <a:tc>
                  <a:txBody>
                    <a:bodyPr/>
                    <a:lstStyle/>
                    <a:p>
                      <a:pPr marR="398780"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</a:rPr>
                        <a:t>11500</a:t>
                      </a:r>
                      <a:endParaRPr lang="ru-RU" sz="1600" b="1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B6FCC3"/>
                    </a:solidFill>
                  </a:tcPr>
                </a:tc>
                <a:tc>
                  <a:txBody>
                    <a:bodyPr/>
                    <a:lstStyle/>
                    <a:p>
                      <a:pPr marR="398780"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</a:rPr>
                        <a:t>4700</a:t>
                      </a:r>
                      <a:endParaRPr lang="ru-RU" sz="1600" b="1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B6FCC3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</a:rPr>
                        <a:t>Молоко </a:t>
                      </a:r>
                      <a:endParaRPr lang="ru-RU" sz="1600" b="1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R="398780"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</a:rPr>
                        <a:t>98000</a:t>
                      </a:r>
                      <a:endParaRPr lang="ru-RU" sz="1600" b="1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398780"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</a:rPr>
                        <a:t>48200</a:t>
                      </a:r>
                      <a:endParaRPr lang="ru-RU" sz="1600" b="1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398780"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</a:rPr>
                        <a:t>19200</a:t>
                      </a:r>
                      <a:endParaRPr lang="ru-RU" sz="1600" b="1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</a:rPr>
                        <a:t>Яйца (млн. шт.)</a:t>
                      </a:r>
                      <a:endParaRPr lang="ru-RU" sz="1600" b="1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R="398780"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</a:rPr>
                        <a:t>76,3 </a:t>
                      </a:r>
                      <a:endParaRPr lang="ru-RU" sz="1600" b="1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B6FCC3"/>
                    </a:solidFill>
                  </a:tcPr>
                </a:tc>
                <a:tc>
                  <a:txBody>
                    <a:bodyPr/>
                    <a:lstStyle/>
                    <a:p>
                      <a:pPr marR="398780"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</a:rPr>
                        <a:t>97,7</a:t>
                      </a:r>
                      <a:endParaRPr lang="ru-RU" sz="1600" b="1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B6FCC3"/>
                    </a:solidFill>
                  </a:tcPr>
                </a:tc>
                <a:tc>
                  <a:txBody>
                    <a:bodyPr/>
                    <a:lstStyle/>
                    <a:p>
                      <a:pPr marR="398780"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</a:rPr>
                        <a:t>34,0</a:t>
                      </a:r>
                      <a:endParaRPr lang="ru-RU" sz="1600" b="1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B6FCC3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</a:rPr>
                        <a:t>Шерсть</a:t>
                      </a:r>
                      <a:endParaRPr lang="ru-RU" sz="1600" b="1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R="398780"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</a:rPr>
                        <a:t>102</a:t>
                      </a:r>
                      <a:endParaRPr lang="ru-RU" sz="1600" b="1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398780"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</a:rPr>
                        <a:t>12</a:t>
                      </a:r>
                      <a:endParaRPr lang="ru-RU" sz="1600" b="1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398780"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</a:rPr>
                        <a:t>5,5</a:t>
                      </a:r>
                      <a:endParaRPr lang="ru-RU" sz="1600" b="1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</a:rPr>
                        <a:t>Картофель</a:t>
                      </a:r>
                      <a:endParaRPr lang="ru-RU" sz="1600" b="1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R="398780"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</a:rPr>
                        <a:t>256500</a:t>
                      </a:r>
                      <a:endParaRPr lang="ru-RU" sz="1600" b="1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B6FCC3"/>
                    </a:solidFill>
                  </a:tcPr>
                </a:tc>
                <a:tc>
                  <a:txBody>
                    <a:bodyPr/>
                    <a:lstStyle/>
                    <a:p>
                      <a:pPr marR="398780"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</a:rPr>
                        <a:t>267300</a:t>
                      </a:r>
                      <a:endParaRPr lang="ru-RU" sz="1600" b="1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B6FCC3"/>
                    </a:solidFill>
                  </a:tcPr>
                </a:tc>
                <a:tc>
                  <a:txBody>
                    <a:bodyPr/>
                    <a:lstStyle/>
                    <a:p>
                      <a:pPr marR="398780"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</a:rPr>
                        <a:t>265500</a:t>
                      </a:r>
                      <a:endParaRPr lang="ru-RU" sz="1600" b="1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B6FCC3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</a:rPr>
                        <a:t>Овощи</a:t>
                      </a:r>
                      <a:endParaRPr lang="ru-RU" sz="1600" b="1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R="398780"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</a:rPr>
                        <a:t>41500</a:t>
                      </a:r>
                      <a:endParaRPr lang="ru-RU" sz="1600" b="1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398780"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</a:rPr>
                        <a:t>146100</a:t>
                      </a:r>
                      <a:endParaRPr lang="ru-RU" sz="1600" b="1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398780"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</a:rPr>
                        <a:t>144100</a:t>
                      </a:r>
                      <a:endParaRPr lang="ru-RU" sz="1600" b="1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</a:rPr>
                        <a:t>Плоды, ягоды</a:t>
                      </a:r>
                      <a:endParaRPr lang="ru-RU" sz="1600" b="1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R="398780"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</a:rPr>
                        <a:t>3800</a:t>
                      </a:r>
                      <a:endParaRPr lang="ru-RU" sz="1600" b="1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B6FCC3"/>
                    </a:solidFill>
                  </a:tcPr>
                </a:tc>
                <a:tc>
                  <a:txBody>
                    <a:bodyPr/>
                    <a:lstStyle/>
                    <a:p>
                      <a:pPr marR="398780"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</a:rPr>
                        <a:t>14100</a:t>
                      </a:r>
                      <a:endParaRPr lang="ru-RU" sz="1600" b="1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B6FCC3"/>
                    </a:solidFill>
                  </a:tcPr>
                </a:tc>
                <a:tc>
                  <a:txBody>
                    <a:bodyPr/>
                    <a:lstStyle/>
                    <a:p>
                      <a:pPr marR="398780"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</a:rPr>
                        <a:t>18700</a:t>
                      </a:r>
                      <a:endParaRPr lang="ru-RU" sz="1600" b="1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B6FCC3"/>
                    </a:solidFill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835696" y="3068960"/>
            <a:ext cx="65527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chemeClr val="bg2"/>
                </a:solidFill>
              </a:rPr>
              <a:t>Произведено сельскохозяйственной  продукции (тонн)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8652866" y="6334581"/>
            <a:ext cx="491133" cy="400110"/>
          </a:xfrm>
          <a:prstGeom prst="rect">
            <a:avLst/>
          </a:prstGeom>
          <a:noFill/>
          <a:ln w="28575">
            <a:noFill/>
          </a:ln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bg2"/>
                </a:solidFill>
              </a:rPr>
              <a:t>13</a:t>
            </a:r>
            <a:endParaRPr lang="ru-RU" sz="2000" b="1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6054481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Выноска со стрелкой вниз 3"/>
          <p:cNvSpPr/>
          <p:nvPr/>
        </p:nvSpPr>
        <p:spPr>
          <a:xfrm>
            <a:off x="1331640" y="836712"/>
            <a:ext cx="7560840" cy="3096344"/>
          </a:xfrm>
          <a:prstGeom prst="downArrowCallout">
            <a:avLst>
              <a:gd name="adj1" fmla="val 13658"/>
              <a:gd name="adj2" fmla="val 14525"/>
              <a:gd name="adj3" fmla="val 31627"/>
              <a:gd name="adj4" fmla="val 64977"/>
            </a:avLst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extBox 1"/>
          <p:cNvSpPr txBox="1"/>
          <p:nvPr/>
        </p:nvSpPr>
        <p:spPr>
          <a:xfrm>
            <a:off x="1331640" y="836712"/>
            <a:ext cx="7632848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bg2"/>
                </a:solidFill>
              </a:rPr>
              <a:t>          В </a:t>
            </a:r>
            <a:r>
              <a:rPr lang="ru-RU" b="1" dirty="0">
                <a:solidFill>
                  <a:schemeClr val="bg2"/>
                </a:solidFill>
              </a:rPr>
              <a:t>среднем, в год (в период 80 – начала 90-х годов)</a:t>
            </a:r>
          </a:p>
          <a:p>
            <a:pPr lvl="0"/>
            <a:r>
              <a:rPr lang="ru-RU" b="1" dirty="0">
                <a:solidFill>
                  <a:schemeClr val="bg2"/>
                </a:solidFill>
              </a:rPr>
              <a:t>заключалось договоров на выращивание скота – 1300-1500</a:t>
            </a:r>
          </a:p>
          <a:p>
            <a:pPr lvl="0"/>
            <a:r>
              <a:rPr lang="ru-RU" b="1" dirty="0">
                <a:solidFill>
                  <a:schemeClr val="bg2"/>
                </a:solidFill>
              </a:rPr>
              <a:t>на закупку скота и птицы – 30-50</a:t>
            </a:r>
          </a:p>
          <a:p>
            <a:pPr lvl="0"/>
            <a:r>
              <a:rPr lang="ru-RU" b="1" dirty="0">
                <a:solidFill>
                  <a:schemeClr val="bg2"/>
                </a:solidFill>
              </a:rPr>
              <a:t>на закупку излишков молока – 3300-3500</a:t>
            </a:r>
          </a:p>
          <a:p>
            <a:r>
              <a:rPr lang="ru-RU" b="1" dirty="0" smtClean="0"/>
              <a:t>                 Потребительская </a:t>
            </a:r>
            <a:r>
              <a:rPr lang="ru-RU" b="1" dirty="0"/>
              <a:t>кооперация закупала у населения</a:t>
            </a:r>
          </a:p>
          <a:p>
            <a:r>
              <a:rPr lang="ru-RU" b="1" dirty="0" smtClean="0">
                <a:solidFill>
                  <a:schemeClr val="bg2"/>
                </a:solidFill>
              </a:rPr>
              <a:t>     1,7 </a:t>
            </a:r>
            <a:r>
              <a:rPr lang="ru-RU" b="1" dirty="0">
                <a:solidFill>
                  <a:schemeClr val="bg2"/>
                </a:solidFill>
              </a:rPr>
              <a:t>/ 2,0 тыс. т. м</a:t>
            </a:r>
            <a:r>
              <a:rPr lang="ru-RU" b="1" dirty="0" smtClean="0">
                <a:solidFill>
                  <a:schemeClr val="bg2"/>
                </a:solidFill>
              </a:rPr>
              <a:t>олока                                        250 </a:t>
            </a:r>
            <a:r>
              <a:rPr lang="ru-RU" b="1" dirty="0">
                <a:solidFill>
                  <a:schemeClr val="bg2"/>
                </a:solidFill>
              </a:rPr>
              <a:t>/ 300 т. картофеля</a:t>
            </a:r>
          </a:p>
          <a:p>
            <a:r>
              <a:rPr lang="ru-RU" b="1" dirty="0" smtClean="0">
                <a:solidFill>
                  <a:schemeClr val="bg2"/>
                </a:solidFill>
              </a:rPr>
              <a:t>     2500 </a:t>
            </a:r>
            <a:r>
              <a:rPr lang="ru-RU" b="1" dirty="0">
                <a:solidFill>
                  <a:schemeClr val="bg2"/>
                </a:solidFill>
              </a:rPr>
              <a:t>/ 3000 т. мяса убойного </a:t>
            </a:r>
            <a:r>
              <a:rPr lang="ru-RU" b="1" dirty="0" smtClean="0">
                <a:solidFill>
                  <a:schemeClr val="bg2"/>
                </a:solidFill>
              </a:rPr>
              <a:t>веса                     8000 </a:t>
            </a:r>
            <a:r>
              <a:rPr lang="ru-RU" b="1" dirty="0">
                <a:solidFill>
                  <a:schemeClr val="bg2"/>
                </a:solidFill>
              </a:rPr>
              <a:t>/ 10000 т. овощей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049925" y="44624"/>
            <a:ext cx="806489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</a:rPr>
              <a:t>Работа областных органов власти по получению дополнительной сельскохозяйственной продукции</a:t>
            </a:r>
            <a:endParaRPr lang="ru-RU" sz="2000" b="1" dirty="0">
              <a:solidFill>
                <a:srgbClr val="FF0000"/>
              </a:solidFill>
            </a:endParaRPr>
          </a:p>
        </p:txBody>
      </p:sp>
      <p:sp>
        <p:nvSpPr>
          <p:cNvPr id="5" name="Выноска со стрелкой вверх 4"/>
          <p:cNvSpPr/>
          <p:nvPr/>
        </p:nvSpPr>
        <p:spPr>
          <a:xfrm>
            <a:off x="1259632" y="3645024"/>
            <a:ext cx="7776864" cy="3140968"/>
          </a:xfrm>
          <a:prstGeom prst="upArrowCallou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1259633" y="4826675"/>
            <a:ext cx="792088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lvl="0" indent="-285750">
              <a:buFont typeface="Wingdings" panose="05000000000000000000" pitchFamily="2" charset="2"/>
              <a:buChar char="ü"/>
            </a:pPr>
            <a:r>
              <a:rPr lang="ru-RU" b="1" dirty="0">
                <a:solidFill>
                  <a:schemeClr val="bg2"/>
                </a:solidFill>
              </a:rPr>
              <a:t>выделение земель предприятиям, организациям и гражданам;</a:t>
            </a:r>
          </a:p>
          <a:p>
            <a:pPr marL="285750" lvl="0" indent="-285750">
              <a:buFont typeface="Wingdings" panose="05000000000000000000" pitchFamily="2" charset="2"/>
              <a:buChar char="ü"/>
            </a:pPr>
            <a:r>
              <a:rPr lang="ru-RU" b="1" dirty="0">
                <a:solidFill>
                  <a:schemeClr val="bg2"/>
                </a:solidFill>
              </a:rPr>
              <a:t>организованные продажи молодняка, особенно поросят, гражданам;</a:t>
            </a:r>
          </a:p>
          <a:p>
            <a:pPr marL="285750" lvl="0" indent="-285750">
              <a:buFont typeface="Wingdings" panose="05000000000000000000" pitchFamily="2" charset="2"/>
              <a:buChar char="ü"/>
            </a:pPr>
            <a:r>
              <a:rPr lang="ru-RU" b="1" dirty="0">
                <a:solidFill>
                  <a:schemeClr val="bg2"/>
                </a:solidFill>
              </a:rPr>
              <a:t>организованные продажи качественных посадочных материалов;</a:t>
            </a:r>
          </a:p>
          <a:p>
            <a:pPr marL="285750" lvl="0" indent="-285750">
              <a:buFont typeface="Wingdings" panose="05000000000000000000" pitchFamily="2" charset="2"/>
              <a:buChar char="ü"/>
            </a:pPr>
            <a:r>
              <a:rPr lang="ru-RU" b="1" dirty="0">
                <a:solidFill>
                  <a:schemeClr val="bg2"/>
                </a:solidFill>
              </a:rPr>
              <a:t>организация заключения договоров на откорм скота, гарантированные закупки произведенной сельскохозяйственной продукции;</a:t>
            </a:r>
          </a:p>
          <a:p>
            <a:pPr marL="285750" lvl="0" indent="-285750">
              <a:buFont typeface="Wingdings" panose="05000000000000000000" pitchFamily="2" charset="2"/>
              <a:buChar char="ü"/>
            </a:pPr>
            <a:r>
              <a:rPr lang="ru-RU" b="1" dirty="0" smtClean="0">
                <a:solidFill>
                  <a:schemeClr val="bg2"/>
                </a:solidFill>
              </a:rPr>
              <a:t>обеспечение </a:t>
            </a:r>
            <a:r>
              <a:rPr lang="ru-RU" b="1" dirty="0">
                <a:solidFill>
                  <a:schemeClr val="bg2"/>
                </a:solidFill>
              </a:rPr>
              <a:t>производителей сельскохозяйственной продукции оборудованными торговыми местами.</a:t>
            </a:r>
          </a:p>
        </p:txBody>
      </p:sp>
      <p:pic>
        <p:nvPicPr>
          <p:cNvPr id="9" name="Рисунок 8" descr="Веселые свинья лежит на тарелке — Стоковое фото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3001062"/>
            <a:ext cx="2320279" cy="144016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Рисунок 9" descr="baked goods vector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6" y="2996953"/>
            <a:ext cx="2664296" cy="1656183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TextBox 10"/>
          <p:cNvSpPr txBox="1"/>
          <p:nvPr/>
        </p:nvSpPr>
        <p:spPr>
          <a:xfrm>
            <a:off x="8652866" y="6334581"/>
            <a:ext cx="491133" cy="400110"/>
          </a:xfrm>
          <a:prstGeom prst="rect">
            <a:avLst/>
          </a:prstGeom>
          <a:noFill/>
          <a:ln w="28575">
            <a:noFill/>
          </a:ln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bg2"/>
                </a:solidFill>
              </a:rPr>
              <a:t>14</a:t>
            </a:r>
            <a:endParaRPr lang="ru-RU" sz="2000" b="1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1622147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54294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75656" y="1399416"/>
            <a:ext cx="7056784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>
                <a:solidFill>
                  <a:srgbClr val="FF0000"/>
                </a:solidFill>
                <a:latin typeface="Georgia" panose="02040502050405020303" pitchFamily="18" charset="0"/>
              </a:rPr>
              <a:t>           </a:t>
            </a:r>
            <a:r>
              <a:rPr lang="ru-RU" sz="5400" b="1" dirty="0" smtClean="0">
                <a:solidFill>
                  <a:srgbClr val="FF0000"/>
                </a:solidFill>
                <a:latin typeface="Georgia" panose="02040502050405020303" pitchFamily="18" charset="0"/>
              </a:rPr>
              <a:t>75 лет  </a:t>
            </a:r>
          </a:p>
          <a:p>
            <a:r>
              <a:rPr lang="ru-RU" sz="5400" b="1" dirty="0" smtClean="0">
                <a:solidFill>
                  <a:srgbClr val="FF0000"/>
                </a:solidFill>
                <a:latin typeface="Georgia" panose="02040502050405020303" pitchFamily="18" charset="0"/>
              </a:rPr>
              <a:t>  Владимирской</a:t>
            </a:r>
          </a:p>
          <a:p>
            <a:r>
              <a:rPr lang="ru-RU" sz="5400" b="1" dirty="0">
                <a:solidFill>
                  <a:srgbClr val="FF0000"/>
                </a:solidFill>
                <a:latin typeface="Georgia" panose="02040502050405020303" pitchFamily="18" charset="0"/>
              </a:rPr>
              <a:t> </a:t>
            </a:r>
            <a:r>
              <a:rPr lang="ru-RU" sz="5400" b="1" dirty="0" smtClean="0">
                <a:solidFill>
                  <a:srgbClr val="FF0000"/>
                </a:solidFill>
                <a:latin typeface="Georgia" panose="02040502050405020303" pitchFamily="18" charset="0"/>
              </a:rPr>
              <a:t>        области</a:t>
            </a:r>
            <a:endParaRPr lang="ru-RU" sz="5400" b="1" dirty="0">
              <a:solidFill>
                <a:srgbClr val="FF0000"/>
              </a:solidFill>
              <a:latin typeface="Georgia" panose="02040502050405020303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339752" y="116632"/>
            <a:ext cx="604867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0" b="1" dirty="0" smtClean="0">
                <a:solidFill>
                  <a:srgbClr val="FF0000"/>
                </a:solidFill>
              </a:rPr>
              <a:t>1944 - 2019</a:t>
            </a:r>
            <a:endParaRPr lang="ru-RU" sz="8000" b="1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259632" y="4365104"/>
            <a:ext cx="727280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00CC00"/>
                </a:solidFill>
              </a:rPr>
              <a:t>       </a:t>
            </a:r>
            <a:r>
              <a:rPr lang="ru-RU" sz="4800" b="1" dirty="0" smtClean="0">
                <a:solidFill>
                  <a:srgbClr val="00CC00"/>
                </a:solidFill>
              </a:rPr>
              <a:t>Владимирское  село: </a:t>
            </a:r>
          </a:p>
          <a:p>
            <a:r>
              <a:rPr lang="ru-RU" sz="4800" b="1" dirty="0">
                <a:solidFill>
                  <a:srgbClr val="00CC00"/>
                </a:solidFill>
              </a:rPr>
              <a:t> </a:t>
            </a:r>
            <a:r>
              <a:rPr lang="ru-RU" sz="4800" b="1" dirty="0" smtClean="0">
                <a:solidFill>
                  <a:srgbClr val="00CC00"/>
                </a:solidFill>
              </a:rPr>
              <a:t>    от патриархальности </a:t>
            </a:r>
          </a:p>
          <a:p>
            <a:r>
              <a:rPr lang="ru-RU" sz="4800" b="1" dirty="0">
                <a:solidFill>
                  <a:srgbClr val="00CC00"/>
                </a:solidFill>
              </a:rPr>
              <a:t> </a:t>
            </a:r>
            <a:r>
              <a:rPr lang="ru-RU" sz="4800" b="1" dirty="0" smtClean="0">
                <a:solidFill>
                  <a:srgbClr val="00CC00"/>
                </a:solidFill>
              </a:rPr>
              <a:t>        в современность</a:t>
            </a:r>
            <a:endParaRPr lang="ru-RU" sz="4800" b="1" dirty="0">
              <a:solidFill>
                <a:srgbClr val="00CC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508723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extBox 47"/>
          <p:cNvSpPr txBox="1"/>
          <p:nvPr/>
        </p:nvSpPr>
        <p:spPr>
          <a:xfrm>
            <a:off x="695799" y="5041086"/>
            <a:ext cx="4494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2"/>
                </a:solidFill>
              </a:rPr>
              <a:t>10</a:t>
            </a:r>
            <a:endParaRPr lang="ru-RU" dirty="0">
              <a:solidFill>
                <a:schemeClr val="bg2"/>
              </a:solidFill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709678" y="5229200"/>
            <a:ext cx="4860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2"/>
                </a:solidFill>
              </a:rPr>
              <a:t>12</a:t>
            </a:r>
            <a:endParaRPr lang="ru-RU" dirty="0">
              <a:solidFill>
                <a:schemeClr val="bg2"/>
              </a:solidFill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709678" y="5458957"/>
            <a:ext cx="4698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2"/>
                </a:solidFill>
              </a:rPr>
              <a:t>14</a:t>
            </a:r>
            <a:endParaRPr lang="ru-RU" dirty="0">
              <a:solidFill>
                <a:schemeClr val="bg2"/>
              </a:solidFill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726165" y="5666680"/>
            <a:ext cx="4276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2"/>
                </a:solidFill>
              </a:rPr>
              <a:t>16</a:t>
            </a:r>
            <a:endParaRPr lang="ru-RU" dirty="0">
              <a:solidFill>
                <a:schemeClr val="bg2"/>
              </a:solidFill>
            </a:endParaRPr>
          </a:p>
        </p:txBody>
      </p:sp>
      <p:grpSp>
        <p:nvGrpSpPr>
          <p:cNvPr id="54" name="Группа 53"/>
          <p:cNvGrpSpPr/>
          <p:nvPr/>
        </p:nvGrpSpPr>
        <p:grpSpPr>
          <a:xfrm>
            <a:off x="768695" y="11005"/>
            <a:ext cx="8483825" cy="6829993"/>
            <a:chOff x="768695" y="-574351"/>
            <a:chExt cx="8483825" cy="6829993"/>
          </a:xfrm>
        </p:grpSpPr>
        <p:cxnSp>
          <p:nvCxnSpPr>
            <p:cNvPr id="4" name="Прямая соединительная линия 3"/>
            <p:cNvCxnSpPr/>
            <p:nvPr/>
          </p:nvCxnSpPr>
          <p:spPr>
            <a:xfrm flipV="1">
              <a:off x="1043608" y="3212976"/>
              <a:ext cx="7560840" cy="72008"/>
            </a:xfrm>
            <a:prstGeom prst="line">
              <a:avLst/>
            </a:prstGeom>
            <a:ln w="38100"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Прямая соединительная линия 6"/>
            <p:cNvCxnSpPr/>
            <p:nvPr/>
          </p:nvCxnSpPr>
          <p:spPr>
            <a:xfrm flipV="1">
              <a:off x="1187624" y="332657"/>
              <a:ext cx="0" cy="5616623"/>
            </a:xfrm>
            <a:prstGeom prst="line">
              <a:avLst/>
            </a:prstGeom>
            <a:ln w="38100"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Прямая соединительная линия 8"/>
            <p:cNvCxnSpPr/>
            <p:nvPr/>
          </p:nvCxnSpPr>
          <p:spPr>
            <a:xfrm>
              <a:off x="1151620" y="2996952"/>
              <a:ext cx="108012" cy="0"/>
            </a:xfrm>
            <a:prstGeom prst="line">
              <a:avLst/>
            </a:prstGeom>
            <a:ln w="38100"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Прямая соединительная линия 13"/>
            <p:cNvCxnSpPr/>
            <p:nvPr/>
          </p:nvCxnSpPr>
          <p:spPr>
            <a:xfrm>
              <a:off x="1151620" y="2708920"/>
              <a:ext cx="108012" cy="0"/>
            </a:xfrm>
            <a:prstGeom prst="line">
              <a:avLst/>
            </a:prstGeom>
            <a:ln w="38100"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Прямая соединительная линия 14"/>
            <p:cNvCxnSpPr/>
            <p:nvPr/>
          </p:nvCxnSpPr>
          <p:spPr>
            <a:xfrm>
              <a:off x="1151620" y="2420888"/>
              <a:ext cx="108012" cy="0"/>
            </a:xfrm>
            <a:prstGeom prst="line">
              <a:avLst/>
            </a:prstGeom>
            <a:ln w="38100"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Прямая соединительная линия 15"/>
            <p:cNvCxnSpPr/>
            <p:nvPr/>
          </p:nvCxnSpPr>
          <p:spPr>
            <a:xfrm>
              <a:off x="1151620" y="2132856"/>
              <a:ext cx="108012" cy="0"/>
            </a:xfrm>
            <a:prstGeom prst="line">
              <a:avLst/>
            </a:prstGeom>
            <a:ln w="38100"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Прямая соединительная линия 16"/>
            <p:cNvCxnSpPr/>
            <p:nvPr/>
          </p:nvCxnSpPr>
          <p:spPr>
            <a:xfrm>
              <a:off x="1151620" y="1844824"/>
              <a:ext cx="108012" cy="0"/>
            </a:xfrm>
            <a:prstGeom prst="line">
              <a:avLst/>
            </a:prstGeom>
            <a:ln w="38100"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Прямая соединительная линия 17"/>
            <p:cNvCxnSpPr/>
            <p:nvPr/>
          </p:nvCxnSpPr>
          <p:spPr>
            <a:xfrm>
              <a:off x="1151620" y="1556792"/>
              <a:ext cx="108012" cy="0"/>
            </a:xfrm>
            <a:prstGeom prst="line">
              <a:avLst/>
            </a:prstGeom>
            <a:ln w="38100"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Прямая соединительная линия 19"/>
            <p:cNvCxnSpPr/>
            <p:nvPr/>
          </p:nvCxnSpPr>
          <p:spPr>
            <a:xfrm>
              <a:off x="1151620" y="1268760"/>
              <a:ext cx="108012" cy="0"/>
            </a:xfrm>
            <a:prstGeom prst="line">
              <a:avLst/>
            </a:prstGeom>
            <a:ln w="38100"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Прямая соединительная линия 20"/>
            <p:cNvCxnSpPr/>
            <p:nvPr/>
          </p:nvCxnSpPr>
          <p:spPr>
            <a:xfrm>
              <a:off x="1151620" y="980728"/>
              <a:ext cx="108012" cy="0"/>
            </a:xfrm>
            <a:prstGeom prst="line">
              <a:avLst/>
            </a:prstGeom>
            <a:ln w="38100"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Прямая соединительная линия 21"/>
            <p:cNvCxnSpPr/>
            <p:nvPr/>
          </p:nvCxnSpPr>
          <p:spPr>
            <a:xfrm>
              <a:off x="1151620" y="692696"/>
              <a:ext cx="108012" cy="0"/>
            </a:xfrm>
            <a:prstGeom prst="line">
              <a:avLst/>
            </a:prstGeom>
            <a:ln w="38100"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Прямая соединительная линия 22"/>
            <p:cNvCxnSpPr/>
            <p:nvPr/>
          </p:nvCxnSpPr>
          <p:spPr>
            <a:xfrm>
              <a:off x="1151620" y="404664"/>
              <a:ext cx="108012" cy="0"/>
            </a:xfrm>
            <a:prstGeom prst="line">
              <a:avLst/>
            </a:prstGeom>
            <a:ln w="38100"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Прямая соединительная линия 23"/>
            <p:cNvCxnSpPr/>
            <p:nvPr/>
          </p:nvCxnSpPr>
          <p:spPr>
            <a:xfrm>
              <a:off x="1151620" y="3573016"/>
              <a:ext cx="108012" cy="0"/>
            </a:xfrm>
            <a:prstGeom prst="line">
              <a:avLst/>
            </a:prstGeom>
            <a:ln w="38100"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Прямая соединительная линия 24"/>
            <p:cNvCxnSpPr/>
            <p:nvPr/>
          </p:nvCxnSpPr>
          <p:spPr>
            <a:xfrm>
              <a:off x="1151620" y="3789040"/>
              <a:ext cx="108012" cy="0"/>
            </a:xfrm>
            <a:prstGeom prst="line">
              <a:avLst/>
            </a:prstGeom>
            <a:ln w="38100"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Прямая соединительная линия 25"/>
            <p:cNvCxnSpPr/>
            <p:nvPr/>
          </p:nvCxnSpPr>
          <p:spPr>
            <a:xfrm>
              <a:off x="1151620" y="4077072"/>
              <a:ext cx="108012" cy="0"/>
            </a:xfrm>
            <a:prstGeom prst="line">
              <a:avLst/>
            </a:prstGeom>
            <a:ln w="38100"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Прямая соединительная линия 26"/>
            <p:cNvCxnSpPr/>
            <p:nvPr/>
          </p:nvCxnSpPr>
          <p:spPr>
            <a:xfrm>
              <a:off x="1151620" y="4365104"/>
              <a:ext cx="108012" cy="0"/>
            </a:xfrm>
            <a:prstGeom prst="line">
              <a:avLst/>
            </a:prstGeom>
            <a:ln w="38100"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Прямая соединительная линия 27"/>
            <p:cNvCxnSpPr/>
            <p:nvPr/>
          </p:nvCxnSpPr>
          <p:spPr>
            <a:xfrm>
              <a:off x="1151620" y="4653136"/>
              <a:ext cx="108012" cy="0"/>
            </a:xfrm>
            <a:prstGeom prst="line">
              <a:avLst/>
            </a:prstGeom>
            <a:ln w="38100"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Прямая соединительная линия 28"/>
            <p:cNvCxnSpPr/>
            <p:nvPr/>
          </p:nvCxnSpPr>
          <p:spPr>
            <a:xfrm>
              <a:off x="1151620" y="4869160"/>
              <a:ext cx="108012" cy="0"/>
            </a:xfrm>
            <a:prstGeom prst="line">
              <a:avLst/>
            </a:prstGeom>
            <a:ln w="38100"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Прямая соединительная линия 29"/>
            <p:cNvCxnSpPr/>
            <p:nvPr/>
          </p:nvCxnSpPr>
          <p:spPr>
            <a:xfrm>
              <a:off x="1151620" y="5085184"/>
              <a:ext cx="108012" cy="0"/>
            </a:xfrm>
            <a:prstGeom prst="line">
              <a:avLst/>
            </a:prstGeom>
            <a:ln w="38100"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Прямая соединительная линия 30"/>
            <p:cNvCxnSpPr/>
            <p:nvPr/>
          </p:nvCxnSpPr>
          <p:spPr>
            <a:xfrm>
              <a:off x="1151620" y="5301208"/>
              <a:ext cx="108012" cy="0"/>
            </a:xfrm>
            <a:prstGeom prst="line">
              <a:avLst/>
            </a:prstGeom>
            <a:ln w="38100"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Прямая соединительная линия 31"/>
            <p:cNvCxnSpPr/>
            <p:nvPr/>
          </p:nvCxnSpPr>
          <p:spPr>
            <a:xfrm>
              <a:off x="1151620" y="5517232"/>
              <a:ext cx="108012" cy="0"/>
            </a:xfrm>
            <a:prstGeom prst="line">
              <a:avLst/>
            </a:prstGeom>
            <a:ln w="38100"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Прямая соединительная линия 32"/>
            <p:cNvCxnSpPr/>
            <p:nvPr/>
          </p:nvCxnSpPr>
          <p:spPr>
            <a:xfrm>
              <a:off x="1151620" y="5733256"/>
              <a:ext cx="108012" cy="0"/>
            </a:xfrm>
            <a:prstGeom prst="line">
              <a:avLst/>
            </a:prstGeom>
            <a:ln w="38100"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TextBox 33"/>
            <p:cNvSpPr txBox="1"/>
            <p:nvPr/>
          </p:nvSpPr>
          <p:spPr>
            <a:xfrm>
              <a:off x="899592" y="2812286"/>
              <a:ext cx="28803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dirty="0" smtClean="0">
                  <a:solidFill>
                    <a:schemeClr val="bg2"/>
                  </a:solidFill>
                </a:rPr>
                <a:t>2</a:t>
              </a:r>
              <a:endParaRPr lang="ru-RU" dirty="0">
                <a:solidFill>
                  <a:schemeClr val="bg2"/>
                </a:solidFill>
              </a:endParaRP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899592" y="2524254"/>
              <a:ext cx="28803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dirty="0">
                  <a:solidFill>
                    <a:schemeClr val="bg2"/>
                  </a:solidFill>
                </a:rPr>
                <a:t>4</a:t>
              </a: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899592" y="2236222"/>
              <a:ext cx="28803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dirty="0">
                  <a:solidFill>
                    <a:schemeClr val="bg2"/>
                  </a:solidFill>
                </a:rPr>
                <a:t>6</a:t>
              </a: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899592" y="1948190"/>
              <a:ext cx="28803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dirty="0">
                  <a:solidFill>
                    <a:schemeClr val="bg2"/>
                  </a:solidFill>
                </a:rPr>
                <a:t>8</a:t>
              </a:r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810170" y="1660158"/>
              <a:ext cx="44946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dirty="0" smtClean="0">
                  <a:solidFill>
                    <a:schemeClr val="bg2"/>
                  </a:solidFill>
                </a:rPr>
                <a:t>10</a:t>
              </a:r>
              <a:endParaRPr lang="ru-RU" dirty="0">
                <a:solidFill>
                  <a:schemeClr val="bg2"/>
                </a:solidFill>
              </a:endParaRP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773578" y="1372126"/>
              <a:ext cx="48605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dirty="0" smtClean="0">
                  <a:solidFill>
                    <a:schemeClr val="bg2"/>
                  </a:solidFill>
                </a:rPr>
                <a:t>12</a:t>
              </a:r>
              <a:endParaRPr lang="ru-RU" dirty="0">
                <a:solidFill>
                  <a:schemeClr val="bg2"/>
                </a:solidFill>
              </a:endParaRP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789795" y="1084094"/>
              <a:ext cx="46983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dirty="0" smtClean="0">
                  <a:solidFill>
                    <a:schemeClr val="bg2"/>
                  </a:solidFill>
                </a:rPr>
                <a:t>14</a:t>
              </a:r>
              <a:endParaRPr lang="ru-RU" dirty="0">
                <a:solidFill>
                  <a:schemeClr val="bg2"/>
                </a:solidFill>
              </a:endParaRPr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768695" y="764704"/>
              <a:ext cx="56294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dirty="0" smtClean="0">
                  <a:solidFill>
                    <a:schemeClr val="bg2"/>
                  </a:solidFill>
                </a:rPr>
                <a:t>16</a:t>
              </a:r>
              <a:endParaRPr lang="ru-RU" dirty="0">
                <a:solidFill>
                  <a:schemeClr val="bg2"/>
                </a:solidFill>
              </a:endParaRP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768696" y="476672"/>
              <a:ext cx="56294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dirty="0" smtClean="0">
                  <a:solidFill>
                    <a:schemeClr val="bg2"/>
                  </a:solidFill>
                </a:rPr>
                <a:t>18</a:t>
              </a:r>
              <a:endParaRPr lang="ru-RU" dirty="0">
                <a:solidFill>
                  <a:schemeClr val="bg2"/>
                </a:solidFill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777925" y="219998"/>
              <a:ext cx="48170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dirty="0" smtClean="0">
                  <a:solidFill>
                    <a:schemeClr val="bg2"/>
                  </a:solidFill>
                </a:rPr>
                <a:t>20</a:t>
              </a:r>
              <a:endParaRPr lang="ru-RU" dirty="0">
                <a:solidFill>
                  <a:schemeClr val="bg2"/>
                </a:solidFill>
              </a:endParaRP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863588" y="3388350"/>
              <a:ext cx="28803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dirty="0" smtClean="0">
                  <a:solidFill>
                    <a:schemeClr val="bg2"/>
                  </a:solidFill>
                </a:rPr>
                <a:t>2</a:t>
              </a:r>
              <a:endParaRPr lang="ru-RU" dirty="0">
                <a:solidFill>
                  <a:schemeClr val="bg2"/>
                </a:solidFill>
              </a:endParaRPr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874762" y="3635732"/>
              <a:ext cx="28803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dirty="0">
                  <a:solidFill>
                    <a:schemeClr val="bg2"/>
                  </a:solidFill>
                </a:rPr>
                <a:t>4</a:t>
              </a: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834578" y="3892406"/>
              <a:ext cx="28803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dirty="0">
                  <a:solidFill>
                    <a:schemeClr val="bg2"/>
                  </a:solidFill>
                </a:rPr>
                <a:t>6</a:t>
              </a:r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857229" y="4183857"/>
              <a:ext cx="28803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dirty="0">
                  <a:solidFill>
                    <a:schemeClr val="bg2"/>
                  </a:solidFill>
                </a:rPr>
                <a:t>8</a:t>
              </a:r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768696" y="5363261"/>
              <a:ext cx="56294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dirty="0" smtClean="0">
                  <a:solidFill>
                    <a:schemeClr val="bg2"/>
                  </a:solidFill>
                </a:rPr>
                <a:t>18</a:t>
              </a:r>
              <a:endParaRPr lang="ru-RU" dirty="0">
                <a:solidFill>
                  <a:schemeClr val="bg2"/>
                </a:solidFill>
              </a:endParaRPr>
            </a:p>
          </p:txBody>
        </p:sp>
        <p:sp>
          <p:nvSpPr>
            <p:cNvPr id="53" name="TextBox 52"/>
            <p:cNvSpPr txBox="1"/>
            <p:nvPr/>
          </p:nvSpPr>
          <p:spPr>
            <a:xfrm>
              <a:off x="768696" y="5548590"/>
              <a:ext cx="48170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dirty="0" smtClean="0">
                  <a:solidFill>
                    <a:schemeClr val="bg2"/>
                  </a:solidFill>
                </a:rPr>
                <a:t>20</a:t>
              </a:r>
              <a:endParaRPr lang="ru-RU" dirty="0">
                <a:solidFill>
                  <a:schemeClr val="bg2"/>
                </a:solidFill>
              </a:endParaRPr>
            </a:p>
          </p:txBody>
        </p:sp>
        <p:sp>
          <p:nvSpPr>
            <p:cNvPr id="84" name="TextBox 83"/>
            <p:cNvSpPr txBox="1"/>
            <p:nvPr/>
          </p:nvSpPr>
          <p:spPr>
            <a:xfrm>
              <a:off x="1499245" y="4530606"/>
              <a:ext cx="528886" cy="338554"/>
            </a:xfrm>
            <a:prstGeom prst="rect">
              <a:avLst/>
            </a:prstGeom>
            <a:noFill/>
            <a:ln w="28575"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ru-RU" sz="1600" b="1" dirty="0" smtClean="0">
                  <a:solidFill>
                    <a:schemeClr val="bg2"/>
                  </a:solidFill>
                </a:rPr>
                <a:t>10,1</a:t>
              </a:r>
              <a:endParaRPr lang="ru-RU" sz="1600" b="1" dirty="0">
                <a:solidFill>
                  <a:schemeClr val="bg2"/>
                </a:solidFill>
              </a:endParaRPr>
            </a:p>
          </p:txBody>
        </p:sp>
        <p:sp>
          <p:nvSpPr>
            <p:cNvPr id="85" name="TextBox 84"/>
            <p:cNvSpPr txBox="1"/>
            <p:nvPr/>
          </p:nvSpPr>
          <p:spPr>
            <a:xfrm>
              <a:off x="1499245" y="107340"/>
              <a:ext cx="528886" cy="338554"/>
            </a:xfrm>
            <a:prstGeom prst="rect">
              <a:avLst/>
            </a:prstGeom>
            <a:noFill/>
            <a:ln w="28575"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ru-RU" sz="1600" b="1" dirty="0" smtClean="0">
                  <a:solidFill>
                    <a:srgbClr val="FF0000"/>
                  </a:solidFill>
                </a:rPr>
                <a:t>24,3</a:t>
              </a:r>
              <a:endParaRPr lang="ru-RU" sz="1600" b="1" dirty="0">
                <a:solidFill>
                  <a:srgbClr val="FF0000"/>
                </a:solidFill>
              </a:endParaRPr>
            </a:p>
          </p:txBody>
        </p:sp>
        <p:sp>
          <p:nvSpPr>
            <p:cNvPr id="87" name="TextBox 86"/>
            <p:cNvSpPr txBox="1"/>
            <p:nvPr/>
          </p:nvSpPr>
          <p:spPr>
            <a:xfrm>
              <a:off x="2075309" y="163380"/>
              <a:ext cx="528886" cy="338554"/>
            </a:xfrm>
            <a:prstGeom prst="rect">
              <a:avLst/>
            </a:prstGeom>
            <a:noFill/>
            <a:ln w="28575"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ru-RU" sz="1600" b="1" dirty="0" smtClean="0">
                  <a:solidFill>
                    <a:srgbClr val="FF0000"/>
                  </a:solidFill>
                </a:rPr>
                <a:t>20,9</a:t>
              </a:r>
              <a:endParaRPr lang="ru-RU" sz="1600" b="1" dirty="0">
                <a:solidFill>
                  <a:srgbClr val="FF0000"/>
                </a:solidFill>
              </a:endParaRPr>
            </a:p>
          </p:txBody>
        </p:sp>
        <p:sp>
          <p:nvSpPr>
            <p:cNvPr id="88" name="TextBox 87"/>
            <p:cNvSpPr txBox="1"/>
            <p:nvPr/>
          </p:nvSpPr>
          <p:spPr>
            <a:xfrm>
              <a:off x="2076206" y="4196513"/>
              <a:ext cx="528886" cy="338554"/>
            </a:xfrm>
            <a:prstGeom prst="rect">
              <a:avLst/>
            </a:prstGeom>
            <a:noFill/>
            <a:ln w="28575"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ru-RU" sz="1600" b="1" dirty="0">
                  <a:solidFill>
                    <a:schemeClr val="bg2"/>
                  </a:solidFill>
                </a:rPr>
                <a:t>7</a:t>
              </a:r>
              <a:r>
                <a:rPr lang="ru-RU" sz="1600" b="1" dirty="0" smtClean="0">
                  <a:solidFill>
                    <a:schemeClr val="bg2"/>
                  </a:solidFill>
                </a:rPr>
                <a:t>,9</a:t>
              </a:r>
              <a:endParaRPr lang="ru-RU" sz="1600" b="1" dirty="0">
                <a:solidFill>
                  <a:schemeClr val="bg2"/>
                </a:solidFill>
              </a:endParaRPr>
            </a:p>
          </p:txBody>
        </p:sp>
        <p:sp>
          <p:nvSpPr>
            <p:cNvPr id="90" name="TextBox 89"/>
            <p:cNvSpPr txBox="1"/>
            <p:nvPr/>
          </p:nvSpPr>
          <p:spPr>
            <a:xfrm>
              <a:off x="2579365" y="1112193"/>
              <a:ext cx="528886" cy="338554"/>
            </a:xfrm>
            <a:prstGeom prst="rect">
              <a:avLst/>
            </a:prstGeom>
            <a:noFill/>
            <a:ln w="28575"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ru-RU" sz="1600" b="1" dirty="0" smtClean="0">
                  <a:solidFill>
                    <a:srgbClr val="FF0000"/>
                  </a:solidFill>
                </a:rPr>
                <a:t>14,2</a:t>
              </a:r>
              <a:endParaRPr lang="ru-RU" sz="1600" b="1" dirty="0">
                <a:solidFill>
                  <a:srgbClr val="FF0000"/>
                </a:solidFill>
              </a:endParaRPr>
            </a:p>
          </p:txBody>
        </p:sp>
        <p:sp>
          <p:nvSpPr>
            <p:cNvPr id="91" name="TextBox 90"/>
            <p:cNvSpPr txBox="1"/>
            <p:nvPr/>
          </p:nvSpPr>
          <p:spPr>
            <a:xfrm>
              <a:off x="3165211" y="4383912"/>
              <a:ext cx="528886" cy="338554"/>
            </a:xfrm>
            <a:prstGeom prst="rect">
              <a:avLst/>
            </a:prstGeom>
            <a:noFill/>
            <a:ln w="28575"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ru-RU" sz="1600" b="1" dirty="0">
                  <a:solidFill>
                    <a:schemeClr val="bg2"/>
                  </a:solidFill>
                </a:rPr>
                <a:t>9</a:t>
              </a:r>
              <a:r>
                <a:rPr lang="ru-RU" sz="1600" b="1" dirty="0" smtClean="0">
                  <a:solidFill>
                    <a:schemeClr val="bg2"/>
                  </a:solidFill>
                </a:rPr>
                <a:t>,3</a:t>
              </a:r>
              <a:endParaRPr lang="ru-RU" sz="1600" b="1" dirty="0">
                <a:solidFill>
                  <a:schemeClr val="bg2"/>
                </a:solidFill>
              </a:endParaRPr>
            </a:p>
          </p:txBody>
        </p:sp>
        <p:sp>
          <p:nvSpPr>
            <p:cNvPr id="93" name="TextBox 92"/>
            <p:cNvSpPr txBox="1"/>
            <p:nvPr/>
          </p:nvSpPr>
          <p:spPr>
            <a:xfrm>
              <a:off x="3155429" y="1247741"/>
              <a:ext cx="528886" cy="338554"/>
            </a:xfrm>
            <a:prstGeom prst="rect">
              <a:avLst/>
            </a:prstGeom>
            <a:noFill/>
            <a:ln w="28575"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ru-RU" sz="1600" b="1" dirty="0" smtClean="0">
                  <a:solidFill>
                    <a:srgbClr val="FF0000"/>
                  </a:solidFill>
                </a:rPr>
                <a:t>13,5</a:t>
              </a:r>
              <a:endParaRPr lang="ru-RU" sz="1600" b="1" dirty="0">
                <a:solidFill>
                  <a:srgbClr val="FF0000"/>
                </a:solidFill>
              </a:endParaRPr>
            </a:p>
          </p:txBody>
        </p:sp>
        <p:sp>
          <p:nvSpPr>
            <p:cNvPr id="95" name="TextBox 94"/>
            <p:cNvSpPr txBox="1"/>
            <p:nvPr/>
          </p:nvSpPr>
          <p:spPr>
            <a:xfrm>
              <a:off x="3767497" y="1112193"/>
              <a:ext cx="528886" cy="338554"/>
            </a:xfrm>
            <a:prstGeom prst="rect">
              <a:avLst/>
            </a:prstGeom>
            <a:noFill/>
            <a:ln w="28575"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ru-RU" sz="1600" b="1" dirty="0" smtClean="0">
                  <a:solidFill>
                    <a:srgbClr val="FF0000"/>
                  </a:solidFill>
                </a:rPr>
                <a:t>14,2</a:t>
              </a:r>
              <a:endParaRPr lang="ru-RU" sz="1600" b="1" dirty="0">
                <a:solidFill>
                  <a:srgbClr val="FF0000"/>
                </a:solidFill>
              </a:endParaRPr>
            </a:p>
          </p:txBody>
        </p:sp>
        <p:sp>
          <p:nvSpPr>
            <p:cNvPr id="96" name="TextBox 95"/>
            <p:cNvSpPr txBox="1"/>
            <p:nvPr/>
          </p:nvSpPr>
          <p:spPr>
            <a:xfrm>
              <a:off x="3803501" y="4524645"/>
              <a:ext cx="528886" cy="338554"/>
            </a:xfrm>
            <a:prstGeom prst="rect">
              <a:avLst/>
            </a:prstGeom>
            <a:noFill/>
            <a:ln w="28575"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ru-RU" sz="1600" b="1" dirty="0" smtClean="0">
                  <a:solidFill>
                    <a:schemeClr val="bg2"/>
                  </a:solidFill>
                </a:rPr>
                <a:t>10,2</a:t>
              </a:r>
              <a:endParaRPr lang="ru-RU" sz="1600" b="1" dirty="0">
                <a:solidFill>
                  <a:schemeClr val="bg2"/>
                </a:solidFill>
              </a:endParaRPr>
            </a:p>
          </p:txBody>
        </p:sp>
        <p:sp>
          <p:nvSpPr>
            <p:cNvPr id="98" name="TextBox 97"/>
            <p:cNvSpPr txBox="1"/>
            <p:nvPr/>
          </p:nvSpPr>
          <p:spPr>
            <a:xfrm>
              <a:off x="4277961" y="1064930"/>
              <a:ext cx="528886" cy="338554"/>
            </a:xfrm>
            <a:prstGeom prst="rect">
              <a:avLst/>
            </a:prstGeom>
            <a:noFill/>
            <a:ln w="28575"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ru-RU" sz="1600" b="1" dirty="0" smtClean="0">
                  <a:solidFill>
                    <a:srgbClr val="FF0000"/>
                  </a:solidFill>
                </a:rPr>
                <a:t>14,4</a:t>
              </a:r>
              <a:endParaRPr lang="ru-RU" sz="1600" b="1" dirty="0">
                <a:solidFill>
                  <a:srgbClr val="FF0000"/>
                </a:solidFill>
              </a:endParaRPr>
            </a:p>
          </p:txBody>
        </p:sp>
        <p:sp>
          <p:nvSpPr>
            <p:cNvPr id="99" name="TextBox 98"/>
            <p:cNvSpPr txBox="1"/>
            <p:nvPr/>
          </p:nvSpPr>
          <p:spPr>
            <a:xfrm>
              <a:off x="4277961" y="4677457"/>
              <a:ext cx="528886" cy="338554"/>
            </a:xfrm>
            <a:prstGeom prst="rect">
              <a:avLst/>
            </a:prstGeom>
            <a:noFill/>
            <a:ln w="28575"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ru-RU" sz="1600" b="1" dirty="0" smtClean="0">
                  <a:solidFill>
                    <a:schemeClr val="bg2"/>
                  </a:solidFill>
                </a:rPr>
                <a:t>11,4</a:t>
              </a:r>
              <a:endParaRPr lang="ru-RU" sz="1600" b="1" dirty="0">
                <a:solidFill>
                  <a:schemeClr val="bg2"/>
                </a:solidFill>
              </a:endParaRPr>
            </a:p>
          </p:txBody>
        </p:sp>
        <p:sp>
          <p:nvSpPr>
            <p:cNvPr id="101" name="TextBox 100"/>
            <p:cNvSpPr txBox="1"/>
            <p:nvPr/>
          </p:nvSpPr>
          <p:spPr>
            <a:xfrm>
              <a:off x="4835202" y="1031722"/>
              <a:ext cx="528886" cy="338554"/>
            </a:xfrm>
            <a:prstGeom prst="rect">
              <a:avLst/>
            </a:prstGeom>
            <a:noFill/>
            <a:ln w="28575"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ru-RU" sz="1600" b="1" dirty="0" smtClean="0">
                  <a:solidFill>
                    <a:srgbClr val="FF0000"/>
                  </a:solidFill>
                </a:rPr>
                <a:t>14,5</a:t>
              </a:r>
              <a:endParaRPr lang="ru-RU" sz="1600" b="1" dirty="0">
                <a:solidFill>
                  <a:srgbClr val="FF0000"/>
                </a:solidFill>
              </a:endParaRPr>
            </a:p>
          </p:txBody>
        </p:sp>
        <p:sp>
          <p:nvSpPr>
            <p:cNvPr id="102" name="TextBox 101"/>
            <p:cNvSpPr txBox="1"/>
            <p:nvPr/>
          </p:nvSpPr>
          <p:spPr>
            <a:xfrm>
              <a:off x="4852891" y="4820723"/>
              <a:ext cx="528886" cy="338554"/>
            </a:xfrm>
            <a:prstGeom prst="rect">
              <a:avLst/>
            </a:prstGeom>
            <a:noFill/>
            <a:ln w="28575"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ru-RU" sz="1600" b="1" dirty="0" smtClean="0">
                  <a:solidFill>
                    <a:schemeClr val="bg2"/>
                  </a:solidFill>
                </a:rPr>
                <a:t>12,3</a:t>
              </a:r>
              <a:endParaRPr lang="ru-RU" sz="1600" b="1" dirty="0">
                <a:solidFill>
                  <a:schemeClr val="bg2"/>
                </a:solidFill>
              </a:endParaRPr>
            </a:p>
          </p:txBody>
        </p:sp>
        <p:sp>
          <p:nvSpPr>
            <p:cNvPr id="104" name="TextBox 103"/>
            <p:cNvSpPr txBox="1"/>
            <p:nvPr/>
          </p:nvSpPr>
          <p:spPr>
            <a:xfrm>
              <a:off x="5364088" y="1417018"/>
              <a:ext cx="528886" cy="338554"/>
            </a:xfrm>
            <a:prstGeom prst="rect">
              <a:avLst/>
            </a:prstGeom>
            <a:noFill/>
            <a:ln w="28575"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ru-RU" sz="1600" b="1" dirty="0" smtClean="0">
                  <a:solidFill>
                    <a:srgbClr val="FF0000"/>
                  </a:solidFill>
                </a:rPr>
                <a:t>12,1</a:t>
              </a:r>
              <a:endParaRPr lang="ru-RU" sz="1600" b="1" dirty="0">
                <a:solidFill>
                  <a:srgbClr val="FF0000"/>
                </a:solidFill>
              </a:endParaRPr>
            </a:p>
          </p:txBody>
        </p:sp>
        <p:sp>
          <p:nvSpPr>
            <p:cNvPr id="105" name="TextBox 104"/>
            <p:cNvSpPr txBox="1"/>
            <p:nvPr/>
          </p:nvSpPr>
          <p:spPr>
            <a:xfrm>
              <a:off x="2636325" y="4196513"/>
              <a:ext cx="528886" cy="338554"/>
            </a:xfrm>
            <a:prstGeom prst="rect">
              <a:avLst/>
            </a:prstGeom>
            <a:noFill/>
            <a:ln w="28575"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ru-RU" sz="1600" b="1" dirty="0">
                  <a:solidFill>
                    <a:schemeClr val="bg2"/>
                  </a:solidFill>
                </a:rPr>
                <a:t>7</a:t>
              </a:r>
              <a:r>
                <a:rPr lang="ru-RU" sz="1600" b="1" dirty="0" smtClean="0">
                  <a:solidFill>
                    <a:schemeClr val="bg2"/>
                  </a:solidFill>
                </a:rPr>
                <a:t>,9</a:t>
              </a:r>
              <a:endParaRPr lang="ru-RU" sz="1600" b="1" dirty="0">
                <a:solidFill>
                  <a:schemeClr val="bg2"/>
                </a:solidFill>
              </a:endParaRPr>
            </a:p>
          </p:txBody>
        </p:sp>
        <p:sp>
          <p:nvSpPr>
            <p:cNvPr id="106" name="TextBox 105"/>
            <p:cNvSpPr txBox="1"/>
            <p:nvPr/>
          </p:nvSpPr>
          <p:spPr>
            <a:xfrm>
              <a:off x="5306472" y="4904379"/>
              <a:ext cx="528886" cy="338554"/>
            </a:xfrm>
            <a:prstGeom prst="rect">
              <a:avLst/>
            </a:prstGeom>
            <a:noFill/>
            <a:ln w="28575"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ru-RU" sz="1600" b="1" dirty="0" smtClean="0">
                  <a:solidFill>
                    <a:schemeClr val="bg2"/>
                  </a:solidFill>
                </a:rPr>
                <a:t>12,5</a:t>
              </a:r>
              <a:endParaRPr lang="ru-RU" sz="1600" b="1" dirty="0">
                <a:solidFill>
                  <a:schemeClr val="bg2"/>
                </a:solidFill>
              </a:endParaRPr>
            </a:p>
          </p:txBody>
        </p:sp>
        <p:sp>
          <p:nvSpPr>
            <p:cNvPr id="108" name="TextBox 107"/>
            <p:cNvSpPr txBox="1"/>
            <p:nvPr/>
          </p:nvSpPr>
          <p:spPr>
            <a:xfrm>
              <a:off x="5940152" y="2148245"/>
              <a:ext cx="528886" cy="338554"/>
            </a:xfrm>
            <a:prstGeom prst="rect">
              <a:avLst/>
            </a:prstGeom>
            <a:noFill/>
            <a:ln w="28575"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ru-RU" sz="1600" b="1" dirty="0" smtClean="0">
                  <a:solidFill>
                    <a:srgbClr val="FF0000"/>
                  </a:solidFill>
                </a:rPr>
                <a:t>7,4</a:t>
              </a:r>
              <a:endParaRPr lang="ru-RU" sz="1600" b="1" dirty="0">
                <a:solidFill>
                  <a:srgbClr val="FF0000"/>
                </a:solidFill>
              </a:endParaRPr>
            </a:p>
          </p:txBody>
        </p:sp>
        <p:sp>
          <p:nvSpPr>
            <p:cNvPr id="109" name="TextBox 108"/>
            <p:cNvSpPr txBox="1"/>
            <p:nvPr/>
          </p:nvSpPr>
          <p:spPr>
            <a:xfrm>
              <a:off x="6971853" y="5698703"/>
              <a:ext cx="528886" cy="338554"/>
            </a:xfrm>
            <a:prstGeom prst="rect">
              <a:avLst/>
            </a:prstGeom>
            <a:noFill/>
            <a:ln w="28575"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ru-RU" sz="1600" b="1" dirty="0" smtClean="0">
                  <a:solidFill>
                    <a:schemeClr val="bg2"/>
                  </a:solidFill>
                </a:rPr>
                <a:t>23,8</a:t>
              </a:r>
              <a:endParaRPr lang="ru-RU" sz="1600" b="1" dirty="0">
                <a:solidFill>
                  <a:schemeClr val="bg2"/>
                </a:solidFill>
              </a:endParaRPr>
            </a:p>
          </p:txBody>
        </p:sp>
        <p:sp>
          <p:nvSpPr>
            <p:cNvPr id="111" name="TextBox 110"/>
            <p:cNvSpPr txBox="1"/>
            <p:nvPr/>
          </p:nvSpPr>
          <p:spPr>
            <a:xfrm>
              <a:off x="6372200" y="5917088"/>
              <a:ext cx="648071" cy="338554"/>
            </a:xfrm>
            <a:prstGeom prst="rect">
              <a:avLst/>
            </a:prstGeom>
            <a:noFill/>
            <a:ln w="28575"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ru-RU" sz="1600" b="1" dirty="0" smtClean="0">
                  <a:solidFill>
                    <a:schemeClr val="bg2"/>
                  </a:solidFill>
                </a:rPr>
                <a:t>30,0</a:t>
              </a:r>
              <a:endParaRPr lang="ru-RU" sz="1600" b="1" dirty="0">
                <a:solidFill>
                  <a:schemeClr val="bg2"/>
                </a:solidFill>
              </a:endParaRPr>
            </a:p>
          </p:txBody>
        </p:sp>
        <p:sp>
          <p:nvSpPr>
            <p:cNvPr id="112" name="TextBox 111"/>
            <p:cNvSpPr txBox="1"/>
            <p:nvPr/>
          </p:nvSpPr>
          <p:spPr>
            <a:xfrm>
              <a:off x="7020271" y="846004"/>
              <a:ext cx="528886" cy="338554"/>
            </a:xfrm>
            <a:prstGeom prst="rect">
              <a:avLst/>
            </a:prstGeom>
            <a:noFill/>
            <a:ln w="28575"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ru-RU" sz="1600" b="1" dirty="0" smtClean="0">
                  <a:solidFill>
                    <a:srgbClr val="FF0000"/>
                  </a:solidFill>
                </a:rPr>
                <a:t>16,4</a:t>
              </a:r>
              <a:endParaRPr lang="ru-RU" sz="1600" b="1" dirty="0">
                <a:solidFill>
                  <a:srgbClr val="FF0000"/>
                </a:solidFill>
              </a:endParaRPr>
            </a:p>
          </p:txBody>
        </p:sp>
        <p:sp>
          <p:nvSpPr>
            <p:cNvPr id="114" name="TextBox 113"/>
            <p:cNvSpPr txBox="1"/>
            <p:nvPr/>
          </p:nvSpPr>
          <p:spPr>
            <a:xfrm>
              <a:off x="6395789" y="1281470"/>
              <a:ext cx="528886" cy="338554"/>
            </a:xfrm>
            <a:prstGeom prst="rect">
              <a:avLst/>
            </a:prstGeom>
            <a:noFill/>
            <a:ln w="28575"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ru-RU" sz="1600" b="1" dirty="0" smtClean="0">
                  <a:solidFill>
                    <a:srgbClr val="FF0000"/>
                  </a:solidFill>
                </a:rPr>
                <a:t>13,6</a:t>
              </a:r>
              <a:endParaRPr lang="ru-RU" sz="1600" b="1" dirty="0">
                <a:solidFill>
                  <a:srgbClr val="FF0000"/>
                </a:solidFill>
              </a:endParaRPr>
            </a:p>
          </p:txBody>
        </p:sp>
        <p:sp>
          <p:nvSpPr>
            <p:cNvPr id="116" name="TextBox 115"/>
            <p:cNvSpPr txBox="1"/>
            <p:nvPr/>
          </p:nvSpPr>
          <p:spPr>
            <a:xfrm>
              <a:off x="8123981" y="5548590"/>
              <a:ext cx="528886" cy="338554"/>
            </a:xfrm>
            <a:prstGeom prst="rect">
              <a:avLst/>
            </a:prstGeom>
            <a:noFill/>
            <a:ln w="28575"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ru-RU" sz="1600" b="1" dirty="0" smtClean="0">
                  <a:solidFill>
                    <a:schemeClr val="bg2"/>
                  </a:solidFill>
                </a:rPr>
                <a:t>21,7</a:t>
              </a:r>
              <a:endParaRPr lang="ru-RU" sz="1600" b="1" dirty="0">
                <a:solidFill>
                  <a:schemeClr val="bg2"/>
                </a:solidFill>
              </a:endParaRPr>
            </a:p>
          </p:txBody>
        </p:sp>
        <p:sp>
          <p:nvSpPr>
            <p:cNvPr id="117" name="TextBox 116"/>
            <p:cNvSpPr txBox="1"/>
            <p:nvPr/>
          </p:nvSpPr>
          <p:spPr>
            <a:xfrm>
              <a:off x="8118892" y="1506850"/>
              <a:ext cx="528886" cy="338554"/>
            </a:xfrm>
            <a:prstGeom prst="rect">
              <a:avLst/>
            </a:prstGeom>
            <a:noFill/>
            <a:ln w="28575"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ru-RU" sz="1600" b="1" dirty="0" smtClean="0">
                  <a:solidFill>
                    <a:srgbClr val="FF0000"/>
                  </a:solidFill>
                </a:rPr>
                <a:t>12,6</a:t>
              </a:r>
              <a:endParaRPr lang="ru-RU" sz="1600" b="1" dirty="0">
                <a:solidFill>
                  <a:srgbClr val="FF0000"/>
                </a:solidFill>
              </a:endParaRPr>
            </a:p>
          </p:txBody>
        </p:sp>
        <p:sp>
          <p:nvSpPr>
            <p:cNvPr id="128" name="TextBox 127"/>
            <p:cNvSpPr txBox="1"/>
            <p:nvPr/>
          </p:nvSpPr>
          <p:spPr>
            <a:xfrm>
              <a:off x="5891733" y="5474983"/>
              <a:ext cx="528886" cy="338554"/>
            </a:xfrm>
            <a:prstGeom prst="rect">
              <a:avLst/>
            </a:prstGeom>
            <a:noFill/>
            <a:ln w="28575"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ru-RU" sz="1600" b="1" dirty="0" smtClean="0">
                  <a:solidFill>
                    <a:schemeClr val="bg2"/>
                  </a:solidFill>
                </a:rPr>
                <a:t>18,7</a:t>
              </a:r>
              <a:endParaRPr lang="ru-RU" sz="1600" b="1" dirty="0">
                <a:solidFill>
                  <a:schemeClr val="bg2"/>
                </a:solidFill>
              </a:endParaRPr>
            </a:p>
          </p:txBody>
        </p:sp>
        <p:sp>
          <p:nvSpPr>
            <p:cNvPr id="129" name="TextBox 128"/>
            <p:cNvSpPr txBox="1"/>
            <p:nvPr/>
          </p:nvSpPr>
          <p:spPr>
            <a:xfrm>
              <a:off x="7544398" y="909187"/>
              <a:ext cx="528886" cy="338554"/>
            </a:xfrm>
            <a:prstGeom prst="rect">
              <a:avLst/>
            </a:prstGeom>
            <a:noFill/>
            <a:ln w="28575"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ru-RU" sz="1600" b="1" dirty="0" smtClean="0">
                  <a:solidFill>
                    <a:srgbClr val="FF0000"/>
                  </a:solidFill>
                </a:rPr>
                <a:t>16,2</a:t>
              </a:r>
              <a:endParaRPr lang="ru-RU" sz="1600" b="1" dirty="0">
                <a:solidFill>
                  <a:srgbClr val="FF0000"/>
                </a:solidFill>
              </a:endParaRPr>
            </a:p>
          </p:txBody>
        </p:sp>
        <p:sp>
          <p:nvSpPr>
            <p:cNvPr id="130" name="TextBox 129"/>
            <p:cNvSpPr txBox="1"/>
            <p:nvPr/>
          </p:nvSpPr>
          <p:spPr>
            <a:xfrm>
              <a:off x="7549157" y="5644260"/>
              <a:ext cx="528886" cy="338554"/>
            </a:xfrm>
            <a:prstGeom prst="rect">
              <a:avLst/>
            </a:prstGeom>
            <a:noFill/>
            <a:ln w="28575"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ru-RU" sz="1600" b="1" dirty="0" smtClean="0">
                  <a:solidFill>
                    <a:schemeClr val="bg2"/>
                  </a:solidFill>
                </a:rPr>
                <a:t>23,1</a:t>
              </a:r>
              <a:endParaRPr lang="ru-RU" sz="1600" b="1" dirty="0">
                <a:solidFill>
                  <a:schemeClr val="bg2"/>
                </a:solidFill>
              </a:endParaRPr>
            </a:p>
          </p:txBody>
        </p:sp>
        <p:sp>
          <p:nvSpPr>
            <p:cNvPr id="135" name="TextBox 134"/>
            <p:cNvSpPr txBox="1"/>
            <p:nvPr/>
          </p:nvSpPr>
          <p:spPr>
            <a:xfrm>
              <a:off x="822078" y="-508794"/>
              <a:ext cx="1661690" cy="400110"/>
            </a:xfrm>
            <a:prstGeom prst="rect">
              <a:avLst/>
            </a:prstGeom>
            <a:noFill/>
            <a:ln w="28575"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ru-RU" sz="2000" b="1" dirty="0" smtClean="0">
                  <a:solidFill>
                    <a:srgbClr val="FF0000"/>
                  </a:solidFill>
                </a:rPr>
                <a:t>1 340 000 чел.</a:t>
              </a:r>
              <a:endParaRPr lang="ru-RU" sz="2000" b="1" dirty="0">
                <a:solidFill>
                  <a:srgbClr val="FF0000"/>
                </a:solidFill>
              </a:endParaRPr>
            </a:p>
          </p:txBody>
        </p:sp>
        <p:sp>
          <p:nvSpPr>
            <p:cNvPr id="136" name="TextBox 135"/>
            <p:cNvSpPr txBox="1"/>
            <p:nvPr/>
          </p:nvSpPr>
          <p:spPr>
            <a:xfrm>
              <a:off x="7590830" y="-574351"/>
              <a:ext cx="1661690" cy="400110"/>
            </a:xfrm>
            <a:prstGeom prst="rect">
              <a:avLst/>
            </a:prstGeom>
            <a:noFill/>
            <a:ln w="28575"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ru-RU" sz="2000" b="1" dirty="0" smtClean="0">
                  <a:solidFill>
                    <a:srgbClr val="FF0000"/>
                  </a:solidFill>
                </a:rPr>
                <a:t>1 378 </a:t>
              </a:r>
              <a:r>
                <a:rPr lang="ru-RU" sz="2000" b="1" dirty="0">
                  <a:solidFill>
                    <a:srgbClr val="FF0000"/>
                  </a:solidFill>
                </a:rPr>
                <a:t>3</a:t>
              </a:r>
              <a:r>
                <a:rPr lang="ru-RU" sz="2000" b="1" dirty="0" smtClean="0">
                  <a:solidFill>
                    <a:srgbClr val="FF0000"/>
                  </a:solidFill>
                </a:rPr>
                <a:t>00 чел.</a:t>
              </a:r>
              <a:endParaRPr lang="ru-RU" sz="2000" b="1" dirty="0">
                <a:solidFill>
                  <a:srgbClr val="FF0000"/>
                </a:solidFill>
              </a:endParaRPr>
            </a:p>
          </p:txBody>
        </p:sp>
      </p:grpSp>
      <p:sp>
        <p:nvSpPr>
          <p:cNvPr id="55" name="TextBox 54"/>
          <p:cNvSpPr txBox="1"/>
          <p:nvPr/>
        </p:nvSpPr>
        <p:spPr>
          <a:xfrm>
            <a:off x="899592" y="476672"/>
            <a:ext cx="79863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2"/>
                </a:solidFill>
              </a:rPr>
              <a:t>1945  1950  1960  1965  1970  1975  1980  1985  1990  2000  2005  2010  2015  2018</a:t>
            </a:r>
            <a:endParaRPr lang="ru-RU" dirty="0">
              <a:solidFill>
                <a:schemeClr val="bg2"/>
              </a:solidFill>
            </a:endParaRPr>
          </a:p>
        </p:txBody>
      </p:sp>
      <p:cxnSp>
        <p:nvCxnSpPr>
          <p:cNvPr id="57" name="Прямая соединительная линия 56"/>
          <p:cNvCxnSpPr/>
          <p:nvPr/>
        </p:nvCxnSpPr>
        <p:spPr>
          <a:xfrm>
            <a:off x="1763688" y="846004"/>
            <a:ext cx="0" cy="56073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Прямая соединительная линия 57"/>
          <p:cNvCxnSpPr/>
          <p:nvPr/>
        </p:nvCxnSpPr>
        <p:spPr>
          <a:xfrm>
            <a:off x="2339752" y="796062"/>
            <a:ext cx="0" cy="56979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Прямая соединительная линия 58"/>
          <p:cNvCxnSpPr/>
          <p:nvPr/>
        </p:nvCxnSpPr>
        <p:spPr>
          <a:xfrm>
            <a:off x="2843808" y="796062"/>
            <a:ext cx="0" cy="572928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Прямая соединительная линия 59"/>
          <p:cNvCxnSpPr/>
          <p:nvPr/>
        </p:nvCxnSpPr>
        <p:spPr>
          <a:xfrm>
            <a:off x="3419872" y="795318"/>
            <a:ext cx="0" cy="573002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Прямая соединительная линия 60"/>
          <p:cNvCxnSpPr/>
          <p:nvPr/>
        </p:nvCxnSpPr>
        <p:spPr>
          <a:xfrm>
            <a:off x="3995936" y="821740"/>
            <a:ext cx="72008" cy="570360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Прямая соединительная линия 61"/>
          <p:cNvCxnSpPr/>
          <p:nvPr/>
        </p:nvCxnSpPr>
        <p:spPr>
          <a:xfrm>
            <a:off x="4499992" y="846004"/>
            <a:ext cx="0" cy="567934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Прямая соединительная линия 62"/>
          <p:cNvCxnSpPr/>
          <p:nvPr/>
        </p:nvCxnSpPr>
        <p:spPr>
          <a:xfrm>
            <a:off x="5076056" y="828492"/>
            <a:ext cx="0" cy="56248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Прямая соединительная линия 63"/>
          <p:cNvCxnSpPr/>
          <p:nvPr/>
        </p:nvCxnSpPr>
        <p:spPr>
          <a:xfrm>
            <a:off x="5580112" y="828492"/>
            <a:ext cx="0" cy="569685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Прямая соединительная линия 64"/>
          <p:cNvCxnSpPr/>
          <p:nvPr/>
        </p:nvCxnSpPr>
        <p:spPr>
          <a:xfrm>
            <a:off x="6156176" y="846004"/>
            <a:ext cx="0" cy="564798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Прямая соединительная линия 65"/>
          <p:cNvCxnSpPr/>
          <p:nvPr/>
        </p:nvCxnSpPr>
        <p:spPr>
          <a:xfrm>
            <a:off x="6660232" y="828492"/>
            <a:ext cx="0" cy="566549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Прямая соединительная линия 66"/>
          <p:cNvCxnSpPr/>
          <p:nvPr/>
        </p:nvCxnSpPr>
        <p:spPr>
          <a:xfrm>
            <a:off x="7236296" y="828492"/>
            <a:ext cx="0" cy="569685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Прямая соединительная линия 67"/>
          <p:cNvCxnSpPr/>
          <p:nvPr/>
        </p:nvCxnSpPr>
        <p:spPr>
          <a:xfrm>
            <a:off x="7812360" y="828492"/>
            <a:ext cx="0" cy="56248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Прямая соединительная линия 68"/>
          <p:cNvCxnSpPr/>
          <p:nvPr/>
        </p:nvCxnSpPr>
        <p:spPr>
          <a:xfrm>
            <a:off x="8388424" y="828492"/>
            <a:ext cx="0" cy="56248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6" name="Овал 85"/>
          <p:cNvSpPr/>
          <p:nvPr/>
        </p:nvSpPr>
        <p:spPr>
          <a:xfrm>
            <a:off x="1655676" y="1735071"/>
            <a:ext cx="216024" cy="23809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9" name="Овал 88"/>
          <p:cNvSpPr/>
          <p:nvPr/>
        </p:nvSpPr>
        <p:spPr>
          <a:xfrm>
            <a:off x="2231740" y="1854116"/>
            <a:ext cx="216024" cy="23809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2" name="Овал 91"/>
          <p:cNvSpPr/>
          <p:nvPr/>
        </p:nvSpPr>
        <p:spPr>
          <a:xfrm>
            <a:off x="2760626" y="2821578"/>
            <a:ext cx="216024" cy="23809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4" name="Овал 93"/>
          <p:cNvSpPr/>
          <p:nvPr/>
        </p:nvSpPr>
        <p:spPr>
          <a:xfrm>
            <a:off x="3311860" y="3109610"/>
            <a:ext cx="216024" cy="23809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7" name="Овал 96"/>
          <p:cNvSpPr/>
          <p:nvPr/>
        </p:nvSpPr>
        <p:spPr>
          <a:xfrm>
            <a:off x="3923928" y="3175231"/>
            <a:ext cx="216024" cy="23809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0" name="Овал 99"/>
          <p:cNvSpPr/>
          <p:nvPr/>
        </p:nvSpPr>
        <p:spPr>
          <a:xfrm>
            <a:off x="4391980" y="3344218"/>
            <a:ext cx="216024" cy="23809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3" name="Овал 102"/>
          <p:cNvSpPr/>
          <p:nvPr/>
        </p:nvSpPr>
        <p:spPr>
          <a:xfrm>
            <a:off x="4968044" y="3420072"/>
            <a:ext cx="216024" cy="23809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7" name="Овал 106"/>
          <p:cNvSpPr/>
          <p:nvPr/>
        </p:nvSpPr>
        <p:spPr>
          <a:xfrm>
            <a:off x="5472100" y="3835244"/>
            <a:ext cx="216024" cy="238090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0" name="Овал 109"/>
          <p:cNvSpPr/>
          <p:nvPr/>
        </p:nvSpPr>
        <p:spPr>
          <a:xfrm>
            <a:off x="6048164" y="5323172"/>
            <a:ext cx="216024" cy="238090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3" name="Овал 112"/>
          <p:cNvSpPr/>
          <p:nvPr/>
        </p:nvSpPr>
        <p:spPr>
          <a:xfrm>
            <a:off x="6552220" y="5814691"/>
            <a:ext cx="216024" cy="238090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5" name="Овал 114"/>
          <p:cNvSpPr/>
          <p:nvPr/>
        </p:nvSpPr>
        <p:spPr>
          <a:xfrm>
            <a:off x="7128284" y="4941168"/>
            <a:ext cx="216024" cy="238090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8" name="Овал 117"/>
          <p:cNvSpPr/>
          <p:nvPr/>
        </p:nvSpPr>
        <p:spPr>
          <a:xfrm>
            <a:off x="8280412" y="5063413"/>
            <a:ext cx="216024" cy="238090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3" name="Прямая соединительная линия 2"/>
          <p:cNvCxnSpPr>
            <a:stCxn id="86" idx="6"/>
            <a:endCxn id="89" idx="2"/>
          </p:cNvCxnSpPr>
          <p:nvPr/>
        </p:nvCxnSpPr>
        <p:spPr>
          <a:xfrm>
            <a:off x="1871700" y="1854116"/>
            <a:ext cx="360040" cy="119045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9" name="Прямая соединительная линия 118"/>
          <p:cNvCxnSpPr>
            <a:endCxn id="92" idx="1"/>
          </p:cNvCxnSpPr>
          <p:nvPr/>
        </p:nvCxnSpPr>
        <p:spPr>
          <a:xfrm>
            <a:off x="2425072" y="2038782"/>
            <a:ext cx="367190" cy="817663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0" name="Прямая соединительная линия 119"/>
          <p:cNvCxnSpPr>
            <a:endCxn id="94" idx="1"/>
          </p:cNvCxnSpPr>
          <p:nvPr/>
        </p:nvCxnSpPr>
        <p:spPr>
          <a:xfrm>
            <a:off x="2924656" y="2968036"/>
            <a:ext cx="418840" cy="176441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1" name="Прямая соединительная линия 120"/>
          <p:cNvCxnSpPr>
            <a:endCxn id="97" idx="2"/>
          </p:cNvCxnSpPr>
          <p:nvPr/>
        </p:nvCxnSpPr>
        <p:spPr>
          <a:xfrm>
            <a:off x="3509628" y="3239223"/>
            <a:ext cx="414300" cy="55053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2" name="Прямая соединительная линия 121"/>
          <p:cNvCxnSpPr>
            <a:endCxn id="100" idx="1"/>
          </p:cNvCxnSpPr>
          <p:nvPr/>
        </p:nvCxnSpPr>
        <p:spPr>
          <a:xfrm>
            <a:off x="4111001" y="3316691"/>
            <a:ext cx="312615" cy="62394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3" name="Прямая соединительная линия 122"/>
          <p:cNvCxnSpPr>
            <a:endCxn id="103" idx="2"/>
          </p:cNvCxnSpPr>
          <p:nvPr/>
        </p:nvCxnSpPr>
        <p:spPr>
          <a:xfrm>
            <a:off x="4625045" y="3463263"/>
            <a:ext cx="342999" cy="75854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4" name="Прямая соединительная линия 123"/>
          <p:cNvCxnSpPr>
            <a:endCxn id="107" idx="1"/>
          </p:cNvCxnSpPr>
          <p:nvPr/>
        </p:nvCxnSpPr>
        <p:spPr>
          <a:xfrm>
            <a:off x="5184068" y="3581664"/>
            <a:ext cx="319668" cy="288447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5" name="Прямая соединительная линия 124"/>
          <p:cNvCxnSpPr>
            <a:endCxn id="110" idx="1"/>
          </p:cNvCxnSpPr>
          <p:nvPr/>
        </p:nvCxnSpPr>
        <p:spPr>
          <a:xfrm>
            <a:off x="5628531" y="4014148"/>
            <a:ext cx="451269" cy="1343891"/>
          </a:xfrm>
          <a:prstGeom prst="line">
            <a:avLst/>
          </a:prstGeom>
          <a:ln w="381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6" name="Прямая соединительная линия 125"/>
          <p:cNvCxnSpPr>
            <a:endCxn id="113" idx="1"/>
          </p:cNvCxnSpPr>
          <p:nvPr/>
        </p:nvCxnSpPr>
        <p:spPr>
          <a:xfrm>
            <a:off x="6212366" y="5499399"/>
            <a:ext cx="371490" cy="350159"/>
          </a:xfrm>
          <a:prstGeom prst="line">
            <a:avLst/>
          </a:prstGeom>
          <a:ln w="381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7" name="Прямая соединительная линия 126"/>
          <p:cNvCxnSpPr>
            <a:stCxn id="113" idx="7"/>
            <a:endCxn id="115" idx="3"/>
          </p:cNvCxnSpPr>
          <p:nvPr/>
        </p:nvCxnSpPr>
        <p:spPr>
          <a:xfrm flipV="1">
            <a:off x="6736608" y="5144391"/>
            <a:ext cx="423312" cy="705167"/>
          </a:xfrm>
          <a:prstGeom prst="line">
            <a:avLst/>
          </a:prstGeom>
          <a:ln w="381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1" name="Овал 130"/>
          <p:cNvSpPr/>
          <p:nvPr/>
        </p:nvSpPr>
        <p:spPr>
          <a:xfrm>
            <a:off x="7705588" y="4906301"/>
            <a:ext cx="216024" cy="238090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32" name="Прямая соединительная линия 131"/>
          <p:cNvCxnSpPr>
            <a:endCxn id="131" idx="2"/>
          </p:cNvCxnSpPr>
          <p:nvPr/>
        </p:nvCxnSpPr>
        <p:spPr>
          <a:xfrm flipV="1">
            <a:off x="7344308" y="5025346"/>
            <a:ext cx="361280" cy="56182"/>
          </a:xfrm>
          <a:prstGeom prst="line">
            <a:avLst/>
          </a:prstGeom>
          <a:ln w="381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3" name="Прямая соединительная линия 132"/>
          <p:cNvCxnSpPr>
            <a:endCxn id="118" idx="2"/>
          </p:cNvCxnSpPr>
          <p:nvPr/>
        </p:nvCxnSpPr>
        <p:spPr>
          <a:xfrm>
            <a:off x="7907556" y="5039923"/>
            <a:ext cx="372856" cy="142535"/>
          </a:xfrm>
          <a:prstGeom prst="line">
            <a:avLst/>
          </a:prstGeom>
          <a:ln w="381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" name="TextBox 80"/>
          <p:cNvSpPr txBox="1"/>
          <p:nvPr/>
        </p:nvSpPr>
        <p:spPr>
          <a:xfrm>
            <a:off x="3115341" y="856457"/>
            <a:ext cx="300074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Родилось (тыс. чел.)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34" name="TextBox 133"/>
          <p:cNvSpPr txBox="1"/>
          <p:nvPr/>
        </p:nvSpPr>
        <p:spPr>
          <a:xfrm>
            <a:off x="3049219" y="5989189"/>
            <a:ext cx="316314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70C0"/>
                </a:solidFill>
              </a:rPr>
              <a:t>Умерло (тыс. чел.)</a:t>
            </a:r>
            <a:endParaRPr lang="ru-RU" sz="2400" b="1" dirty="0">
              <a:solidFill>
                <a:srgbClr val="0070C0"/>
              </a:solidFill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2507357" y="5934"/>
            <a:ext cx="5088979" cy="461665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Естественное движение населения</a:t>
            </a:r>
            <a:endParaRPr lang="ru-RU" sz="2400" b="1" dirty="0"/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1979712" y="828492"/>
            <a:ext cx="203609" cy="8952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7" name="Прямая соединительная линия 136"/>
          <p:cNvCxnSpPr/>
          <p:nvPr/>
        </p:nvCxnSpPr>
        <p:spPr>
          <a:xfrm>
            <a:off x="2339752" y="1017267"/>
            <a:ext cx="452510" cy="80229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8" name="Прямая соединительная линия 137"/>
          <p:cNvCxnSpPr/>
          <p:nvPr/>
        </p:nvCxnSpPr>
        <p:spPr>
          <a:xfrm>
            <a:off x="3006446" y="1899319"/>
            <a:ext cx="203609" cy="8952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9" name="Прямая соединительная линия 138"/>
          <p:cNvCxnSpPr/>
          <p:nvPr/>
        </p:nvCxnSpPr>
        <p:spPr>
          <a:xfrm flipV="1">
            <a:off x="3635896" y="1924440"/>
            <a:ext cx="258236" cy="5761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0" name="Прямая соединительная линия 139"/>
          <p:cNvCxnSpPr/>
          <p:nvPr/>
        </p:nvCxnSpPr>
        <p:spPr>
          <a:xfrm flipV="1">
            <a:off x="4133744" y="1850862"/>
            <a:ext cx="258236" cy="5761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1" name="Прямая соединительная линия 140"/>
          <p:cNvCxnSpPr/>
          <p:nvPr/>
        </p:nvCxnSpPr>
        <p:spPr>
          <a:xfrm flipV="1">
            <a:off x="4705124" y="1765425"/>
            <a:ext cx="258236" cy="5761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2" name="Прямая соединительная линия 141"/>
          <p:cNvCxnSpPr/>
          <p:nvPr/>
        </p:nvCxnSpPr>
        <p:spPr>
          <a:xfrm>
            <a:off x="5245500" y="1832397"/>
            <a:ext cx="258236" cy="30975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3" name="Прямая соединительная линия 142"/>
          <p:cNvCxnSpPr>
            <a:stCxn id="104" idx="2"/>
          </p:cNvCxnSpPr>
          <p:nvPr/>
        </p:nvCxnSpPr>
        <p:spPr>
          <a:xfrm>
            <a:off x="5628531" y="2340928"/>
            <a:ext cx="487557" cy="51551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4" name="Прямая соединительная линия 143"/>
          <p:cNvCxnSpPr/>
          <p:nvPr/>
        </p:nvCxnSpPr>
        <p:spPr>
          <a:xfrm flipV="1">
            <a:off x="6264188" y="2092206"/>
            <a:ext cx="319668" cy="84841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5" name="Прямая соединительная линия 144"/>
          <p:cNvCxnSpPr/>
          <p:nvPr/>
        </p:nvCxnSpPr>
        <p:spPr>
          <a:xfrm flipV="1">
            <a:off x="6870048" y="1697549"/>
            <a:ext cx="289872" cy="22689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6" name="Прямая соединительная линия 145"/>
          <p:cNvCxnSpPr/>
          <p:nvPr/>
        </p:nvCxnSpPr>
        <p:spPr>
          <a:xfrm>
            <a:off x="7398934" y="1610293"/>
            <a:ext cx="306654" cy="8725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7" name="Прямая соединительная линия 146"/>
          <p:cNvCxnSpPr/>
          <p:nvPr/>
        </p:nvCxnSpPr>
        <p:spPr>
          <a:xfrm>
            <a:off x="7874434" y="1754391"/>
            <a:ext cx="405978" cy="45098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8" name="Прямая соединительная линия 147"/>
          <p:cNvCxnSpPr/>
          <p:nvPr/>
        </p:nvCxnSpPr>
        <p:spPr>
          <a:xfrm flipV="1">
            <a:off x="1893449" y="5058346"/>
            <a:ext cx="289872" cy="22689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9" name="Прямая соединительная линия 148"/>
          <p:cNvCxnSpPr/>
          <p:nvPr/>
        </p:nvCxnSpPr>
        <p:spPr>
          <a:xfrm>
            <a:off x="2447764" y="4953879"/>
            <a:ext cx="24736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0" name="Прямая соединительная линия 149"/>
          <p:cNvCxnSpPr>
            <a:endCxn id="91" idx="1"/>
          </p:cNvCxnSpPr>
          <p:nvPr/>
        </p:nvCxnSpPr>
        <p:spPr>
          <a:xfrm>
            <a:off x="2924656" y="5017758"/>
            <a:ext cx="240555" cy="1207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1" name="Прямая соединительная линия 150"/>
          <p:cNvCxnSpPr>
            <a:endCxn id="96" idx="1"/>
          </p:cNvCxnSpPr>
          <p:nvPr/>
        </p:nvCxnSpPr>
        <p:spPr>
          <a:xfrm>
            <a:off x="3509628" y="5196928"/>
            <a:ext cx="293873" cy="8235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2" name="Прямая соединительная линия 151"/>
          <p:cNvCxnSpPr/>
          <p:nvPr/>
        </p:nvCxnSpPr>
        <p:spPr>
          <a:xfrm>
            <a:off x="4129743" y="5358039"/>
            <a:ext cx="293873" cy="8235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3" name="Прямая соединительная линия 152"/>
          <p:cNvCxnSpPr/>
          <p:nvPr/>
        </p:nvCxnSpPr>
        <p:spPr>
          <a:xfrm>
            <a:off x="4670499" y="5493224"/>
            <a:ext cx="293873" cy="8235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4" name="Прямая соединительная линия 153"/>
          <p:cNvCxnSpPr/>
          <p:nvPr/>
        </p:nvCxnSpPr>
        <p:spPr>
          <a:xfrm>
            <a:off x="5209765" y="5656211"/>
            <a:ext cx="262335" cy="1826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5" name="Прямая соединительная линия 154"/>
          <p:cNvCxnSpPr>
            <a:endCxn id="134" idx="3"/>
          </p:cNvCxnSpPr>
          <p:nvPr/>
        </p:nvCxnSpPr>
        <p:spPr>
          <a:xfrm>
            <a:off x="5646279" y="5767208"/>
            <a:ext cx="566087" cy="45281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6" name="Прямая соединительная линия 155"/>
          <p:cNvCxnSpPr>
            <a:endCxn id="111" idx="2"/>
          </p:cNvCxnSpPr>
          <p:nvPr/>
        </p:nvCxnSpPr>
        <p:spPr>
          <a:xfrm>
            <a:off x="6295511" y="6320140"/>
            <a:ext cx="400725" cy="52085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7" name="Прямая соединительная линия 156"/>
          <p:cNvCxnSpPr/>
          <p:nvPr/>
        </p:nvCxnSpPr>
        <p:spPr>
          <a:xfrm flipV="1">
            <a:off x="6847854" y="6568760"/>
            <a:ext cx="289872" cy="22689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8" name="Прямая соединительная линия 157"/>
          <p:cNvCxnSpPr/>
          <p:nvPr/>
        </p:nvCxnSpPr>
        <p:spPr>
          <a:xfrm flipV="1">
            <a:off x="7420717" y="6398893"/>
            <a:ext cx="284871" cy="7986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0" name="Прямая соединительная линия 159"/>
          <p:cNvCxnSpPr/>
          <p:nvPr/>
        </p:nvCxnSpPr>
        <p:spPr>
          <a:xfrm flipV="1">
            <a:off x="7921612" y="6358215"/>
            <a:ext cx="344804" cy="8061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/>
          <p:cNvSpPr txBox="1"/>
          <p:nvPr/>
        </p:nvSpPr>
        <p:spPr>
          <a:xfrm>
            <a:off x="8652867" y="6334581"/>
            <a:ext cx="360040" cy="400110"/>
          </a:xfrm>
          <a:prstGeom prst="rect">
            <a:avLst/>
          </a:prstGeom>
          <a:noFill/>
          <a:ln w="28575">
            <a:noFill/>
          </a:ln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bg2"/>
                </a:solidFill>
              </a:rPr>
              <a:t>3</a:t>
            </a:r>
            <a:endParaRPr lang="ru-RU" sz="2000" b="1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8856808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extBox 47"/>
          <p:cNvSpPr txBox="1"/>
          <p:nvPr/>
        </p:nvSpPr>
        <p:spPr>
          <a:xfrm>
            <a:off x="738162" y="5041086"/>
            <a:ext cx="4494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chemeClr val="bg2"/>
                </a:solidFill>
              </a:rPr>
              <a:t>5</a:t>
            </a:r>
            <a:r>
              <a:rPr lang="ru-RU" dirty="0" smtClean="0">
                <a:solidFill>
                  <a:schemeClr val="bg2"/>
                </a:solidFill>
              </a:rPr>
              <a:t>0</a:t>
            </a:r>
            <a:endParaRPr lang="ru-RU" dirty="0">
              <a:solidFill>
                <a:schemeClr val="bg2"/>
              </a:solidFill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709678" y="5229200"/>
            <a:ext cx="4860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2"/>
                </a:solidFill>
              </a:rPr>
              <a:t>60</a:t>
            </a:r>
            <a:endParaRPr lang="ru-RU" dirty="0">
              <a:solidFill>
                <a:schemeClr val="bg2"/>
              </a:solidFill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709678" y="5458957"/>
            <a:ext cx="4698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2"/>
                </a:solidFill>
              </a:rPr>
              <a:t>70</a:t>
            </a:r>
            <a:endParaRPr lang="ru-RU" dirty="0">
              <a:solidFill>
                <a:schemeClr val="bg2"/>
              </a:solidFill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726165" y="5666680"/>
            <a:ext cx="4276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2"/>
                </a:solidFill>
              </a:rPr>
              <a:t>80</a:t>
            </a:r>
            <a:endParaRPr lang="ru-RU" dirty="0">
              <a:solidFill>
                <a:schemeClr val="bg2"/>
              </a:solidFill>
            </a:endParaRPr>
          </a:p>
        </p:txBody>
      </p:sp>
      <p:grpSp>
        <p:nvGrpSpPr>
          <p:cNvPr id="54" name="Группа 53"/>
          <p:cNvGrpSpPr/>
          <p:nvPr/>
        </p:nvGrpSpPr>
        <p:grpSpPr>
          <a:xfrm>
            <a:off x="670519" y="550113"/>
            <a:ext cx="8393792" cy="6009564"/>
            <a:chOff x="692797" y="-60284"/>
            <a:chExt cx="8393792" cy="6009564"/>
          </a:xfrm>
        </p:grpSpPr>
        <p:cxnSp>
          <p:nvCxnSpPr>
            <p:cNvPr id="4" name="Прямая соединительная линия 3"/>
            <p:cNvCxnSpPr/>
            <p:nvPr/>
          </p:nvCxnSpPr>
          <p:spPr>
            <a:xfrm flipV="1">
              <a:off x="1043608" y="3212976"/>
              <a:ext cx="7943158" cy="72008"/>
            </a:xfrm>
            <a:prstGeom prst="line">
              <a:avLst/>
            </a:prstGeom>
            <a:ln w="38100"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Прямая соединительная линия 6"/>
            <p:cNvCxnSpPr/>
            <p:nvPr/>
          </p:nvCxnSpPr>
          <p:spPr>
            <a:xfrm flipV="1">
              <a:off x="1187624" y="332657"/>
              <a:ext cx="0" cy="5616623"/>
            </a:xfrm>
            <a:prstGeom prst="line">
              <a:avLst/>
            </a:prstGeom>
            <a:ln w="38100"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Прямая соединительная линия 8"/>
            <p:cNvCxnSpPr/>
            <p:nvPr/>
          </p:nvCxnSpPr>
          <p:spPr>
            <a:xfrm>
              <a:off x="1151620" y="2996952"/>
              <a:ext cx="108012" cy="0"/>
            </a:xfrm>
            <a:prstGeom prst="line">
              <a:avLst/>
            </a:prstGeom>
            <a:ln w="38100"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Прямая соединительная линия 13"/>
            <p:cNvCxnSpPr/>
            <p:nvPr/>
          </p:nvCxnSpPr>
          <p:spPr>
            <a:xfrm>
              <a:off x="1151620" y="2708920"/>
              <a:ext cx="108012" cy="0"/>
            </a:xfrm>
            <a:prstGeom prst="line">
              <a:avLst/>
            </a:prstGeom>
            <a:ln w="38100"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Прямая соединительная линия 14"/>
            <p:cNvCxnSpPr/>
            <p:nvPr/>
          </p:nvCxnSpPr>
          <p:spPr>
            <a:xfrm>
              <a:off x="1151620" y="2420888"/>
              <a:ext cx="108012" cy="0"/>
            </a:xfrm>
            <a:prstGeom prst="line">
              <a:avLst/>
            </a:prstGeom>
            <a:ln w="38100"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Прямая соединительная линия 15"/>
            <p:cNvCxnSpPr/>
            <p:nvPr/>
          </p:nvCxnSpPr>
          <p:spPr>
            <a:xfrm>
              <a:off x="1151620" y="2132856"/>
              <a:ext cx="108012" cy="0"/>
            </a:xfrm>
            <a:prstGeom prst="line">
              <a:avLst/>
            </a:prstGeom>
            <a:ln w="38100"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Прямая соединительная линия 16"/>
            <p:cNvCxnSpPr/>
            <p:nvPr/>
          </p:nvCxnSpPr>
          <p:spPr>
            <a:xfrm>
              <a:off x="1151620" y="1844824"/>
              <a:ext cx="108012" cy="0"/>
            </a:xfrm>
            <a:prstGeom prst="line">
              <a:avLst/>
            </a:prstGeom>
            <a:ln w="38100"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Прямая соединительная линия 17"/>
            <p:cNvCxnSpPr/>
            <p:nvPr/>
          </p:nvCxnSpPr>
          <p:spPr>
            <a:xfrm>
              <a:off x="1151620" y="1556792"/>
              <a:ext cx="108012" cy="0"/>
            </a:xfrm>
            <a:prstGeom prst="line">
              <a:avLst/>
            </a:prstGeom>
            <a:ln w="38100"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Прямая соединительная линия 19"/>
            <p:cNvCxnSpPr/>
            <p:nvPr/>
          </p:nvCxnSpPr>
          <p:spPr>
            <a:xfrm>
              <a:off x="1151620" y="1268760"/>
              <a:ext cx="108012" cy="0"/>
            </a:xfrm>
            <a:prstGeom prst="line">
              <a:avLst/>
            </a:prstGeom>
            <a:ln w="38100"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Прямая соединительная линия 20"/>
            <p:cNvCxnSpPr/>
            <p:nvPr/>
          </p:nvCxnSpPr>
          <p:spPr>
            <a:xfrm>
              <a:off x="1151620" y="980728"/>
              <a:ext cx="108012" cy="0"/>
            </a:xfrm>
            <a:prstGeom prst="line">
              <a:avLst/>
            </a:prstGeom>
            <a:ln w="38100"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Прямая соединительная линия 21"/>
            <p:cNvCxnSpPr/>
            <p:nvPr/>
          </p:nvCxnSpPr>
          <p:spPr>
            <a:xfrm>
              <a:off x="1151620" y="692696"/>
              <a:ext cx="108012" cy="0"/>
            </a:xfrm>
            <a:prstGeom prst="line">
              <a:avLst/>
            </a:prstGeom>
            <a:ln w="38100"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Прямая соединительная линия 22"/>
            <p:cNvCxnSpPr/>
            <p:nvPr/>
          </p:nvCxnSpPr>
          <p:spPr>
            <a:xfrm>
              <a:off x="1151620" y="404664"/>
              <a:ext cx="108012" cy="0"/>
            </a:xfrm>
            <a:prstGeom prst="line">
              <a:avLst/>
            </a:prstGeom>
            <a:ln w="38100"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Прямая соединительная линия 23"/>
            <p:cNvCxnSpPr/>
            <p:nvPr/>
          </p:nvCxnSpPr>
          <p:spPr>
            <a:xfrm>
              <a:off x="1151620" y="3573016"/>
              <a:ext cx="108012" cy="0"/>
            </a:xfrm>
            <a:prstGeom prst="line">
              <a:avLst/>
            </a:prstGeom>
            <a:ln w="38100"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Прямая соединительная линия 24"/>
            <p:cNvCxnSpPr/>
            <p:nvPr/>
          </p:nvCxnSpPr>
          <p:spPr>
            <a:xfrm>
              <a:off x="1151620" y="3789040"/>
              <a:ext cx="108012" cy="0"/>
            </a:xfrm>
            <a:prstGeom prst="line">
              <a:avLst/>
            </a:prstGeom>
            <a:ln w="38100"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Прямая соединительная линия 25"/>
            <p:cNvCxnSpPr/>
            <p:nvPr/>
          </p:nvCxnSpPr>
          <p:spPr>
            <a:xfrm>
              <a:off x="1151620" y="4077072"/>
              <a:ext cx="108012" cy="0"/>
            </a:xfrm>
            <a:prstGeom prst="line">
              <a:avLst/>
            </a:prstGeom>
            <a:ln w="38100"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Прямая соединительная линия 26"/>
            <p:cNvCxnSpPr/>
            <p:nvPr/>
          </p:nvCxnSpPr>
          <p:spPr>
            <a:xfrm>
              <a:off x="1151620" y="4365104"/>
              <a:ext cx="108012" cy="0"/>
            </a:xfrm>
            <a:prstGeom prst="line">
              <a:avLst/>
            </a:prstGeom>
            <a:ln w="38100"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Прямая соединительная линия 27"/>
            <p:cNvCxnSpPr/>
            <p:nvPr/>
          </p:nvCxnSpPr>
          <p:spPr>
            <a:xfrm>
              <a:off x="1151620" y="4653136"/>
              <a:ext cx="108012" cy="0"/>
            </a:xfrm>
            <a:prstGeom prst="line">
              <a:avLst/>
            </a:prstGeom>
            <a:ln w="38100"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Прямая соединительная линия 28"/>
            <p:cNvCxnSpPr/>
            <p:nvPr/>
          </p:nvCxnSpPr>
          <p:spPr>
            <a:xfrm>
              <a:off x="1151620" y="4869160"/>
              <a:ext cx="108012" cy="0"/>
            </a:xfrm>
            <a:prstGeom prst="line">
              <a:avLst/>
            </a:prstGeom>
            <a:ln w="38100"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Прямая соединительная линия 29"/>
            <p:cNvCxnSpPr/>
            <p:nvPr/>
          </p:nvCxnSpPr>
          <p:spPr>
            <a:xfrm>
              <a:off x="1151620" y="5085184"/>
              <a:ext cx="108012" cy="0"/>
            </a:xfrm>
            <a:prstGeom prst="line">
              <a:avLst/>
            </a:prstGeom>
            <a:ln w="38100"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Прямая соединительная линия 30"/>
            <p:cNvCxnSpPr/>
            <p:nvPr/>
          </p:nvCxnSpPr>
          <p:spPr>
            <a:xfrm>
              <a:off x="1151620" y="5301208"/>
              <a:ext cx="108012" cy="0"/>
            </a:xfrm>
            <a:prstGeom prst="line">
              <a:avLst/>
            </a:prstGeom>
            <a:ln w="38100"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Прямая соединительная линия 31"/>
            <p:cNvCxnSpPr/>
            <p:nvPr/>
          </p:nvCxnSpPr>
          <p:spPr>
            <a:xfrm>
              <a:off x="1151620" y="5517232"/>
              <a:ext cx="108012" cy="0"/>
            </a:xfrm>
            <a:prstGeom prst="line">
              <a:avLst/>
            </a:prstGeom>
            <a:ln w="38100"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Прямая соединительная линия 32"/>
            <p:cNvCxnSpPr/>
            <p:nvPr/>
          </p:nvCxnSpPr>
          <p:spPr>
            <a:xfrm>
              <a:off x="1151620" y="5733256"/>
              <a:ext cx="108012" cy="0"/>
            </a:xfrm>
            <a:prstGeom prst="line">
              <a:avLst/>
            </a:prstGeom>
            <a:ln w="38100"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TextBox 33"/>
            <p:cNvSpPr txBox="1"/>
            <p:nvPr/>
          </p:nvSpPr>
          <p:spPr>
            <a:xfrm>
              <a:off x="777925" y="2812286"/>
              <a:ext cx="40969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dirty="0" smtClean="0">
                  <a:solidFill>
                    <a:schemeClr val="bg2"/>
                  </a:solidFill>
                </a:rPr>
                <a:t>10</a:t>
              </a:r>
              <a:endParaRPr lang="ru-RU" dirty="0">
                <a:solidFill>
                  <a:schemeClr val="bg2"/>
                </a:solidFill>
              </a:endParaRP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767807" y="2524254"/>
              <a:ext cx="49182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dirty="0" smtClean="0">
                  <a:solidFill>
                    <a:schemeClr val="bg2"/>
                  </a:solidFill>
                </a:rPr>
                <a:t>20</a:t>
              </a:r>
              <a:endParaRPr lang="ru-RU" dirty="0">
                <a:solidFill>
                  <a:schemeClr val="bg2"/>
                </a:solidFill>
              </a:endParaRP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767807" y="2236222"/>
              <a:ext cx="49182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dirty="0" smtClean="0">
                  <a:solidFill>
                    <a:schemeClr val="bg2"/>
                  </a:solidFill>
                </a:rPr>
                <a:t>30</a:t>
              </a:r>
              <a:endParaRPr lang="ru-RU" dirty="0">
                <a:solidFill>
                  <a:schemeClr val="bg2"/>
                </a:solidFill>
              </a:endParaRP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767807" y="1948190"/>
              <a:ext cx="49182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dirty="0" smtClean="0">
                  <a:solidFill>
                    <a:schemeClr val="bg2"/>
                  </a:solidFill>
                </a:rPr>
                <a:t>40</a:t>
              </a:r>
              <a:endParaRPr lang="ru-RU" dirty="0">
                <a:solidFill>
                  <a:schemeClr val="bg2"/>
                </a:solidFill>
              </a:endParaRPr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810170" y="1660158"/>
              <a:ext cx="44946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dirty="0">
                  <a:solidFill>
                    <a:schemeClr val="bg2"/>
                  </a:solidFill>
                </a:rPr>
                <a:t>5</a:t>
              </a:r>
              <a:r>
                <a:rPr lang="ru-RU" dirty="0" smtClean="0">
                  <a:solidFill>
                    <a:schemeClr val="bg2"/>
                  </a:solidFill>
                </a:rPr>
                <a:t>0</a:t>
              </a:r>
              <a:endParaRPr lang="ru-RU" dirty="0">
                <a:solidFill>
                  <a:schemeClr val="bg2"/>
                </a:solidFill>
              </a:endParaRP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773578" y="1372126"/>
              <a:ext cx="48605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dirty="0" smtClean="0">
                  <a:solidFill>
                    <a:schemeClr val="bg2"/>
                  </a:solidFill>
                </a:rPr>
                <a:t>60</a:t>
              </a:r>
              <a:endParaRPr lang="ru-RU" dirty="0">
                <a:solidFill>
                  <a:schemeClr val="bg2"/>
                </a:solidFill>
              </a:endParaRP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789795" y="1084094"/>
              <a:ext cx="46983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dirty="0" smtClean="0">
                  <a:solidFill>
                    <a:schemeClr val="bg2"/>
                  </a:solidFill>
                </a:rPr>
                <a:t>70</a:t>
              </a:r>
              <a:endParaRPr lang="ru-RU" dirty="0">
                <a:solidFill>
                  <a:schemeClr val="bg2"/>
                </a:solidFill>
              </a:endParaRPr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768695" y="764704"/>
              <a:ext cx="56294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dirty="0" smtClean="0">
                  <a:solidFill>
                    <a:schemeClr val="bg2"/>
                  </a:solidFill>
                </a:rPr>
                <a:t>80</a:t>
              </a:r>
              <a:endParaRPr lang="ru-RU" dirty="0">
                <a:solidFill>
                  <a:schemeClr val="bg2"/>
                </a:solidFill>
              </a:endParaRP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768696" y="476672"/>
              <a:ext cx="56294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dirty="0" smtClean="0">
                  <a:solidFill>
                    <a:schemeClr val="bg2"/>
                  </a:solidFill>
                </a:rPr>
                <a:t>90</a:t>
              </a:r>
              <a:endParaRPr lang="ru-RU" dirty="0">
                <a:solidFill>
                  <a:schemeClr val="bg2"/>
                </a:solidFill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693402" y="118645"/>
              <a:ext cx="72008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dirty="0" smtClean="0">
                  <a:solidFill>
                    <a:schemeClr val="bg2"/>
                  </a:solidFill>
                </a:rPr>
                <a:t>100</a:t>
              </a:r>
              <a:endParaRPr lang="ru-RU" dirty="0">
                <a:solidFill>
                  <a:schemeClr val="bg2"/>
                </a:solidFill>
              </a:endParaRP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744402" y="3388350"/>
              <a:ext cx="44322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dirty="0" smtClean="0">
                  <a:solidFill>
                    <a:schemeClr val="bg2"/>
                  </a:solidFill>
                </a:rPr>
                <a:t>10</a:t>
              </a:r>
              <a:endParaRPr lang="ru-RU" dirty="0">
                <a:solidFill>
                  <a:schemeClr val="bg2"/>
                </a:solidFill>
              </a:endParaRPr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755576" y="3635732"/>
              <a:ext cx="45311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dirty="0" smtClean="0">
                  <a:solidFill>
                    <a:schemeClr val="bg2"/>
                  </a:solidFill>
                </a:rPr>
                <a:t>20</a:t>
              </a:r>
              <a:endParaRPr lang="ru-RU" dirty="0">
                <a:solidFill>
                  <a:schemeClr val="bg2"/>
                </a:solidFill>
              </a:endParaRP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748582" y="3892406"/>
              <a:ext cx="43904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dirty="0" smtClean="0">
                  <a:solidFill>
                    <a:schemeClr val="bg2"/>
                  </a:solidFill>
                </a:rPr>
                <a:t>30</a:t>
              </a:r>
              <a:endParaRPr lang="ru-RU" dirty="0">
                <a:solidFill>
                  <a:schemeClr val="bg2"/>
                </a:solidFill>
              </a:endParaRPr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752041" y="4183857"/>
              <a:ext cx="43558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dirty="0" smtClean="0">
                  <a:solidFill>
                    <a:schemeClr val="bg2"/>
                  </a:solidFill>
                </a:rPr>
                <a:t>40</a:t>
              </a:r>
              <a:endParaRPr lang="ru-RU" dirty="0">
                <a:solidFill>
                  <a:schemeClr val="bg2"/>
                </a:solidFill>
              </a:endParaRPr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768696" y="5363261"/>
              <a:ext cx="56294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dirty="0" smtClean="0">
                  <a:solidFill>
                    <a:schemeClr val="bg2"/>
                  </a:solidFill>
                </a:rPr>
                <a:t>90</a:t>
              </a:r>
              <a:endParaRPr lang="ru-RU" dirty="0">
                <a:solidFill>
                  <a:schemeClr val="bg2"/>
                </a:solidFill>
              </a:endParaRPr>
            </a:p>
          </p:txBody>
        </p:sp>
        <p:sp>
          <p:nvSpPr>
            <p:cNvPr id="53" name="TextBox 52"/>
            <p:cNvSpPr txBox="1"/>
            <p:nvPr/>
          </p:nvSpPr>
          <p:spPr>
            <a:xfrm>
              <a:off x="692797" y="5548590"/>
              <a:ext cx="63884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dirty="0" smtClean="0">
                  <a:solidFill>
                    <a:schemeClr val="bg2"/>
                  </a:solidFill>
                </a:rPr>
                <a:t>100</a:t>
              </a:r>
              <a:endParaRPr lang="ru-RU" dirty="0">
                <a:solidFill>
                  <a:schemeClr val="bg2"/>
                </a:solidFill>
              </a:endParaRPr>
            </a:p>
          </p:txBody>
        </p:sp>
        <p:sp>
          <p:nvSpPr>
            <p:cNvPr id="84" name="TextBox 83"/>
            <p:cNvSpPr txBox="1"/>
            <p:nvPr/>
          </p:nvSpPr>
          <p:spPr>
            <a:xfrm>
              <a:off x="1209902" y="3297178"/>
              <a:ext cx="614649" cy="338554"/>
            </a:xfrm>
            <a:prstGeom prst="rect">
              <a:avLst/>
            </a:prstGeom>
            <a:noFill/>
            <a:ln w="28575"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ru-RU" sz="1600" b="1" dirty="0" smtClean="0">
                  <a:solidFill>
                    <a:srgbClr val="0070C0"/>
                  </a:solidFill>
                </a:rPr>
                <a:t>190,6</a:t>
              </a:r>
              <a:endParaRPr lang="ru-RU" sz="1600" b="1" dirty="0">
                <a:solidFill>
                  <a:srgbClr val="0070C0"/>
                </a:solidFill>
              </a:endParaRPr>
            </a:p>
          </p:txBody>
        </p:sp>
        <p:sp>
          <p:nvSpPr>
            <p:cNvPr id="85" name="TextBox 84"/>
            <p:cNvSpPr txBox="1"/>
            <p:nvPr/>
          </p:nvSpPr>
          <p:spPr>
            <a:xfrm>
              <a:off x="899592" y="-31574"/>
              <a:ext cx="696491" cy="338554"/>
            </a:xfrm>
            <a:prstGeom prst="rect">
              <a:avLst/>
            </a:prstGeom>
            <a:noFill/>
            <a:ln w="28575"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ru-RU" sz="1600" b="1" dirty="0" smtClean="0">
                  <a:solidFill>
                    <a:srgbClr val="FF0000"/>
                  </a:solidFill>
                </a:rPr>
                <a:t>1 515</a:t>
              </a:r>
              <a:endParaRPr lang="ru-RU" sz="1600" b="1" dirty="0">
                <a:solidFill>
                  <a:srgbClr val="FF0000"/>
                </a:solidFill>
              </a:endParaRPr>
            </a:p>
          </p:txBody>
        </p:sp>
        <p:sp>
          <p:nvSpPr>
            <p:cNvPr id="91" name="TextBox 90"/>
            <p:cNvSpPr txBox="1"/>
            <p:nvPr/>
          </p:nvSpPr>
          <p:spPr>
            <a:xfrm>
              <a:off x="4633574" y="4694672"/>
              <a:ext cx="699840" cy="338554"/>
            </a:xfrm>
            <a:prstGeom prst="rect">
              <a:avLst/>
            </a:prstGeom>
            <a:noFill/>
            <a:ln w="28575"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ru-RU" sz="1600" b="1" dirty="0" smtClean="0">
                  <a:solidFill>
                    <a:srgbClr val="0070C0"/>
                  </a:solidFill>
                </a:rPr>
                <a:t>1185,1</a:t>
              </a:r>
              <a:endParaRPr lang="ru-RU" sz="1600" b="1" dirty="0">
                <a:solidFill>
                  <a:srgbClr val="0070C0"/>
                </a:solidFill>
              </a:endParaRPr>
            </a:p>
          </p:txBody>
        </p:sp>
        <p:sp>
          <p:nvSpPr>
            <p:cNvPr id="93" name="TextBox 92"/>
            <p:cNvSpPr txBox="1"/>
            <p:nvPr/>
          </p:nvSpPr>
          <p:spPr>
            <a:xfrm>
              <a:off x="3857840" y="1878084"/>
              <a:ext cx="663835" cy="338554"/>
            </a:xfrm>
            <a:prstGeom prst="rect">
              <a:avLst/>
            </a:prstGeom>
            <a:noFill/>
            <a:ln w="28575"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ru-RU" sz="1600" b="1" dirty="0" smtClean="0">
                  <a:solidFill>
                    <a:srgbClr val="00B050"/>
                  </a:solidFill>
                </a:rPr>
                <a:t>488,9</a:t>
              </a:r>
              <a:endParaRPr lang="ru-RU" sz="1600" b="1" dirty="0">
                <a:solidFill>
                  <a:srgbClr val="00B050"/>
                </a:solidFill>
              </a:endParaRPr>
            </a:p>
          </p:txBody>
        </p:sp>
        <p:sp>
          <p:nvSpPr>
            <p:cNvPr id="159" name="TextBox 158"/>
            <p:cNvSpPr txBox="1"/>
            <p:nvPr/>
          </p:nvSpPr>
          <p:spPr>
            <a:xfrm>
              <a:off x="1643261" y="-40374"/>
              <a:ext cx="696491" cy="338554"/>
            </a:xfrm>
            <a:prstGeom prst="rect">
              <a:avLst/>
            </a:prstGeom>
            <a:noFill/>
            <a:ln w="28575"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ru-RU" sz="1600" b="1" dirty="0" smtClean="0">
                  <a:solidFill>
                    <a:srgbClr val="FF0000"/>
                  </a:solidFill>
                </a:rPr>
                <a:t>1 314</a:t>
              </a:r>
              <a:endParaRPr lang="ru-RU" sz="1600" b="1" dirty="0">
                <a:solidFill>
                  <a:srgbClr val="FF0000"/>
                </a:solidFill>
              </a:endParaRPr>
            </a:p>
          </p:txBody>
        </p:sp>
        <p:sp>
          <p:nvSpPr>
            <p:cNvPr id="160" name="TextBox 159"/>
            <p:cNvSpPr txBox="1"/>
            <p:nvPr/>
          </p:nvSpPr>
          <p:spPr>
            <a:xfrm>
              <a:off x="2363341" y="-60284"/>
              <a:ext cx="696491" cy="338554"/>
            </a:xfrm>
            <a:prstGeom prst="rect">
              <a:avLst/>
            </a:prstGeom>
            <a:noFill/>
            <a:ln w="28575"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ru-RU" sz="1600" b="1" dirty="0" smtClean="0">
                  <a:solidFill>
                    <a:srgbClr val="FF0000"/>
                  </a:solidFill>
                </a:rPr>
                <a:t>1 340  </a:t>
              </a:r>
              <a:endParaRPr lang="ru-RU" sz="1600" b="1" dirty="0">
                <a:solidFill>
                  <a:srgbClr val="FF0000"/>
                </a:solidFill>
              </a:endParaRPr>
            </a:p>
          </p:txBody>
        </p:sp>
        <p:sp>
          <p:nvSpPr>
            <p:cNvPr id="161" name="TextBox 160"/>
            <p:cNvSpPr txBox="1"/>
            <p:nvPr/>
          </p:nvSpPr>
          <p:spPr>
            <a:xfrm>
              <a:off x="3155429" y="-35243"/>
              <a:ext cx="696491" cy="338554"/>
            </a:xfrm>
            <a:prstGeom prst="rect">
              <a:avLst/>
            </a:prstGeom>
            <a:noFill/>
            <a:ln w="28575"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ru-RU" sz="1600" b="1" dirty="0" smtClean="0">
                  <a:solidFill>
                    <a:srgbClr val="FF0000"/>
                  </a:solidFill>
                </a:rPr>
                <a:t>1 400</a:t>
              </a:r>
              <a:endParaRPr lang="ru-RU" sz="1600" b="1" dirty="0">
                <a:solidFill>
                  <a:srgbClr val="FF0000"/>
                </a:solidFill>
              </a:endParaRPr>
            </a:p>
          </p:txBody>
        </p:sp>
        <p:sp>
          <p:nvSpPr>
            <p:cNvPr id="163" name="TextBox 162"/>
            <p:cNvSpPr txBox="1"/>
            <p:nvPr/>
          </p:nvSpPr>
          <p:spPr>
            <a:xfrm>
              <a:off x="3851920" y="-40374"/>
              <a:ext cx="696491" cy="338554"/>
            </a:xfrm>
            <a:prstGeom prst="rect">
              <a:avLst/>
            </a:prstGeom>
            <a:noFill/>
            <a:ln w="28575"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ru-RU" sz="1600" b="1" dirty="0" smtClean="0">
                  <a:solidFill>
                    <a:srgbClr val="FF0000"/>
                  </a:solidFill>
                </a:rPr>
                <a:t>1 509</a:t>
              </a:r>
              <a:endParaRPr lang="ru-RU" sz="1600" b="1" dirty="0">
                <a:solidFill>
                  <a:srgbClr val="FF0000"/>
                </a:solidFill>
              </a:endParaRPr>
            </a:p>
          </p:txBody>
        </p:sp>
        <p:sp>
          <p:nvSpPr>
            <p:cNvPr id="164" name="TextBox 163"/>
            <p:cNvSpPr txBox="1"/>
            <p:nvPr/>
          </p:nvSpPr>
          <p:spPr>
            <a:xfrm>
              <a:off x="4667597" y="-57281"/>
              <a:ext cx="696491" cy="338554"/>
            </a:xfrm>
            <a:prstGeom prst="rect">
              <a:avLst/>
            </a:prstGeom>
            <a:noFill/>
            <a:ln w="28575"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ru-RU" sz="1600" b="1" dirty="0" smtClean="0">
                  <a:solidFill>
                    <a:srgbClr val="FF0000"/>
                  </a:solidFill>
                </a:rPr>
                <a:t>1 585</a:t>
              </a:r>
              <a:endParaRPr lang="ru-RU" sz="1600" b="1" dirty="0">
                <a:solidFill>
                  <a:srgbClr val="FF0000"/>
                </a:solidFill>
              </a:endParaRPr>
            </a:p>
          </p:txBody>
        </p:sp>
        <p:sp>
          <p:nvSpPr>
            <p:cNvPr id="165" name="TextBox 164"/>
            <p:cNvSpPr txBox="1"/>
            <p:nvPr/>
          </p:nvSpPr>
          <p:spPr>
            <a:xfrm>
              <a:off x="5459685" y="-50632"/>
              <a:ext cx="696491" cy="338554"/>
            </a:xfrm>
            <a:prstGeom prst="rect">
              <a:avLst/>
            </a:prstGeom>
            <a:noFill/>
            <a:ln w="28575"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ru-RU" sz="1600" b="1" dirty="0" smtClean="0">
                  <a:solidFill>
                    <a:srgbClr val="FF0000"/>
                  </a:solidFill>
                </a:rPr>
                <a:t>1 648</a:t>
              </a:r>
              <a:endParaRPr lang="ru-RU" sz="1600" b="1" dirty="0">
                <a:solidFill>
                  <a:srgbClr val="FF0000"/>
                </a:solidFill>
              </a:endParaRPr>
            </a:p>
          </p:txBody>
        </p:sp>
        <p:sp>
          <p:nvSpPr>
            <p:cNvPr id="167" name="TextBox 166"/>
            <p:cNvSpPr txBox="1"/>
            <p:nvPr/>
          </p:nvSpPr>
          <p:spPr>
            <a:xfrm>
              <a:off x="6179765" y="-15190"/>
              <a:ext cx="696491" cy="338554"/>
            </a:xfrm>
            <a:prstGeom prst="rect">
              <a:avLst/>
            </a:prstGeom>
            <a:noFill/>
            <a:ln w="28575"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ru-RU" sz="1600" b="1" dirty="0" smtClean="0">
                  <a:solidFill>
                    <a:srgbClr val="FF0000"/>
                  </a:solidFill>
                </a:rPr>
                <a:t>1 524</a:t>
              </a:r>
              <a:endParaRPr lang="ru-RU" sz="1600" b="1" dirty="0">
                <a:solidFill>
                  <a:srgbClr val="FF0000"/>
                </a:solidFill>
              </a:endParaRPr>
            </a:p>
          </p:txBody>
        </p:sp>
        <p:sp>
          <p:nvSpPr>
            <p:cNvPr id="168" name="TextBox 167"/>
            <p:cNvSpPr txBox="1"/>
            <p:nvPr/>
          </p:nvSpPr>
          <p:spPr>
            <a:xfrm>
              <a:off x="6994131" y="-27961"/>
              <a:ext cx="696491" cy="338554"/>
            </a:xfrm>
            <a:prstGeom prst="rect">
              <a:avLst/>
            </a:prstGeom>
            <a:noFill/>
            <a:ln w="28575"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ru-RU" sz="1600" b="1" dirty="0" smtClean="0">
                  <a:solidFill>
                    <a:srgbClr val="FF0000"/>
                  </a:solidFill>
                </a:rPr>
                <a:t>1 444</a:t>
              </a:r>
              <a:endParaRPr lang="ru-RU" sz="1600" b="1" dirty="0">
                <a:solidFill>
                  <a:srgbClr val="FF0000"/>
                </a:solidFill>
              </a:endParaRPr>
            </a:p>
          </p:txBody>
        </p:sp>
        <p:sp>
          <p:nvSpPr>
            <p:cNvPr id="170" name="TextBox 169"/>
            <p:cNvSpPr txBox="1"/>
            <p:nvPr/>
          </p:nvSpPr>
          <p:spPr>
            <a:xfrm>
              <a:off x="7691933" y="-5897"/>
              <a:ext cx="696491" cy="338554"/>
            </a:xfrm>
            <a:prstGeom prst="rect">
              <a:avLst/>
            </a:prstGeom>
            <a:noFill/>
            <a:ln w="28575"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ru-RU" sz="1600" b="1" dirty="0" smtClean="0">
                  <a:solidFill>
                    <a:srgbClr val="FF0000"/>
                  </a:solidFill>
                </a:rPr>
                <a:t>1 405</a:t>
              </a:r>
              <a:endParaRPr lang="ru-RU" sz="1600" b="1" dirty="0">
                <a:solidFill>
                  <a:srgbClr val="FF0000"/>
                </a:solidFill>
              </a:endParaRPr>
            </a:p>
          </p:txBody>
        </p:sp>
        <p:sp>
          <p:nvSpPr>
            <p:cNvPr id="171" name="TextBox 170"/>
            <p:cNvSpPr txBox="1"/>
            <p:nvPr/>
          </p:nvSpPr>
          <p:spPr>
            <a:xfrm>
              <a:off x="8388424" y="-5897"/>
              <a:ext cx="696491" cy="338554"/>
            </a:xfrm>
            <a:prstGeom prst="rect">
              <a:avLst/>
            </a:prstGeom>
            <a:noFill/>
            <a:ln w="28575"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ru-RU" sz="1600" b="1" dirty="0" smtClean="0">
                  <a:solidFill>
                    <a:srgbClr val="FF0000"/>
                  </a:solidFill>
                </a:rPr>
                <a:t>1 378</a:t>
              </a:r>
              <a:endParaRPr lang="ru-RU" sz="1600" b="1" dirty="0">
                <a:solidFill>
                  <a:srgbClr val="FF0000"/>
                </a:solidFill>
              </a:endParaRPr>
            </a:p>
          </p:txBody>
        </p:sp>
        <p:sp>
          <p:nvSpPr>
            <p:cNvPr id="178" name="TextBox 177"/>
            <p:cNvSpPr txBox="1"/>
            <p:nvPr/>
          </p:nvSpPr>
          <p:spPr>
            <a:xfrm>
              <a:off x="1194139" y="311059"/>
              <a:ext cx="663835" cy="338554"/>
            </a:xfrm>
            <a:prstGeom prst="rect">
              <a:avLst/>
            </a:prstGeom>
            <a:noFill/>
            <a:ln w="28575"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ru-RU" sz="1600" b="1" dirty="0" smtClean="0">
                  <a:solidFill>
                    <a:srgbClr val="00B050"/>
                  </a:solidFill>
                </a:rPr>
                <a:t>1 325</a:t>
              </a:r>
              <a:endParaRPr lang="ru-RU" sz="1600" b="1" dirty="0">
                <a:solidFill>
                  <a:srgbClr val="00B050"/>
                </a:solidFill>
              </a:endParaRPr>
            </a:p>
          </p:txBody>
        </p:sp>
        <p:sp>
          <p:nvSpPr>
            <p:cNvPr id="179" name="TextBox 178"/>
            <p:cNvSpPr txBox="1"/>
            <p:nvPr/>
          </p:nvSpPr>
          <p:spPr>
            <a:xfrm>
              <a:off x="1763688" y="537184"/>
              <a:ext cx="663835" cy="338554"/>
            </a:xfrm>
            <a:prstGeom prst="rect">
              <a:avLst/>
            </a:prstGeom>
            <a:noFill/>
            <a:ln w="28575"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ru-RU" sz="1600" b="1" dirty="0" smtClean="0">
                  <a:solidFill>
                    <a:srgbClr val="00B050"/>
                  </a:solidFill>
                </a:rPr>
                <a:t>1 056</a:t>
              </a:r>
              <a:endParaRPr lang="ru-RU" sz="1600" b="1" dirty="0">
                <a:solidFill>
                  <a:srgbClr val="00B050"/>
                </a:solidFill>
              </a:endParaRPr>
            </a:p>
          </p:txBody>
        </p:sp>
        <p:sp>
          <p:nvSpPr>
            <p:cNvPr id="180" name="TextBox 179"/>
            <p:cNvSpPr txBox="1"/>
            <p:nvPr/>
          </p:nvSpPr>
          <p:spPr>
            <a:xfrm>
              <a:off x="2433323" y="967881"/>
              <a:ext cx="504771" cy="338554"/>
            </a:xfrm>
            <a:prstGeom prst="rect">
              <a:avLst/>
            </a:prstGeom>
            <a:noFill/>
            <a:ln w="28575"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ru-RU" sz="1600" b="1" dirty="0" smtClean="0">
                  <a:solidFill>
                    <a:srgbClr val="00B050"/>
                  </a:solidFill>
                </a:rPr>
                <a:t>846</a:t>
              </a:r>
              <a:endParaRPr lang="ru-RU" sz="1600" b="1" dirty="0">
                <a:solidFill>
                  <a:srgbClr val="00B050"/>
                </a:solidFill>
              </a:endParaRPr>
            </a:p>
          </p:txBody>
        </p:sp>
        <p:sp>
          <p:nvSpPr>
            <p:cNvPr id="181" name="TextBox 180"/>
            <p:cNvSpPr txBox="1"/>
            <p:nvPr/>
          </p:nvSpPr>
          <p:spPr>
            <a:xfrm>
              <a:off x="3231879" y="1436451"/>
              <a:ext cx="663835" cy="338554"/>
            </a:xfrm>
            <a:prstGeom prst="rect">
              <a:avLst/>
            </a:prstGeom>
            <a:noFill/>
            <a:ln w="28575"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ru-RU" sz="1600" b="1" dirty="0" smtClean="0">
                  <a:solidFill>
                    <a:srgbClr val="00B050"/>
                  </a:solidFill>
                </a:rPr>
                <a:t>608,4</a:t>
              </a:r>
              <a:endParaRPr lang="ru-RU" sz="1600" b="1" dirty="0">
                <a:solidFill>
                  <a:srgbClr val="00B050"/>
                </a:solidFill>
              </a:endParaRPr>
            </a:p>
          </p:txBody>
        </p:sp>
        <p:sp>
          <p:nvSpPr>
            <p:cNvPr id="182" name="TextBox 181"/>
            <p:cNvSpPr txBox="1"/>
            <p:nvPr/>
          </p:nvSpPr>
          <p:spPr>
            <a:xfrm>
              <a:off x="4633574" y="2101664"/>
              <a:ext cx="663835" cy="338554"/>
            </a:xfrm>
            <a:prstGeom prst="rect">
              <a:avLst/>
            </a:prstGeom>
            <a:noFill/>
            <a:ln w="28575"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ru-RU" sz="1600" b="1" dirty="0" smtClean="0">
                  <a:solidFill>
                    <a:srgbClr val="00B050"/>
                  </a:solidFill>
                </a:rPr>
                <a:t>400,5</a:t>
              </a:r>
              <a:endParaRPr lang="ru-RU" sz="1600" b="1" dirty="0">
                <a:solidFill>
                  <a:srgbClr val="00B050"/>
                </a:solidFill>
              </a:endParaRPr>
            </a:p>
          </p:txBody>
        </p:sp>
        <p:sp>
          <p:nvSpPr>
            <p:cNvPr id="183" name="TextBox 182"/>
            <p:cNvSpPr txBox="1"/>
            <p:nvPr/>
          </p:nvSpPr>
          <p:spPr>
            <a:xfrm>
              <a:off x="5422314" y="2208702"/>
              <a:ext cx="663835" cy="338554"/>
            </a:xfrm>
            <a:prstGeom prst="rect">
              <a:avLst/>
            </a:prstGeom>
            <a:noFill/>
            <a:ln w="28575"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ru-RU" sz="1600" b="1" dirty="0" smtClean="0">
                  <a:solidFill>
                    <a:srgbClr val="00B050"/>
                  </a:solidFill>
                </a:rPr>
                <a:t>346,4</a:t>
              </a:r>
              <a:endParaRPr lang="ru-RU" sz="1600" b="1" dirty="0">
                <a:solidFill>
                  <a:srgbClr val="00B050"/>
                </a:solidFill>
              </a:endParaRPr>
            </a:p>
          </p:txBody>
        </p:sp>
        <p:sp>
          <p:nvSpPr>
            <p:cNvPr id="184" name="TextBox 183"/>
            <p:cNvSpPr txBox="1"/>
            <p:nvPr/>
          </p:nvSpPr>
          <p:spPr>
            <a:xfrm>
              <a:off x="6208751" y="2234674"/>
              <a:ext cx="663835" cy="338554"/>
            </a:xfrm>
            <a:prstGeom prst="rect">
              <a:avLst/>
            </a:prstGeom>
            <a:noFill/>
            <a:ln w="28575"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ru-RU" sz="1600" b="1" dirty="0" smtClean="0">
                  <a:solidFill>
                    <a:srgbClr val="00B050"/>
                  </a:solidFill>
                </a:rPr>
                <a:t>310,1</a:t>
              </a:r>
              <a:endParaRPr lang="ru-RU" sz="1600" b="1" dirty="0">
                <a:solidFill>
                  <a:srgbClr val="00B050"/>
                </a:solidFill>
              </a:endParaRPr>
            </a:p>
          </p:txBody>
        </p:sp>
        <p:sp>
          <p:nvSpPr>
            <p:cNvPr id="185" name="TextBox 184"/>
            <p:cNvSpPr txBox="1"/>
            <p:nvPr/>
          </p:nvSpPr>
          <p:spPr>
            <a:xfrm>
              <a:off x="7059398" y="2207726"/>
              <a:ext cx="487208" cy="338554"/>
            </a:xfrm>
            <a:prstGeom prst="rect">
              <a:avLst/>
            </a:prstGeom>
            <a:noFill/>
            <a:ln w="28575"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ru-RU" sz="1600" b="1" dirty="0" smtClean="0">
                  <a:solidFill>
                    <a:srgbClr val="00B050"/>
                  </a:solidFill>
                </a:rPr>
                <a:t>323</a:t>
              </a:r>
              <a:endParaRPr lang="ru-RU" sz="1600" b="1" dirty="0">
                <a:solidFill>
                  <a:srgbClr val="00B050"/>
                </a:solidFill>
              </a:endParaRPr>
            </a:p>
          </p:txBody>
        </p:sp>
        <p:sp>
          <p:nvSpPr>
            <p:cNvPr id="186" name="TextBox 185"/>
            <p:cNvSpPr txBox="1"/>
            <p:nvPr/>
          </p:nvSpPr>
          <p:spPr>
            <a:xfrm>
              <a:off x="7834638" y="2207726"/>
              <a:ext cx="478535" cy="338554"/>
            </a:xfrm>
            <a:prstGeom prst="rect">
              <a:avLst/>
            </a:prstGeom>
            <a:noFill/>
            <a:ln w="28575"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ru-RU" sz="1600" b="1" dirty="0" smtClean="0">
                  <a:solidFill>
                    <a:srgbClr val="00B050"/>
                  </a:solidFill>
                </a:rPr>
                <a:t>311</a:t>
              </a:r>
              <a:endParaRPr lang="ru-RU" sz="1600" b="1" dirty="0">
                <a:solidFill>
                  <a:srgbClr val="00B050"/>
                </a:solidFill>
              </a:endParaRPr>
            </a:p>
          </p:txBody>
        </p:sp>
        <p:sp>
          <p:nvSpPr>
            <p:cNvPr id="187" name="TextBox 186"/>
            <p:cNvSpPr txBox="1"/>
            <p:nvPr/>
          </p:nvSpPr>
          <p:spPr>
            <a:xfrm>
              <a:off x="8529093" y="2207726"/>
              <a:ext cx="457673" cy="338554"/>
            </a:xfrm>
            <a:prstGeom prst="rect">
              <a:avLst/>
            </a:prstGeom>
            <a:noFill/>
            <a:ln w="28575"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ru-RU" sz="1600" b="1" dirty="0" smtClean="0">
                  <a:solidFill>
                    <a:srgbClr val="00B050"/>
                  </a:solidFill>
                </a:rPr>
                <a:t>301</a:t>
              </a:r>
              <a:endParaRPr lang="ru-RU" sz="1600" b="1" dirty="0">
                <a:solidFill>
                  <a:srgbClr val="00B050"/>
                </a:solidFill>
              </a:endParaRPr>
            </a:p>
          </p:txBody>
        </p:sp>
        <p:sp>
          <p:nvSpPr>
            <p:cNvPr id="162" name="TextBox 161"/>
            <p:cNvSpPr txBox="1"/>
            <p:nvPr/>
          </p:nvSpPr>
          <p:spPr>
            <a:xfrm>
              <a:off x="1587844" y="3898723"/>
              <a:ext cx="713052" cy="338554"/>
            </a:xfrm>
            <a:prstGeom prst="rect">
              <a:avLst/>
            </a:prstGeom>
            <a:noFill/>
            <a:ln w="28575"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ru-RU" sz="1600" b="1" dirty="0" smtClean="0">
                  <a:solidFill>
                    <a:srgbClr val="0070C0"/>
                  </a:solidFill>
                </a:rPr>
                <a:t>258,8</a:t>
              </a:r>
              <a:endParaRPr lang="ru-RU" sz="1600" b="1" dirty="0">
                <a:solidFill>
                  <a:srgbClr val="0070C0"/>
                </a:solidFill>
              </a:endParaRPr>
            </a:p>
          </p:txBody>
        </p:sp>
        <p:sp>
          <p:nvSpPr>
            <p:cNvPr id="166" name="TextBox 165"/>
            <p:cNvSpPr txBox="1"/>
            <p:nvPr/>
          </p:nvSpPr>
          <p:spPr>
            <a:xfrm>
              <a:off x="2404261" y="3776193"/>
              <a:ext cx="614649" cy="338554"/>
            </a:xfrm>
            <a:prstGeom prst="rect">
              <a:avLst/>
            </a:prstGeom>
            <a:noFill/>
            <a:ln w="28575"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ru-RU" sz="1600" b="1" dirty="0" smtClean="0">
                  <a:solidFill>
                    <a:srgbClr val="0070C0"/>
                  </a:solidFill>
                </a:rPr>
                <a:t>494</a:t>
              </a:r>
              <a:endParaRPr lang="ru-RU" sz="1600" b="1" dirty="0">
                <a:solidFill>
                  <a:srgbClr val="0070C0"/>
                </a:solidFill>
              </a:endParaRPr>
            </a:p>
          </p:txBody>
        </p:sp>
        <p:sp>
          <p:nvSpPr>
            <p:cNvPr id="169" name="TextBox 168"/>
            <p:cNvSpPr txBox="1"/>
            <p:nvPr/>
          </p:nvSpPr>
          <p:spPr>
            <a:xfrm>
              <a:off x="3169540" y="4241045"/>
              <a:ext cx="688300" cy="338554"/>
            </a:xfrm>
            <a:prstGeom prst="rect">
              <a:avLst/>
            </a:prstGeom>
            <a:noFill/>
            <a:ln w="28575"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ru-RU" sz="1600" b="1" dirty="0" smtClean="0">
                  <a:solidFill>
                    <a:srgbClr val="0070C0"/>
                  </a:solidFill>
                </a:rPr>
                <a:t>792,5</a:t>
              </a:r>
              <a:endParaRPr lang="ru-RU" sz="1600" b="1" dirty="0">
                <a:solidFill>
                  <a:srgbClr val="0070C0"/>
                </a:solidFill>
              </a:endParaRPr>
            </a:p>
          </p:txBody>
        </p:sp>
        <p:sp>
          <p:nvSpPr>
            <p:cNvPr id="173" name="TextBox 172"/>
            <p:cNvSpPr txBox="1"/>
            <p:nvPr/>
          </p:nvSpPr>
          <p:spPr>
            <a:xfrm>
              <a:off x="3915731" y="4523721"/>
              <a:ext cx="699840" cy="338554"/>
            </a:xfrm>
            <a:prstGeom prst="rect">
              <a:avLst/>
            </a:prstGeom>
            <a:noFill/>
            <a:ln w="28575"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ru-RU" sz="1600" b="1" dirty="0" smtClean="0">
                  <a:solidFill>
                    <a:srgbClr val="0070C0"/>
                  </a:solidFill>
                </a:rPr>
                <a:t>1021</a:t>
              </a:r>
              <a:endParaRPr lang="ru-RU" sz="1600" b="1" dirty="0">
                <a:solidFill>
                  <a:srgbClr val="0070C0"/>
                </a:solidFill>
              </a:endParaRPr>
            </a:p>
          </p:txBody>
        </p:sp>
        <p:sp>
          <p:nvSpPr>
            <p:cNvPr id="174" name="TextBox 173"/>
            <p:cNvSpPr txBox="1"/>
            <p:nvPr/>
          </p:nvSpPr>
          <p:spPr>
            <a:xfrm>
              <a:off x="5426149" y="4803469"/>
              <a:ext cx="699840" cy="338554"/>
            </a:xfrm>
            <a:prstGeom prst="rect">
              <a:avLst/>
            </a:prstGeom>
            <a:noFill/>
            <a:ln w="28575"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ru-RU" sz="1600" b="1" dirty="0" smtClean="0">
                  <a:solidFill>
                    <a:srgbClr val="0070C0"/>
                  </a:solidFill>
                </a:rPr>
                <a:t>1302,4</a:t>
              </a:r>
              <a:endParaRPr lang="ru-RU" sz="1600" b="1" dirty="0">
                <a:solidFill>
                  <a:srgbClr val="0070C0"/>
                </a:solidFill>
              </a:endParaRPr>
            </a:p>
          </p:txBody>
        </p:sp>
        <p:sp>
          <p:nvSpPr>
            <p:cNvPr id="176" name="TextBox 175"/>
            <p:cNvSpPr txBox="1"/>
            <p:nvPr/>
          </p:nvSpPr>
          <p:spPr>
            <a:xfrm>
              <a:off x="6201933" y="4879338"/>
              <a:ext cx="699840" cy="338554"/>
            </a:xfrm>
            <a:prstGeom prst="rect">
              <a:avLst/>
            </a:prstGeom>
            <a:noFill/>
            <a:ln w="28575"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ru-RU" sz="1600" b="1" dirty="0" smtClean="0">
                  <a:solidFill>
                    <a:srgbClr val="0070C0"/>
                  </a:solidFill>
                </a:rPr>
                <a:t>1213,9</a:t>
              </a:r>
              <a:endParaRPr lang="ru-RU" sz="1600" b="1" dirty="0">
                <a:solidFill>
                  <a:srgbClr val="0070C0"/>
                </a:solidFill>
              </a:endParaRPr>
            </a:p>
          </p:txBody>
        </p:sp>
        <p:sp>
          <p:nvSpPr>
            <p:cNvPr id="177" name="TextBox 176"/>
            <p:cNvSpPr txBox="1"/>
            <p:nvPr/>
          </p:nvSpPr>
          <p:spPr>
            <a:xfrm>
              <a:off x="7656635" y="4869160"/>
              <a:ext cx="699840" cy="338554"/>
            </a:xfrm>
            <a:prstGeom prst="rect">
              <a:avLst/>
            </a:prstGeom>
            <a:noFill/>
            <a:ln w="28575"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ru-RU" sz="1600" b="1" dirty="0" smtClean="0">
                  <a:solidFill>
                    <a:srgbClr val="0070C0"/>
                  </a:solidFill>
                </a:rPr>
                <a:t>1093,7</a:t>
              </a:r>
              <a:endParaRPr lang="ru-RU" sz="1600" b="1" dirty="0">
                <a:solidFill>
                  <a:srgbClr val="0070C0"/>
                </a:solidFill>
              </a:endParaRPr>
            </a:p>
          </p:txBody>
        </p:sp>
        <p:sp>
          <p:nvSpPr>
            <p:cNvPr id="188" name="TextBox 187"/>
            <p:cNvSpPr txBox="1"/>
            <p:nvPr/>
          </p:nvSpPr>
          <p:spPr>
            <a:xfrm>
              <a:off x="6890933" y="4869160"/>
              <a:ext cx="699840" cy="338554"/>
            </a:xfrm>
            <a:prstGeom prst="rect">
              <a:avLst/>
            </a:prstGeom>
            <a:noFill/>
            <a:ln w="28575"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ru-RU" sz="1600" b="1" dirty="0" smtClean="0">
                  <a:solidFill>
                    <a:srgbClr val="0070C0"/>
                  </a:solidFill>
                </a:rPr>
                <a:t>1121,4</a:t>
              </a:r>
              <a:endParaRPr lang="ru-RU" sz="1600" b="1" dirty="0">
                <a:solidFill>
                  <a:srgbClr val="0070C0"/>
                </a:solidFill>
              </a:endParaRPr>
            </a:p>
          </p:txBody>
        </p:sp>
        <p:sp>
          <p:nvSpPr>
            <p:cNvPr id="189" name="TextBox 188"/>
            <p:cNvSpPr txBox="1"/>
            <p:nvPr/>
          </p:nvSpPr>
          <p:spPr>
            <a:xfrm>
              <a:off x="8386749" y="4928321"/>
              <a:ext cx="699840" cy="338554"/>
            </a:xfrm>
            <a:prstGeom prst="rect">
              <a:avLst/>
            </a:prstGeom>
            <a:noFill/>
            <a:ln w="28575"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ru-RU" sz="1600" b="1" dirty="0" smtClean="0">
                  <a:solidFill>
                    <a:srgbClr val="0070C0"/>
                  </a:solidFill>
                </a:rPr>
                <a:t>1077,3</a:t>
              </a:r>
              <a:endParaRPr lang="ru-RU" sz="1600" b="1" dirty="0">
                <a:solidFill>
                  <a:srgbClr val="0070C0"/>
                </a:solidFill>
              </a:endParaRPr>
            </a:p>
          </p:txBody>
        </p:sp>
      </p:grpSp>
      <p:sp>
        <p:nvSpPr>
          <p:cNvPr id="55" name="TextBox 54"/>
          <p:cNvSpPr txBox="1"/>
          <p:nvPr/>
        </p:nvSpPr>
        <p:spPr>
          <a:xfrm>
            <a:off x="899592" y="260648"/>
            <a:ext cx="82089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2"/>
                </a:solidFill>
              </a:rPr>
              <a:t>1897     1926     1939      1959      1970       1979      1989      2002     2010       2015    2018 </a:t>
            </a:r>
            <a:endParaRPr lang="ru-RU" dirty="0">
              <a:solidFill>
                <a:schemeClr val="bg2"/>
              </a:solidFill>
            </a:endParaRPr>
          </a:p>
        </p:txBody>
      </p:sp>
      <p:cxnSp>
        <p:nvCxnSpPr>
          <p:cNvPr id="57" name="Прямая соединительная линия 56"/>
          <p:cNvCxnSpPr/>
          <p:nvPr/>
        </p:nvCxnSpPr>
        <p:spPr>
          <a:xfrm>
            <a:off x="1907704" y="846004"/>
            <a:ext cx="0" cy="56073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Прямая соединительная линия 57"/>
          <p:cNvCxnSpPr/>
          <p:nvPr/>
        </p:nvCxnSpPr>
        <p:spPr>
          <a:xfrm>
            <a:off x="2627784" y="796062"/>
            <a:ext cx="0" cy="56979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Прямая соединительная линия 58"/>
          <p:cNvCxnSpPr/>
          <p:nvPr/>
        </p:nvCxnSpPr>
        <p:spPr>
          <a:xfrm>
            <a:off x="3419872" y="796062"/>
            <a:ext cx="0" cy="572928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Прямая соединительная линия 61"/>
          <p:cNvCxnSpPr/>
          <p:nvPr/>
        </p:nvCxnSpPr>
        <p:spPr>
          <a:xfrm>
            <a:off x="4139952" y="846004"/>
            <a:ext cx="0" cy="567934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Прямая соединительная линия 62"/>
          <p:cNvCxnSpPr/>
          <p:nvPr/>
        </p:nvCxnSpPr>
        <p:spPr>
          <a:xfrm>
            <a:off x="4932040" y="828492"/>
            <a:ext cx="0" cy="56248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Прямая соединительная линия 63"/>
          <p:cNvCxnSpPr/>
          <p:nvPr/>
        </p:nvCxnSpPr>
        <p:spPr>
          <a:xfrm>
            <a:off x="5724128" y="828492"/>
            <a:ext cx="0" cy="569685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Прямая соединительная линия 64"/>
          <p:cNvCxnSpPr/>
          <p:nvPr/>
        </p:nvCxnSpPr>
        <p:spPr>
          <a:xfrm>
            <a:off x="6516216" y="846004"/>
            <a:ext cx="0" cy="564798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Прямая соединительная линия 65"/>
          <p:cNvCxnSpPr/>
          <p:nvPr/>
        </p:nvCxnSpPr>
        <p:spPr>
          <a:xfrm>
            <a:off x="7236296" y="828492"/>
            <a:ext cx="0" cy="566549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Прямая соединительная линия 67"/>
          <p:cNvCxnSpPr/>
          <p:nvPr/>
        </p:nvCxnSpPr>
        <p:spPr>
          <a:xfrm>
            <a:off x="8028384" y="828492"/>
            <a:ext cx="0" cy="56248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Прямая соединительная линия 68"/>
          <p:cNvCxnSpPr/>
          <p:nvPr/>
        </p:nvCxnSpPr>
        <p:spPr>
          <a:xfrm>
            <a:off x="8748464" y="828492"/>
            <a:ext cx="0" cy="56248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9" name="Овал 88"/>
          <p:cNvSpPr/>
          <p:nvPr/>
        </p:nvSpPr>
        <p:spPr>
          <a:xfrm>
            <a:off x="2528313" y="1948847"/>
            <a:ext cx="216024" cy="238090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2" name="Овал 91"/>
          <p:cNvSpPr/>
          <p:nvPr/>
        </p:nvSpPr>
        <p:spPr>
          <a:xfrm>
            <a:off x="3325495" y="2563904"/>
            <a:ext cx="216024" cy="238090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7" name="Овал 96"/>
          <p:cNvSpPr/>
          <p:nvPr/>
        </p:nvSpPr>
        <p:spPr>
          <a:xfrm>
            <a:off x="4031940" y="2879309"/>
            <a:ext cx="216024" cy="238090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3" name="Овал 102"/>
          <p:cNvSpPr/>
          <p:nvPr/>
        </p:nvSpPr>
        <p:spPr>
          <a:xfrm>
            <a:off x="4835202" y="3157653"/>
            <a:ext cx="216024" cy="238090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7" name="Овал 106"/>
          <p:cNvSpPr/>
          <p:nvPr/>
        </p:nvSpPr>
        <p:spPr>
          <a:xfrm>
            <a:off x="5604968" y="3232726"/>
            <a:ext cx="216024" cy="238090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0" name="Овал 109"/>
          <p:cNvSpPr/>
          <p:nvPr/>
        </p:nvSpPr>
        <p:spPr>
          <a:xfrm>
            <a:off x="6410379" y="3259874"/>
            <a:ext cx="216024" cy="238090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3" name="Овал 112"/>
          <p:cNvSpPr/>
          <p:nvPr/>
        </p:nvSpPr>
        <p:spPr>
          <a:xfrm>
            <a:off x="8640452" y="3241012"/>
            <a:ext cx="216024" cy="238090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5" name="Овал 114"/>
          <p:cNvSpPr/>
          <p:nvPr/>
        </p:nvSpPr>
        <p:spPr>
          <a:xfrm>
            <a:off x="7140078" y="3196642"/>
            <a:ext cx="216024" cy="238090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8" name="Овал 117"/>
          <p:cNvSpPr/>
          <p:nvPr/>
        </p:nvSpPr>
        <p:spPr>
          <a:xfrm>
            <a:off x="1812107" y="1583583"/>
            <a:ext cx="216024" cy="238090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3" name="Прямая соединительная линия 2"/>
          <p:cNvCxnSpPr/>
          <p:nvPr/>
        </p:nvCxnSpPr>
        <p:spPr>
          <a:xfrm>
            <a:off x="1303744" y="1377440"/>
            <a:ext cx="539999" cy="251360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9" name="Прямая соединительная линия 118"/>
          <p:cNvCxnSpPr>
            <a:endCxn id="92" idx="1"/>
          </p:cNvCxnSpPr>
          <p:nvPr/>
        </p:nvCxnSpPr>
        <p:spPr>
          <a:xfrm>
            <a:off x="2660213" y="2084566"/>
            <a:ext cx="696918" cy="514205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0" name="Прямая соединительная линия 119"/>
          <p:cNvCxnSpPr>
            <a:endCxn id="113" idx="2"/>
          </p:cNvCxnSpPr>
          <p:nvPr/>
        </p:nvCxnSpPr>
        <p:spPr>
          <a:xfrm>
            <a:off x="8148190" y="3316329"/>
            <a:ext cx="492262" cy="43728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1" name="Прямая соединительная линия 120"/>
          <p:cNvCxnSpPr/>
          <p:nvPr/>
        </p:nvCxnSpPr>
        <p:spPr>
          <a:xfrm>
            <a:off x="3541519" y="2765725"/>
            <a:ext cx="522057" cy="231227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3" name="Прямая соединительная линия 122"/>
          <p:cNvCxnSpPr/>
          <p:nvPr/>
        </p:nvCxnSpPr>
        <p:spPr>
          <a:xfrm>
            <a:off x="4216328" y="3068960"/>
            <a:ext cx="618874" cy="194166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4" name="Прямая соединительная линия 123"/>
          <p:cNvCxnSpPr/>
          <p:nvPr/>
        </p:nvCxnSpPr>
        <p:spPr>
          <a:xfrm>
            <a:off x="5019590" y="3284984"/>
            <a:ext cx="617014" cy="75073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5" name="Прямая соединительная линия 124"/>
          <p:cNvCxnSpPr>
            <a:stCxn id="107" idx="6"/>
            <a:endCxn id="110" idx="2"/>
          </p:cNvCxnSpPr>
          <p:nvPr/>
        </p:nvCxnSpPr>
        <p:spPr>
          <a:xfrm>
            <a:off x="5820992" y="3351771"/>
            <a:ext cx="589387" cy="27148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9" name="Овал 128"/>
          <p:cNvSpPr/>
          <p:nvPr/>
        </p:nvSpPr>
        <p:spPr>
          <a:xfrm>
            <a:off x="1087720" y="1248045"/>
            <a:ext cx="216024" cy="238090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extBox 1"/>
          <p:cNvSpPr txBox="1"/>
          <p:nvPr/>
        </p:nvSpPr>
        <p:spPr>
          <a:xfrm>
            <a:off x="3635896" y="980728"/>
            <a:ext cx="368420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B050"/>
                </a:solidFill>
              </a:rPr>
              <a:t>Сельское население</a:t>
            </a:r>
            <a:endParaRPr lang="ru-RU" sz="2400" b="1" dirty="0">
              <a:solidFill>
                <a:srgbClr val="00B050"/>
              </a:solidFill>
            </a:endParaRPr>
          </a:p>
        </p:txBody>
      </p:sp>
      <p:sp>
        <p:nvSpPr>
          <p:cNvPr id="130" name="TextBox 129"/>
          <p:cNvSpPr txBox="1"/>
          <p:nvPr/>
        </p:nvSpPr>
        <p:spPr>
          <a:xfrm>
            <a:off x="3311072" y="6124654"/>
            <a:ext cx="45012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70C0"/>
                </a:solidFill>
              </a:rPr>
              <a:t>Городское население</a:t>
            </a:r>
            <a:endParaRPr lang="ru-RU" sz="2400" b="1" dirty="0">
              <a:solidFill>
                <a:srgbClr val="0070C0"/>
              </a:solidFill>
            </a:endParaRPr>
          </a:p>
        </p:txBody>
      </p:sp>
      <p:sp>
        <p:nvSpPr>
          <p:cNvPr id="131" name="Овал 130"/>
          <p:cNvSpPr/>
          <p:nvPr/>
        </p:nvSpPr>
        <p:spPr>
          <a:xfrm>
            <a:off x="7932166" y="3190910"/>
            <a:ext cx="216024" cy="238090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32" name="Прямая соединительная линия 131"/>
          <p:cNvCxnSpPr>
            <a:endCxn id="115" idx="2"/>
          </p:cNvCxnSpPr>
          <p:nvPr/>
        </p:nvCxnSpPr>
        <p:spPr>
          <a:xfrm flipV="1">
            <a:off x="6618913" y="3315687"/>
            <a:ext cx="521165" cy="63232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3" name="Прямая соединительная линия 132"/>
          <p:cNvCxnSpPr>
            <a:endCxn id="131" idx="2"/>
          </p:cNvCxnSpPr>
          <p:nvPr/>
        </p:nvCxnSpPr>
        <p:spPr>
          <a:xfrm flipV="1">
            <a:off x="7356102" y="3309955"/>
            <a:ext cx="576064" cy="29043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4" name="Овал 133"/>
          <p:cNvSpPr/>
          <p:nvPr/>
        </p:nvSpPr>
        <p:spPr>
          <a:xfrm>
            <a:off x="1057334" y="4064368"/>
            <a:ext cx="216024" cy="238090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35" name="Прямая соединительная линия 134"/>
          <p:cNvCxnSpPr/>
          <p:nvPr/>
        </p:nvCxnSpPr>
        <p:spPr>
          <a:xfrm>
            <a:off x="1273358" y="4211192"/>
            <a:ext cx="570385" cy="153912"/>
          </a:xfrm>
          <a:prstGeom prst="line">
            <a:avLst/>
          </a:prstGeom>
          <a:ln w="381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6" name="Овал 135"/>
          <p:cNvSpPr/>
          <p:nvPr/>
        </p:nvSpPr>
        <p:spPr>
          <a:xfrm>
            <a:off x="1812107" y="4302458"/>
            <a:ext cx="216024" cy="238090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37" name="Прямая соединительная линия 136"/>
          <p:cNvCxnSpPr>
            <a:endCxn id="139" idx="1"/>
          </p:cNvCxnSpPr>
          <p:nvPr/>
        </p:nvCxnSpPr>
        <p:spPr>
          <a:xfrm>
            <a:off x="2019566" y="4466369"/>
            <a:ext cx="518105" cy="256363"/>
          </a:xfrm>
          <a:prstGeom prst="line">
            <a:avLst/>
          </a:prstGeom>
          <a:ln w="381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8" name="Прямая соединительная линия 137"/>
          <p:cNvCxnSpPr/>
          <p:nvPr/>
        </p:nvCxnSpPr>
        <p:spPr>
          <a:xfrm>
            <a:off x="2690423" y="4847499"/>
            <a:ext cx="635072" cy="453709"/>
          </a:xfrm>
          <a:prstGeom prst="line">
            <a:avLst/>
          </a:prstGeom>
          <a:ln w="381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9" name="Овал 138"/>
          <p:cNvSpPr/>
          <p:nvPr/>
        </p:nvSpPr>
        <p:spPr>
          <a:xfrm>
            <a:off x="2506035" y="4687865"/>
            <a:ext cx="216024" cy="238090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0" name="Овал 139"/>
          <p:cNvSpPr/>
          <p:nvPr/>
        </p:nvSpPr>
        <p:spPr>
          <a:xfrm>
            <a:off x="3325495" y="5225752"/>
            <a:ext cx="216024" cy="238090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41" name="Прямая соединительная линия 140"/>
          <p:cNvCxnSpPr/>
          <p:nvPr/>
        </p:nvCxnSpPr>
        <p:spPr>
          <a:xfrm>
            <a:off x="3509883" y="5373216"/>
            <a:ext cx="530276" cy="194308"/>
          </a:xfrm>
          <a:prstGeom prst="line">
            <a:avLst/>
          </a:prstGeom>
          <a:ln w="381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2" name="Овал 141"/>
          <p:cNvSpPr/>
          <p:nvPr/>
        </p:nvSpPr>
        <p:spPr>
          <a:xfrm>
            <a:off x="4040159" y="5504238"/>
            <a:ext cx="216024" cy="238090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4" name="Овал 143"/>
          <p:cNvSpPr/>
          <p:nvPr/>
        </p:nvSpPr>
        <p:spPr>
          <a:xfrm>
            <a:off x="4867228" y="5661248"/>
            <a:ext cx="216024" cy="238090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45" name="Прямая соединительная линия 144"/>
          <p:cNvCxnSpPr>
            <a:stCxn id="142" idx="6"/>
            <a:endCxn id="144" idx="2"/>
          </p:cNvCxnSpPr>
          <p:nvPr/>
        </p:nvCxnSpPr>
        <p:spPr>
          <a:xfrm>
            <a:off x="4256183" y="5623283"/>
            <a:ext cx="611045" cy="157010"/>
          </a:xfrm>
          <a:prstGeom prst="line">
            <a:avLst/>
          </a:prstGeom>
          <a:ln w="381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8" name="Овал 147"/>
          <p:cNvSpPr/>
          <p:nvPr/>
        </p:nvSpPr>
        <p:spPr>
          <a:xfrm>
            <a:off x="5636604" y="5792560"/>
            <a:ext cx="216024" cy="238090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51" name="Прямая соединительная линия 150"/>
          <p:cNvCxnSpPr/>
          <p:nvPr/>
        </p:nvCxnSpPr>
        <p:spPr>
          <a:xfrm>
            <a:off x="5083252" y="5830138"/>
            <a:ext cx="584988" cy="47134"/>
          </a:xfrm>
          <a:prstGeom prst="line">
            <a:avLst/>
          </a:prstGeom>
          <a:ln w="381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2" name="Овал 151"/>
          <p:cNvSpPr/>
          <p:nvPr/>
        </p:nvSpPr>
        <p:spPr>
          <a:xfrm>
            <a:off x="6410379" y="5855770"/>
            <a:ext cx="216024" cy="238090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53" name="Прямая соединительная линия 152"/>
          <p:cNvCxnSpPr>
            <a:endCxn id="154" idx="2"/>
          </p:cNvCxnSpPr>
          <p:nvPr/>
        </p:nvCxnSpPr>
        <p:spPr>
          <a:xfrm flipV="1">
            <a:off x="6588300" y="5943210"/>
            <a:ext cx="532141" cy="59496"/>
          </a:xfrm>
          <a:prstGeom prst="line">
            <a:avLst/>
          </a:prstGeom>
          <a:ln w="381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4" name="Овал 153"/>
          <p:cNvSpPr/>
          <p:nvPr/>
        </p:nvSpPr>
        <p:spPr>
          <a:xfrm>
            <a:off x="7120441" y="5824165"/>
            <a:ext cx="216024" cy="238090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55" name="Прямая соединительная линия 154"/>
          <p:cNvCxnSpPr>
            <a:stCxn id="154" idx="6"/>
            <a:endCxn id="156" idx="2"/>
          </p:cNvCxnSpPr>
          <p:nvPr/>
        </p:nvCxnSpPr>
        <p:spPr>
          <a:xfrm>
            <a:off x="7336465" y="5943210"/>
            <a:ext cx="589592" cy="24529"/>
          </a:xfrm>
          <a:prstGeom prst="line">
            <a:avLst/>
          </a:prstGeom>
          <a:ln w="381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6" name="Овал 155"/>
          <p:cNvSpPr/>
          <p:nvPr/>
        </p:nvSpPr>
        <p:spPr>
          <a:xfrm>
            <a:off x="7926057" y="5848694"/>
            <a:ext cx="216024" cy="238090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57" name="Прямая соединительная линия 156"/>
          <p:cNvCxnSpPr>
            <a:stCxn id="156" idx="6"/>
            <a:endCxn id="158" idx="2"/>
          </p:cNvCxnSpPr>
          <p:nvPr/>
        </p:nvCxnSpPr>
        <p:spPr>
          <a:xfrm>
            <a:off x="8142081" y="5967739"/>
            <a:ext cx="511849" cy="0"/>
          </a:xfrm>
          <a:prstGeom prst="line">
            <a:avLst/>
          </a:prstGeom>
          <a:ln w="381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8" name="Овал 157"/>
          <p:cNvSpPr/>
          <p:nvPr/>
        </p:nvSpPr>
        <p:spPr>
          <a:xfrm>
            <a:off x="8653930" y="5848694"/>
            <a:ext cx="216024" cy="238090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72" name="Прямая соединительная линия 171"/>
          <p:cNvCxnSpPr/>
          <p:nvPr/>
        </p:nvCxnSpPr>
        <p:spPr>
          <a:xfrm>
            <a:off x="2028131" y="1780843"/>
            <a:ext cx="562476" cy="280005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5" name="Прямая соединительная линия 174"/>
          <p:cNvCxnSpPr>
            <a:endCxn id="152" idx="2"/>
          </p:cNvCxnSpPr>
          <p:nvPr/>
        </p:nvCxnSpPr>
        <p:spPr>
          <a:xfrm>
            <a:off x="5839461" y="5911605"/>
            <a:ext cx="570918" cy="63210"/>
          </a:xfrm>
          <a:prstGeom prst="line">
            <a:avLst/>
          </a:prstGeom>
          <a:ln w="381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9" name="TextBox 78"/>
          <p:cNvSpPr txBox="1"/>
          <p:nvPr/>
        </p:nvSpPr>
        <p:spPr>
          <a:xfrm>
            <a:off x="2590607" y="-77906"/>
            <a:ext cx="50472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Распределение населения 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143" name="TextBox 142"/>
          <p:cNvSpPr txBox="1"/>
          <p:nvPr/>
        </p:nvSpPr>
        <p:spPr>
          <a:xfrm>
            <a:off x="8652867" y="6334581"/>
            <a:ext cx="360040" cy="400110"/>
          </a:xfrm>
          <a:prstGeom prst="rect">
            <a:avLst/>
          </a:prstGeom>
          <a:noFill/>
          <a:ln w="28575">
            <a:noFill/>
          </a:ln>
        </p:spPr>
        <p:txBody>
          <a:bodyPr wrap="square" rtlCol="0">
            <a:spAutoFit/>
          </a:bodyPr>
          <a:lstStyle/>
          <a:p>
            <a:r>
              <a:rPr lang="ru-RU" sz="2000" b="1" dirty="0">
                <a:solidFill>
                  <a:schemeClr val="bg2"/>
                </a:solidFill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2904447313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43608" y="0"/>
            <a:ext cx="810039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Основные показатели экономического и социального развития области      </a:t>
            </a:r>
            <a:endParaRPr lang="ru-RU" sz="2000" b="1" dirty="0">
              <a:solidFill>
                <a:srgbClr val="FF0000"/>
              </a:solidFill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76300678"/>
              </p:ext>
            </p:extLst>
          </p:nvPr>
        </p:nvGraphicFramePr>
        <p:xfrm>
          <a:off x="899593" y="1077218"/>
          <a:ext cx="7920880" cy="530111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04255"/>
                <a:gridCol w="720080"/>
                <a:gridCol w="648072"/>
                <a:gridCol w="648072"/>
                <a:gridCol w="648072"/>
                <a:gridCol w="648072"/>
                <a:gridCol w="720080"/>
                <a:gridCol w="792088"/>
                <a:gridCol w="792089"/>
              </a:tblGrid>
              <a:tr h="44331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+mn-lt"/>
                          <a:ea typeface="Calibri"/>
                          <a:cs typeface="Arial" panose="020B0604020202020204" pitchFamily="34" charset="0"/>
                        </a:rPr>
                        <a:t> </a:t>
                      </a:r>
                      <a:endParaRPr lang="ru-RU" sz="1600" dirty="0">
                        <a:effectLst/>
                        <a:latin typeface="+mn-lt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1945=1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1959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1970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1979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1989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2000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2006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2016</a:t>
                      </a:r>
                    </a:p>
                  </a:txBody>
                  <a:tcPr marL="68580" marR="68580" marT="0" marB="0"/>
                </a:tc>
              </a:tr>
              <a:tr h="443314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1" i="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Вся продукция промышленности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5,4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10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16,5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20,1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68580" marR="68580" marT="0" marB="0" anchor="b"/>
                </a:tc>
              </a:tr>
              <a:tr h="115900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1" i="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Объем отгруженных </a:t>
                      </a:r>
                      <a:r>
                        <a:rPr lang="ru-RU" sz="1400" b="1" i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товаров </a:t>
                      </a:r>
                      <a:r>
                        <a:rPr lang="ru-RU" sz="1400" b="1" i="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собственного </a:t>
                      </a:r>
                      <a:r>
                        <a:rPr lang="ru-RU" sz="1400" b="1" i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производства</a:t>
                      </a:r>
                      <a:r>
                        <a:rPr lang="ru-RU" sz="1400" b="1" i="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, </a:t>
                      </a:r>
                      <a:r>
                        <a:rPr lang="ru-RU" sz="1400" b="1" i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выполненных </a:t>
                      </a:r>
                      <a:r>
                        <a:rPr lang="ru-RU" sz="1400" b="1" i="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работ и услуг </a:t>
                      </a:r>
                      <a:r>
                        <a:rPr lang="ru-RU" sz="1400" b="1" i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собственными силами,     (млн</a:t>
                      </a:r>
                      <a:r>
                        <a:rPr lang="ru-RU" sz="1400" b="1" i="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. </a:t>
                      </a:r>
                      <a:r>
                        <a:rPr lang="ru-RU" sz="1400" b="1" i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рублей)</a:t>
                      </a:r>
                      <a:endParaRPr lang="ru-RU" sz="1400" b="1" i="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…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…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…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…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…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…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115563,0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451378,0</a:t>
                      </a:r>
                    </a:p>
                  </a:txBody>
                  <a:tcPr marL="68580" marR="68580" marT="0" marB="0" anchor="b"/>
                </a:tc>
              </a:tr>
              <a:tr h="443314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1" i="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Валовая продукция сельского хозяйства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1950=1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1,2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1,7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1,8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3,5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30,9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54,8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147,6</a:t>
                      </a:r>
                    </a:p>
                  </a:txBody>
                  <a:tcPr marL="68580" marR="68580" marT="0" marB="0" anchor="b"/>
                </a:tc>
              </a:tr>
              <a:tr h="443314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1" i="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Численность </a:t>
                      </a:r>
                      <a:r>
                        <a:rPr lang="ru-RU" sz="1400" b="1" i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работающих </a:t>
                      </a:r>
                      <a:r>
                        <a:rPr lang="ru-RU" sz="1400" b="1" i="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в народном хозяйстве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1,8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2,5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2,9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2,8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2,5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2,4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2,2</a:t>
                      </a:r>
                    </a:p>
                  </a:txBody>
                  <a:tcPr marL="68580" marR="68580" marT="0" marB="0" anchor="b"/>
                </a:tc>
              </a:tr>
              <a:tr h="443314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1" i="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Розничный </a:t>
                      </a:r>
                      <a:r>
                        <a:rPr lang="ru-RU" sz="1400" b="1" i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товарооборот,  (млн. </a:t>
                      </a:r>
                      <a:r>
                        <a:rPr lang="ru-RU" sz="1400" b="1" i="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руб</a:t>
                      </a:r>
                      <a:r>
                        <a:rPr lang="ru-RU" sz="1400" b="1" i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)</a:t>
                      </a:r>
                      <a:endParaRPr lang="ru-RU" sz="1400" b="1" i="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1054,3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4537,6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876,0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1326,9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1952,0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11652,4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44018,7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200149,1</a:t>
                      </a:r>
                    </a:p>
                  </a:txBody>
                  <a:tcPr marL="68580" marR="68580" marT="0" marB="0" anchor="b"/>
                </a:tc>
              </a:tr>
              <a:tr h="443314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1" i="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Производительность труда: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4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68580" marR="68580" marT="0" marB="0" anchor="b"/>
                </a:tc>
              </a:tr>
              <a:tr h="261085">
                <a:tc>
                  <a:txBody>
                    <a:bodyPr/>
                    <a:lstStyle/>
                    <a:p>
                      <a:pPr marL="18034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1" i="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промышленность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3,1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4,8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7,4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10,2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68580" marR="68580" marT="0" marB="0"/>
                </a:tc>
              </a:tr>
              <a:tr h="144016">
                <a:tc>
                  <a:txBody>
                    <a:bodyPr/>
                    <a:lstStyle/>
                    <a:p>
                      <a:pPr marL="18034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1" i="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сельское хозяйство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1,7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2,5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2,7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6,7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68580" marR="68580" marT="0" marB="0"/>
                </a:tc>
              </a:tr>
              <a:tr h="443314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1" i="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Численность детей в дошкольных учреждениях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1,4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3,0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4,3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5,3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2,5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2,7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3,6</a:t>
                      </a:r>
                    </a:p>
                  </a:txBody>
                  <a:tcPr marL="68580" marR="68580" marT="0" marB="0" anchor="b"/>
                </a:tc>
              </a:tr>
              <a:tr h="443314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1" i="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Численность учащихся в школах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1,0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1,3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0,9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1,0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1,0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0,7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0,7</a:t>
                      </a:r>
                    </a:p>
                  </a:txBody>
                  <a:tcPr marL="68580" marR="68580" marT="0" marB="0" anchor="b"/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8652867" y="6413266"/>
            <a:ext cx="360040" cy="400110"/>
          </a:xfrm>
          <a:prstGeom prst="rect">
            <a:avLst/>
          </a:prstGeom>
          <a:noFill/>
          <a:ln w="28575">
            <a:noFill/>
          </a:ln>
        </p:spPr>
        <p:txBody>
          <a:bodyPr wrap="square" rtlCol="0">
            <a:spAutoFit/>
          </a:bodyPr>
          <a:lstStyle/>
          <a:p>
            <a:r>
              <a:rPr lang="ru-RU" sz="2000" b="1" dirty="0">
                <a:solidFill>
                  <a:schemeClr val="bg2"/>
                </a:solidFill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612658426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43808" y="0"/>
            <a:ext cx="50405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Распределение земель     </a:t>
            </a:r>
            <a:r>
              <a:rPr lang="ru-RU" b="1" dirty="0" smtClean="0">
                <a:solidFill>
                  <a:srgbClr val="FF0000"/>
                </a:solidFill>
              </a:rPr>
              <a:t>(</a:t>
            </a:r>
            <a:r>
              <a:rPr lang="ru-RU" b="1" dirty="0" err="1" smtClean="0">
                <a:solidFill>
                  <a:srgbClr val="FF0000"/>
                </a:solidFill>
              </a:rPr>
              <a:t>тыс.га</a:t>
            </a:r>
            <a:r>
              <a:rPr lang="ru-RU" b="1" dirty="0" smtClean="0">
                <a:solidFill>
                  <a:srgbClr val="FF0000"/>
                </a:solidFill>
              </a:rPr>
              <a:t>)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4289573"/>
            <a:ext cx="4463988" cy="25958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64367457"/>
              </p:ext>
            </p:extLst>
          </p:nvPr>
        </p:nvGraphicFramePr>
        <p:xfrm>
          <a:off x="1039402" y="481881"/>
          <a:ext cx="7992890" cy="3917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56334"/>
                <a:gridCol w="720080"/>
                <a:gridCol w="715874"/>
                <a:gridCol w="792088"/>
                <a:gridCol w="792088"/>
                <a:gridCol w="792088"/>
                <a:gridCol w="792088"/>
                <a:gridCol w="792088"/>
                <a:gridCol w="724286"/>
                <a:gridCol w="715876"/>
              </a:tblGrid>
              <a:tr h="489655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1897</a:t>
                      </a:r>
                      <a:endParaRPr lang="ru-RU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1945</a:t>
                      </a:r>
                      <a:endParaRPr lang="ru-RU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1959</a:t>
                      </a:r>
                      <a:endParaRPr lang="ru-RU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1970</a:t>
                      </a:r>
                      <a:endParaRPr lang="ru-RU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1979</a:t>
                      </a:r>
                      <a:endParaRPr lang="ru-RU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1989</a:t>
                      </a:r>
                      <a:endParaRPr lang="ru-RU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2000</a:t>
                      </a:r>
                      <a:endParaRPr lang="ru-RU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2006</a:t>
                      </a:r>
                      <a:endParaRPr lang="ru-RU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2016</a:t>
                      </a:r>
                      <a:endParaRPr lang="ru-RU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</a:tr>
              <a:tr h="489655">
                <a:tc>
                  <a:txBody>
                    <a:bodyPr/>
                    <a:lstStyle/>
                    <a:p>
                      <a:r>
                        <a:rPr lang="ru-RU" sz="1400" b="1" dirty="0" smtClean="0"/>
                        <a:t>Всего</a:t>
                      </a:r>
                      <a:endParaRPr lang="ru-RU" sz="1400" b="1" dirty="0"/>
                    </a:p>
                  </a:txBody>
                  <a:tcPr>
                    <a:solidFill>
                      <a:srgbClr val="B6FCC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b="1" dirty="0" smtClean="0"/>
                        <a:t>4588,4</a:t>
                      </a:r>
                      <a:endParaRPr lang="ru-RU" sz="1400" b="1" dirty="0"/>
                    </a:p>
                  </a:txBody>
                  <a:tcPr>
                    <a:solidFill>
                      <a:srgbClr val="B6FCC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b="1" dirty="0" smtClean="0"/>
                        <a:t>2884,2</a:t>
                      </a:r>
                      <a:endParaRPr lang="ru-RU" sz="1400" b="1" dirty="0"/>
                    </a:p>
                  </a:txBody>
                  <a:tcPr>
                    <a:solidFill>
                      <a:srgbClr val="B6FCC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b="1" dirty="0" smtClean="0"/>
                        <a:t>2887,0</a:t>
                      </a:r>
                      <a:endParaRPr lang="ru-RU" sz="1400" b="1" dirty="0"/>
                    </a:p>
                  </a:txBody>
                  <a:tcPr>
                    <a:solidFill>
                      <a:srgbClr val="B6FCC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b="1" dirty="0" smtClean="0"/>
                        <a:t>2913,0</a:t>
                      </a:r>
                      <a:endParaRPr lang="ru-RU" sz="1400" b="1" dirty="0"/>
                    </a:p>
                  </a:txBody>
                  <a:tcPr>
                    <a:solidFill>
                      <a:srgbClr val="B6FCC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b="1" dirty="0" smtClean="0"/>
                        <a:t>2912,4</a:t>
                      </a:r>
                      <a:endParaRPr lang="ru-RU" sz="1400" b="1" dirty="0"/>
                    </a:p>
                  </a:txBody>
                  <a:tcPr>
                    <a:solidFill>
                      <a:srgbClr val="B6FCC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b="1" dirty="0" smtClean="0"/>
                        <a:t>2912,2</a:t>
                      </a:r>
                      <a:endParaRPr lang="ru-RU" sz="1400" b="1" dirty="0"/>
                    </a:p>
                  </a:txBody>
                  <a:tcPr>
                    <a:solidFill>
                      <a:srgbClr val="B6FCC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b="1" dirty="0" smtClean="0"/>
                        <a:t>2908,4</a:t>
                      </a:r>
                      <a:endParaRPr lang="ru-RU" sz="1400" b="1" dirty="0"/>
                    </a:p>
                  </a:txBody>
                  <a:tcPr>
                    <a:solidFill>
                      <a:srgbClr val="B6FCC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b="1" dirty="0" smtClean="0"/>
                        <a:t>2908,4</a:t>
                      </a:r>
                      <a:endParaRPr lang="ru-RU" sz="1400" b="1" dirty="0"/>
                    </a:p>
                  </a:txBody>
                  <a:tcPr>
                    <a:solidFill>
                      <a:srgbClr val="B6FCC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b="1" dirty="0" smtClean="0"/>
                        <a:t>2908,4</a:t>
                      </a:r>
                      <a:endParaRPr lang="ru-RU" sz="1400" b="1" dirty="0"/>
                    </a:p>
                  </a:txBody>
                  <a:tcPr>
                    <a:solidFill>
                      <a:srgbClr val="B6FCC3"/>
                    </a:solidFill>
                  </a:tcPr>
                </a:tc>
              </a:tr>
              <a:tr h="489655">
                <a:tc>
                  <a:txBody>
                    <a:bodyPr/>
                    <a:lstStyle/>
                    <a:p>
                      <a:r>
                        <a:rPr lang="ru-RU" sz="1400" b="1" dirty="0" smtClean="0"/>
                        <a:t>Пашня</a:t>
                      </a:r>
                      <a:endParaRPr lang="ru-RU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b="1" dirty="0" smtClean="0"/>
                        <a:t>1634,6</a:t>
                      </a:r>
                      <a:endParaRPr lang="ru-RU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b="1" dirty="0" smtClean="0"/>
                        <a:t>761,4</a:t>
                      </a:r>
                      <a:endParaRPr lang="ru-RU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b="1" dirty="0" smtClean="0"/>
                        <a:t>693,0</a:t>
                      </a:r>
                      <a:endParaRPr lang="ru-RU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b="1" dirty="0" smtClean="0"/>
                        <a:t>682,0</a:t>
                      </a:r>
                      <a:endParaRPr lang="ru-RU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b="1" dirty="0" smtClean="0"/>
                        <a:t>688,6</a:t>
                      </a:r>
                      <a:endParaRPr lang="ru-RU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b="1" dirty="0" smtClean="0"/>
                        <a:t>684,5</a:t>
                      </a:r>
                      <a:endParaRPr lang="ru-RU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b="1" dirty="0" smtClean="0"/>
                        <a:t>658,5</a:t>
                      </a:r>
                      <a:endParaRPr lang="ru-RU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b="1" dirty="0" smtClean="0">
                          <a:solidFill>
                            <a:srgbClr val="FF0000"/>
                          </a:solidFill>
                        </a:rPr>
                        <a:t>538,6</a:t>
                      </a:r>
                      <a:endParaRPr lang="ru-RU" sz="14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b="1" dirty="0" smtClean="0">
                          <a:solidFill>
                            <a:srgbClr val="FF0000"/>
                          </a:solidFill>
                        </a:rPr>
                        <a:t>335,3</a:t>
                      </a:r>
                      <a:endParaRPr lang="ru-RU" sz="14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489655">
                <a:tc>
                  <a:txBody>
                    <a:bodyPr/>
                    <a:lstStyle/>
                    <a:p>
                      <a:r>
                        <a:rPr lang="ru-RU" sz="1400" b="1" dirty="0" smtClean="0"/>
                        <a:t>Сенокос</a:t>
                      </a:r>
                      <a:endParaRPr lang="ru-RU" sz="1400" b="1" dirty="0"/>
                    </a:p>
                  </a:txBody>
                  <a:tcPr>
                    <a:solidFill>
                      <a:srgbClr val="B6FCC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b="1" dirty="0" smtClean="0"/>
                        <a:t>496,5</a:t>
                      </a:r>
                      <a:endParaRPr lang="ru-RU" sz="1400" b="1" dirty="0"/>
                    </a:p>
                  </a:txBody>
                  <a:tcPr>
                    <a:solidFill>
                      <a:srgbClr val="B6FCC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b="1" dirty="0" smtClean="0"/>
                        <a:t>291,3</a:t>
                      </a:r>
                      <a:endParaRPr lang="ru-RU" sz="1400" b="1" dirty="0"/>
                    </a:p>
                  </a:txBody>
                  <a:tcPr>
                    <a:solidFill>
                      <a:srgbClr val="B6FCC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b="1" dirty="0" smtClean="0"/>
                        <a:t>277,0</a:t>
                      </a:r>
                      <a:endParaRPr lang="ru-RU" sz="1400" b="1" dirty="0"/>
                    </a:p>
                  </a:txBody>
                  <a:tcPr>
                    <a:solidFill>
                      <a:srgbClr val="B6FCC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b="1" dirty="0" smtClean="0"/>
                        <a:t>263,0</a:t>
                      </a:r>
                      <a:endParaRPr lang="ru-RU" sz="1400" b="1" dirty="0"/>
                    </a:p>
                  </a:txBody>
                  <a:tcPr>
                    <a:solidFill>
                      <a:srgbClr val="B6FCC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b="1" dirty="0" smtClean="0"/>
                        <a:t>208,2</a:t>
                      </a:r>
                      <a:endParaRPr lang="ru-RU" sz="1400" b="1" dirty="0"/>
                    </a:p>
                  </a:txBody>
                  <a:tcPr>
                    <a:solidFill>
                      <a:srgbClr val="B6FCC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b="1" dirty="0" smtClean="0"/>
                        <a:t>182,5</a:t>
                      </a:r>
                      <a:endParaRPr lang="ru-RU" sz="1400" b="1" dirty="0"/>
                    </a:p>
                  </a:txBody>
                  <a:tcPr>
                    <a:solidFill>
                      <a:srgbClr val="B6FCC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b="1" dirty="0" smtClean="0"/>
                        <a:t>169,0</a:t>
                      </a:r>
                      <a:endParaRPr lang="ru-RU" sz="1400" b="1" dirty="0"/>
                    </a:p>
                  </a:txBody>
                  <a:tcPr>
                    <a:solidFill>
                      <a:srgbClr val="B6FCC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b="1" dirty="0" smtClean="0">
                          <a:solidFill>
                            <a:srgbClr val="FF0000"/>
                          </a:solidFill>
                        </a:rPr>
                        <a:t>105,6</a:t>
                      </a:r>
                      <a:endParaRPr lang="ru-RU" sz="14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rgbClr val="B6FCC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b="1" dirty="0" smtClean="0">
                          <a:solidFill>
                            <a:srgbClr val="FF0000"/>
                          </a:solidFill>
                        </a:rPr>
                        <a:t>54,5</a:t>
                      </a:r>
                      <a:endParaRPr lang="ru-RU" sz="14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rgbClr val="B6FCC3"/>
                    </a:solidFill>
                  </a:tcPr>
                </a:tc>
              </a:tr>
              <a:tr h="489655">
                <a:tc>
                  <a:txBody>
                    <a:bodyPr/>
                    <a:lstStyle/>
                    <a:p>
                      <a:r>
                        <a:rPr lang="ru-RU" sz="1400" b="1" dirty="0" smtClean="0"/>
                        <a:t>Пастбища</a:t>
                      </a:r>
                      <a:endParaRPr lang="ru-RU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b="1" dirty="0" smtClean="0"/>
                        <a:t>303,1</a:t>
                      </a:r>
                      <a:endParaRPr lang="ru-RU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b="1" dirty="0" smtClean="0"/>
                        <a:t>112,8</a:t>
                      </a:r>
                      <a:endParaRPr lang="ru-RU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b="1" dirty="0" smtClean="0"/>
                        <a:t>109,0</a:t>
                      </a:r>
                      <a:endParaRPr lang="ru-RU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b="1" dirty="0" smtClean="0"/>
                        <a:t>139,0</a:t>
                      </a:r>
                      <a:endParaRPr lang="ru-RU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b="1" dirty="0" smtClean="0"/>
                        <a:t>171,6</a:t>
                      </a:r>
                      <a:endParaRPr lang="ru-RU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b="1" dirty="0" smtClean="0"/>
                        <a:t>172,0</a:t>
                      </a:r>
                      <a:endParaRPr lang="ru-RU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b="1" dirty="0" smtClean="0"/>
                        <a:t>157,4</a:t>
                      </a:r>
                      <a:endParaRPr lang="ru-RU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b="1" dirty="0" smtClean="0">
                          <a:solidFill>
                            <a:srgbClr val="FF0000"/>
                          </a:solidFill>
                        </a:rPr>
                        <a:t>85,4</a:t>
                      </a:r>
                      <a:endParaRPr lang="ru-RU" sz="14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b="1" dirty="0" smtClean="0">
                          <a:solidFill>
                            <a:srgbClr val="FF0000"/>
                          </a:solidFill>
                        </a:rPr>
                        <a:t>31,6</a:t>
                      </a:r>
                      <a:endParaRPr lang="ru-RU" sz="14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489655">
                <a:tc>
                  <a:txBody>
                    <a:bodyPr/>
                    <a:lstStyle/>
                    <a:p>
                      <a:r>
                        <a:rPr lang="ru-RU" sz="1200" b="1" dirty="0" smtClean="0"/>
                        <a:t>Многолетние насаждения</a:t>
                      </a:r>
                      <a:endParaRPr lang="ru-RU" sz="1200" b="1" dirty="0"/>
                    </a:p>
                  </a:txBody>
                  <a:tcPr>
                    <a:solidFill>
                      <a:srgbClr val="B6FCC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b="1" dirty="0" smtClean="0"/>
                        <a:t>54,4</a:t>
                      </a:r>
                      <a:endParaRPr lang="ru-RU" sz="1400" b="1" dirty="0"/>
                    </a:p>
                  </a:txBody>
                  <a:tcPr>
                    <a:solidFill>
                      <a:srgbClr val="B6FCC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b="1" dirty="0" smtClean="0"/>
                        <a:t>30,2</a:t>
                      </a:r>
                      <a:endParaRPr lang="ru-RU" sz="1400" b="1" dirty="0"/>
                    </a:p>
                  </a:txBody>
                  <a:tcPr>
                    <a:solidFill>
                      <a:srgbClr val="B6FCC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b="1" dirty="0" smtClean="0"/>
                        <a:t>17,4</a:t>
                      </a:r>
                      <a:endParaRPr lang="ru-RU" sz="1400" b="1" dirty="0"/>
                    </a:p>
                  </a:txBody>
                  <a:tcPr>
                    <a:solidFill>
                      <a:srgbClr val="B6FCC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b="1" dirty="0" smtClean="0"/>
                        <a:t>12,7</a:t>
                      </a:r>
                      <a:endParaRPr lang="ru-RU" sz="1400" b="1" dirty="0"/>
                    </a:p>
                  </a:txBody>
                  <a:tcPr>
                    <a:solidFill>
                      <a:srgbClr val="B6FCC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b="1" dirty="0" smtClean="0"/>
                        <a:t>9,2</a:t>
                      </a:r>
                      <a:endParaRPr lang="ru-RU" sz="1400" b="1" dirty="0"/>
                    </a:p>
                  </a:txBody>
                  <a:tcPr>
                    <a:solidFill>
                      <a:srgbClr val="B6FCC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b="1" dirty="0" smtClean="0"/>
                        <a:t>11,7</a:t>
                      </a:r>
                      <a:endParaRPr lang="ru-RU" sz="1400" b="1" dirty="0"/>
                    </a:p>
                  </a:txBody>
                  <a:tcPr>
                    <a:solidFill>
                      <a:srgbClr val="B6FCC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b="1" dirty="0" smtClean="0"/>
                        <a:t>19,8</a:t>
                      </a:r>
                      <a:endParaRPr lang="ru-RU" sz="1400" b="1" dirty="0"/>
                    </a:p>
                  </a:txBody>
                  <a:tcPr>
                    <a:solidFill>
                      <a:srgbClr val="B6FCC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b="1" dirty="0" smtClean="0">
                          <a:solidFill>
                            <a:srgbClr val="FF0000"/>
                          </a:solidFill>
                        </a:rPr>
                        <a:t>6,3</a:t>
                      </a:r>
                      <a:endParaRPr lang="ru-RU" sz="14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rgbClr val="B6FCC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b="1" dirty="0" smtClean="0">
                          <a:solidFill>
                            <a:srgbClr val="FF0000"/>
                          </a:solidFill>
                        </a:rPr>
                        <a:t>6,7</a:t>
                      </a:r>
                      <a:endParaRPr lang="ru-RU" sz="14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rgbClr val="B6FCC3"/>
                    </a:solidFill>
                  </a:tcPr>
                </a:tc>
              </a:tr>
              <a:tr h="489655">
                <a:tc>
                  <a:txBody>
                    <a:bodyPr/>
                    <a:lstStyle/>
                    <a:p>
                      <a:r>
                        <a:rPr lang="ru-RU" sz="1400" b="1" dirty="0" smtClean="0"/>
                        <a:t>Залежь</a:t>
                      </a:r>
                      <a:endParaRPr lang="ru-RU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b="1" dirty="0" smtClean="0"/>
                        <a:t>-</a:t>
                      </a:r>
                      <a:endParaRPr lang="ru-RU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b="1" dirty="0" smtClean="0"/>
                        <a:t>31,2</a:t>
                      </a:r>
                      <a:endParaRPr lang="ru-RU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b="1" dirty="0" smtClean="0"/>
                        <a:t>17,0</a:t>
                      </a:r>
                      <a:endParaRPr lang="ru-RU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b="1" dirty="0" smtClean="0"/>
                        <a:t>3,0</a:t>
                      </a:r>
                      <a:endParaRPr lang="ru-RU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b="1" dirty="0" smtClean="0"/>
                        <a:t>-</a:t>
                      </a:r>
                      <a:endParaRPr lang="ru-RU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b="1" dirty="0" smtClean="0"/>
                        <a:t>1,5</a:t>
                      </a:r>
                      <a:endParaRPr lang="ru-RU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b="1" dirty="0" smtClean="0"/>
                        <a:t>17,3</a:t>
                      </a:r>
                      <a:endParaRPr lang="ru-RU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b="1" dirty="0" smtClean="0">
                          <a:solidFill>
                            <a:srgbClr val="FF0000"/>
                          </a:solidFill>
                        </a:rPr>
                        <a:t>75,3</a:t>
                      </a:r>
                      <a:endParaRPr lang="ru-RU" sz="14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b="1" dirty="0" smtClean="0">
                          <a:solidFill>
                            <a:srgbClr val="FF0000"/>
                          </a:solidFill>
                        </a:rPr>
                        <a:t>161,3</a:t>
                      </a:r>
                      <a:endParaRPr lang="ru-RU" sz="14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489655">
                <a:tc>
                  <a:txBody>
                    <a:bodyPr/>
                    <a:lstStyle/>
                    <a:p>
                      <a:r>
                        <a:rPr lang="ru-RU" sz="1400" b="1" dirty="0" smtClean="0"/>
                        <a:t>Леса</a:t>
                      </a:r>
                      <a:endParaRPr lang="ru-RU" sz="1400" b="1" dirty="0"/>
                    </a:p>
                  </a:txBody>
                  <a:tcPr>
                    <a:solidFill>
                      <a:srgbClr val="B6FCC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b="1" dirty="0" smtClean="0"/>
                        <a:t>1708,5</a:t>
                      </a:r>
                      <a:endParaRPr lang="ru-RU" sz="1400" b="1" dirty="0"/>
                    </a:p>
                  </a:txBody>
                  <a:tcPr>
                    <a:solidFill>
                      <a:srgbClr val="B6FCC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b="1" dirty="0" smtClean="0"/>
                        <a:t>1187,9</a:t>
                      </a:r>
                      <a:endParaRPr lang="ru-RU" sz="1400" b="1" dirty="0"/>
                    </a:p>
                  </a:txBody>
                  <a:tcPr>
                    <a:solidFill>
                      <a:srgbClr val="B6FCC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b="1" dirty="0" smtClean="0"/>
                        <a:t>1405,0</a:t>
                      </a:r>
                      <a:endParaRPr lang="ru-RU" sz="1400" b="1" dirty="0"/>
                    </a:p>
                  </a:txBody>
                  <a:tcPr>
                    <a:solidFill>
                      <a:srgbClr val="B6FCC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b="1" dirty="0" smtClean="0"/>
                        <a:t>1445,0</a:t>
                      </a:r>
                      <a:endParaRPr lang="ru-RU" sz="1400" b="1" dirty="0"/>
                    </a:p>
                  </a:txBody>
                  <a:tcPr>
                    <a:solidFill>
                      <a:srgbClr val="B6FCC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b="1" dirty="0" smtClean="0"/>
                        <a:t>1547,0</a:t>
                      </a:r>
                      <a:endParaRPr lang="ru-RU" sz="1400" b="1" dirty="0"/>
                    </a:p>
                  </a:txBody>
                  <a:tcPr>
                    <a:solidFill>
                      <a:srgbClr val="B6FCC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b="1" dirty="0" smtClean="0"/>
                        <a:t>1547,0</a:t>
                      </a:r>
                      <a:endParaRPr lang="ru-RU" sz="1400" b="1" dirty="0"/>
                    </a:p>
                  </a:txBody>
                  <a:tcPr>
                    <a:solidFill>
                      <a:srgbClr val="B6FCC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b="1" dirty="0" smtClean="0"/>
                        <a:t>1576,7</a:t>
                      </a:r>
                      <a:endParaRPr lang="ru-RU" sz="1400" b="1" dirty="0"/>
                    </a:p>
                  </a:txBody>
                  <a:tcPr>
                    <a:solidFill>
                      <a:srgbClr val="B6FCC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b="1" dirty="0" smtClean="0"/>
                        <a:t>1576,2</a:t>
                      </a:r>
                      <a:endParaRPr lang="ru-RU" sz="1400" b="1" dirty="0"/>
                    </a:p>
                  </a:txBody>
                  <a:tcPr>
                    <a:solidFill>
                      <a:srgbClr val="B6FCC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b="1" dirty="0" smtClean="0"/>
                        <a:t>1581,9</a:t>
                      </a:r>
                      <a:endParaRPr lang="ru-RU" sz="1400" b="1" dirty="0"/>
                    </a:p>
                  </a:txBody>
                  <a:tcPr>
                    <a:solidFill>
                      <a:srgbClr val="B6FCC3"/>
                    </a:solidFill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8652867" y="6334581"/>
            <a:ext cx="360040" cy="400110"/>
          </a:xfrm>
          <a:prstGeom prst="rect">
            <a:avLst/>
          </a:prstGeom>
          <a:noFill/>
          <a:ln w="28575">
            <a:noFill/>
          </a:ln>
        </p:spPr>
        <p:txBody>
          <a:bodyPr wrap="square" rtlCol="0">
            <a:spAutoFit/>
          </a:bodyPr>
          <a:lstStyle/>
          <a:p>
            <a:r>
              <a:rPr lang="ru-RU" sz="2000" b="1" dirty="0">
                <a:solidFill>
                  <a:schemeClr val="bg2"/>
                </a:solidFill>
              </a:rPr>
              <a:t>6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115616" y="4437112"/>
            <a:ext cx="30243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err="1" smtClean="0">
                <a:solidFill>
                  <a:srgbClr val="FF0000"/>
                </a:solidFill>
              </a:rPr>
              <a:t>ххх,х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b="1" dirty="0" smtClean="0">
                <a:solidFill>
                  <a:schemeClr val="accent4">
                    <a:lumMod val="10000"/>
                  </a:schemeClr>
                </a:solidFill>
              </a:rPr>
              <a:t>– по данным ВСХП</a:t>
            </a:r>
            <a:endParaRPr lang="ru-RU" b="1" dirty="0">
              <a:solidFill>
                <a:schemeClr val="accent4">
                  <a:lumMod val="1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1436241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-99392"/>
            <a:ext cx="6336704" cy="69573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8652867" y="6334581"/>
            <a:ext cx="360040" cy="400110"/>
          </a:xfrm>
          <a:prstGeom prst="rect">
            <a:avLst/>
          </a:prstGeom>
          <a:noFill/>
          <a:ln w="28575">
            <a:noFill/>
          </a:ln>
        </p:spPr>
        <p:txBody>
          <a:bodyPr wrap="square" rtlCol="0">
            <a:spAutoFit/>
          </a:bodyPr>
          <a:lstStyle/>
          <a:p>
            <a:r>
              <a:rPr lang="ru-RU" sz="2000" b="1" dirty="0">
                <a:solidFill>
                  <a:schemeClr val="bg2"/>
                </a:solidFill>
              </a:rPr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3520588831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79711" y="6731"/>
            <a:ext cx="712879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Распределение  посевных площадей     </a:t>
            </a:r>
            <a:r>
              <a:rPr lang="ru-RU" sz="1600" b="1" dirty="0" smtClean="0">
                <a:solidFill>
                  <a:srgbClr val="FF0000"/>
                </a:solidFill>
              </a:rPr>
              <a:t>(</a:t>
            </a:r>
            <a:r>
              <a:rPr lang="ru-RU" sz="1600" b="1" dirty="0" err="1" smtClean="0">
                <a:solidFill>
                  <a:srgbClr val="FF0000"/>
                </a:solidFill>
              </a:rPr>
              <a:t>тыс.га</a:t>
            </a:r>
            <a:r>
              <a:rPr lang="ru-RU" sz="1600" b="1" dirty="0" smtClean="0">
                <a:solidFill>
                  <a:srgbClr val="FF0000"/>
                </a:solidFill>
              </a:rPr>
              <a:t>)</a:t>
            </a:r>
            <a:endParaRPr lang="ru-RU" sz="1600" b="1" dirty="0">
              <a:solidFill>
                <a:srgbClr val="FF0000"/>
              </a:solidFill>
            </a:endParaRPr>
          </a:p>
        </p:txBody>
      </p:sp>
      <p:pic>
        <p:nvPicPr>
          <p:cNvPr id="3" name="Рисунок 2" descr="%D1%81%D0%B5%D0%BB%D1%8C%D1%81%D0%BA%D0%BE%D0%B5+%D1%85%D0%BE%D0%B7%D1%8F%D0%B9%D1%81%D1%82%D0%B2%D0%BE%3A+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4221088"/>
            <a:ext cx="3333750" cy="2295525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69539149"/>
              </p:ext>
            </p:extLst>
          </p:nvPr>
        </p:nvGraphicFramePr>
        <p:xfrm>
          <a:off x="899592" y="468394"/>
          <a:ext cx="8158288" cy="411273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68152"/>
                <a:gridCol w="792088"/>
                <a:gridCol w="792088"/>
                <a:gridCol w="720080"/>
                <a:gridCol w="864096"/>
                <a:gridCol w="720080"/>
                <a:gridCol w="792088"/>
                <a:gridCol w="720080"/>
                <a:gridCol w="720080"/>
                <a:gridCol w="669456"/>
              </a:tblGrid>
              <a:tr h="580291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1897</a:t>
                      </a:r>
                      <a:endParaRPr lang="ru-RU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1945</a:t>
                      </a:r>
                      <a:endParaRPr lang="ru-RU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1959</a:t>
                      </a:r>
                      <a:endParaRPr lang="ru-RU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1970</a:t>
                      </a:r>
                      <a:endParaRPr lang="ru-RU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1979</a:t>
                      </a:r>
                      <a:endParaRPr lang="ru-RU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1989</a:t>
                      </a:r>
                      <a:endParaRPr lang="ru-RU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2000</a:t>
                      </a:r>
                      <a:endParaRPr lang="ru-RU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2006</a:t>
                      </a:r>
                      <a:endParaRPr lang="ru-RU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2018</a:t>
                      </a:r>
                      <a:endParaRPr lang="ru-RU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</a:tr>
              <a:tr h="580291">
                <a:tc>
                  <a:txBody>
                    <a:bodyPr/>
                    <a:lstStyle/>
                    <a:p>
                      <a:r>
                        <a:rPr lang="ru-RU" sz="1400" b="1" dirty="0" smtClean="0"/>
                        <a:t>Всего</a:t>
                      </a:r>
                      <a:endParaRPr lang="ru-RU" sz="1400" b="1" dirty="0"/>
                    </a:p>
                  </a:txBody>
                  <a:tcPr>
                    <a:solidFill>
                      <a:srgbClr val="B6FCC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847</a:t>
                      </a:r>
                      <a:endParaRPr lang="ru-RU" dirty="0"/>
                    </a:p>
                  </a:txBody>
                  <a:tcPr>
                    <a:solidFill>
                      <a:srgbClr val="B6FCC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628</a:t>
                      </a:r>
                      <a:endParaRPr lang="ru-RU" dirty="0"/>
                    </a:p>
                  </a:txBody>
                  <a:tcPr>
                    <a:solidFill>
                      <a:srgbClr val="B6FCC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660</a:t>
                      </a:r>
                      <a:endParaRPr lang="ru-RU" dirty="0"/>
                    </a:p>
                  </a:txBody>
                  <a:tcPr>
                    <a:solidFill>
                      <a:srgbClr val="B6FCC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605</a:t>
                      </a:r>
                      <a:endParaRPr lang="ru-RU" dirty="0"/>
                    </a:p>
                  </a:txBody>
                  <a:tcPr>
                    <a:solidFill>
                      <a:srgbClr val="B6FCC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659</a:t>
                      </a:r>
                      <a:endParaRPr lang="ru-RU" dirty="0"/>
                    </a:p>
                  </a:txBody>
                  <a:tcPr>
                    <a:solidFill>
                      <a:srgbClr val="B6FCC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650</a:t>
                      </a:r>
                      <a:endParaRPr lang="ru-RU" dirty="0"/>
                    </a:p>
                  </a:txBody>
                  <a:tcPr>
                    <a:solidFill>
                      <a:srgbClr val="B6FCC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473</a:t>
                      </a:r>
                      <a:endParaRPr lang="ru-RU" dirty="0"/>
                    </a:p>
                  </a:txBody>
                  <a:tcPr>
                    <a:solidFill>
                      <a:srgbClr val="B6FCC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388</a:t>
                      </a:r>
                      <a:endParaRPr lang="ru-RU" dirty="0"/>
                    </a:p>
                  </a:txBody>
                  <a:tcPr>
                    <a:solidFill>
                      <a:srgbClr val="B6FCC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299</a:t>
                      </a:r>
                      <a:endParaRPr lang="ru-RU" dirty="0"/>
                    </a:p>
                  </a:txBody>
                  <a:tcPr>
                    <a:solidFill>
                      <a:srgbClr val="B6FCC3"/>
                    </a:solidFill>
                  </a:tcPr>
                </a:tc>
              </a:tr>
              <a:tr h="580291">
                <a:tc>
                  <a:txBody>
                    <a:bodyPr/>
                    <a:lstStyle/>
                    <a:p>
                      <a:r>
                        <a:rPr lang="ru-RU" sz="1400" b="1" dirty="0" smtClean="0"/>
                        <a:t>Зерновые</a:t>
                      </a:r>
                      <a:endParaRPr lang="ru-RU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769,1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395,7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267,4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291,4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333,1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296,5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136,6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101,0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78,3</a:t>
                      </a:r>
                      <a:endParaRPr lang="ru-RU" dirty="0"/>
                    </a:p>
                  </a:txBody>
                  <a:tcPr/>
                </a:tc>
              </a:tr>
              <a:tr h="59719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dirty="0" smtClean="0"/>
                        <a:t>Картофель</a:t>
                      </a:r>
                    </a:p>
                    <a:p>
                      <a:endParaRPr lang="ru-RU" sz="1400" dirty="0"/>
                    </a:p>
                  </a:txBody>
                  <a:tcPr>
                    <a:solidFill>
                      <a:srgbClr val="B6FCC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39,6</a:t>
                      </a:r>
                      <a:endParaRPr lang="ru-RU" dirty="0"/>
                    </a:p>
                  </a:txBody>
                  <a:tcPr>
                    <a:solidFill>
                      <a:srgbClr val="B6FCC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112,5</a:t>
                      </a:r>
                      <a:endParaRPr lang="ru-RU" dirty="0"/>
                    </a:p>
                  </a:txBody>
                  <a:tcPr>
                    <a:solidFill>
                      <a:srgbClr val="B6FCC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94,2</a:t>
                      </a:r>
                      <a:endParaRPr lang="ru-RU" dirty="0"/>
                    </a:p>
                  </a:txBody>
                  <a:tcPr>
                    <a:solidFill>
                      <a:srgbClr val="B6FCC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75,3</a:t>
                      </a:r>
                      <a:endParaRPr lang="ru-RU" dirty="0"/>
                    </a:p>
                  </a:txBody>
                  <a:tcPr>
                    <a:solidFill>
                      <a:srgbClr val="B6FCC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68,3</a:t>
                      </a:r>
                      <a:endParaRPr lang="ru-RU" dirty="0"/>
                    </a:p>
                  </a:txBody>
                  <a:tcPr>
                    <a:solidFill>
                      <a:srgbClr val="B6FCC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51,9</a:t>
                      </a:r>
                      <a:endParaRPr lang="ru-RU" dirty="0"/>
                    </a:p>
                  </a:txBody>
                  <a:tcPr>
                    <a:solidFill>
                      <a:srgbClr val="B6FCC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40,3</a:t>
                      </a:r>
                      <a:endParaRPr lang="ru-RU" dirty="0"/>
                    </a:p>
                  </a:txBody>
                  <a:tcPr>
                    <a:solidFill>
                      <a:srgbClr val="B6FCC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24,4</a:t>
                      </a:r>
                      <a:endParaRPr lang="ru-RU" dirty="0"/>
                    </a:p>
                  </a:txBody>
                  <a:tcPr>
                    <a:solidFill>
                      <a:srgbClr val="B6FCC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12,3</a:t>
                      </a:r>
                      <a:endParaRPr lang="ru-RU" dirty="0"/>
                    </a:p>
                  </a:txBody>
                  <a:tcPr>
                    <a:solidFill>
                      <a:srgbClr val="B6FCC3"/>
                    </a:solidFill>
                  </a:tcPr>
                </a:tc>
              </a:tr>
              <a:tr h="59719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dirty="0" smtClean="0"/>
                        <a:t>Овощи</a:t>
                      </a:r>
                    </a:p>
                    <a:p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1,8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15,5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8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4,7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4,4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11,7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9,4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4,5</a:t>
                      </a:r>
                      <a:endParaRPr lang="ru-RU" dirty="0"/>
                    </a:p>
                  </a:txBody>
                  <a:tcPr/>
                </a:tc>
              </a:tr>
              <a:tr h="59719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dirty="0" smtClean="0"/>
                        <a:t>Кормовые</a:t>
                      </a:r>
                    </a:p>
                    <a:p>
                      <a:endParaRPr lang="ru-RU" sz="1400" dirty="0"/>
                    </a:p>
                  </a:txBody>
                  <a:tcPr>
                    <a:solidFill>
                      <a:srgbClr val="B6FCC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12,1</a:t>
                      </a:r>
                      <a:endParaRPr lang="ru-RU" dirty="0"/>
                    </a:p>
                  </a:txBody>
                  <a:tcPr>
                    <a:solidFill>
                      <a:srgbClr val="B6FCC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93,5</a:t>
                      </a:r>
                      <a:endParaRPr lang="ru-RU" dirty="0"/>
                    </a:p>
                  </a:txBody>
                  <a:tcPr>
                    <a:solidFill>
                      <a:srgbClr val="B6FCC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278,1</a:t>
                      </a:r>
                      <a:endParaRPr lang="ru-RU" dirty="0"/>
                    </a:p>
                  </a:txBody>
                  <a:tcPr>
                    <a:solidFill>
                      <a:srgbClr val="B6FCC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226,9</a:t>
                      </a:r>
                      <a:endParaRPr lang="ru-RU" dirty="0"/>
                    </a:p>
                  </a:txBody>
                  <a:tcPr>
                    <a:solidFill>
                      <a:srgbClr val="B6FCC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252,3</a:t>
                      </a:r>
                      <a:endParaRPr lang="ru-RU" dirty="0"/>
                    </a:p>
                  </a:txBody>
                  <a:tcPr>
                    <a:solidFill>
                      <a:srgbClr val="B6FCC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295,2</a:t>
                      </a:r>
                      <a:endParaRPr lang="ru-RU" dirty="0"/>
                    </a:p>
                  </a:txBody>
                  <a:tcPr>
                    <a:solidFill>
                      <a:srgbClr val="B6FCC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284</a:t>
                      </a:r>
                      <a:endParaRPr lang="ru-RU" dirty="0"/>
                    </a:p>
                  </a:txBody>
                  <a:tcPr>
                    <a:solidFill>
                      <a:srgbClr val="B6FCC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252,5</a:t>
                      </a:r>
                      <a:endParaRPr lang="ru-RU" dirty="0"/>
                    </a:p>
                  </a:txBody>
                  <a:tcPr>
                    <a:solidFill>
                      <a:srgbClr val="B6FCC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197</a:t>
                      </a:r>
                      <a:endParaRPr lang="ru-RU" dirty="0"/>
                    </a:p>
                  </a:txBody>
                  <a:tcPr>
                    <a:solidFill>
                      <a:srgbClr val="B6FCC3"/>
                    </a:solidFill>
                  </a:tcPr>
                </a:tc>
              </a:tr>
              <a:tr h="580291">
                <a:tc>
                  <a:txBody>
                    <a:bodyPr/>
                    <a:lstStyle/>
                    <a:p>
                      <a:r>
                        <a:rPr lang="ru-RU" sz="1400" b="1" dirty="0" smtClean="0"/>
                        <a:t>Технические</a:t>
                      </a:r>
                      <a:endParaRPr lang="ru-RU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24,4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10,5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10,4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3,7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0,1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1,6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0,7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0,6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7,3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8652867" y="6413266"/>
            <a:ext cx="360040" cy="400110"/>
          </a:xfrm>
          <a:prstGeom prst="rect">
            <a:avLst/>
          </a:prstGeom>
          <a:noFill/>
          <a:ln w="28575">
            <a:noFill/>
          </a:ln>
        </p:spPr>
        <p:txBody>
          <a:bodyPr wrap="square" rtlCol="0">
            <a:spAutoFit/>
          </a:bodyPr>
          <a:lstStyle/>
          <a:p>
            <a:r>
              <a:rPr lang="ru-RU" sz="2000" b="1" dirty="0">
                <a:solidFill>
                  <a:schemeClr val="bg2"/>
                </a:solidFill>
              </a:rPr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124762178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55576" y="0"/>
            <a:ext cx="83884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</a:rPr>
              <a:t>Распределение  сельскохозяйственных  животных  </a:t>
            </a:r>
            <a:r>
              <a:rPr lang="ru-RU" sz="1500" b="1" dirty="0" smtClean="0">
                <a:solidFill>
                  <a:srgbClr val="FF0000"/>
                </a:solidFill>
              </a:rPr>
              <a:t>( на конец года, </a:t>
            </a:r>
            <a:r>
              <a:rPr lang="ru-RU" sz="1500" b="1" dirty="0" err="1" smtClean="0">
                <a:solidFill>
                  <a:srgbClr val="FF0000"/>
                </a:solidFill>
              </a:rPr>
              <a:t>тыс.голов</a:t>
            </a:r>
            <a:r>
              <a:rPr lang="ru-RU" sz="1500" b="1" dirty="0" smtClean="0">
                <a:solidFill>
                  <a:srgbClr val="FF0000"/>
                </a:solidFill>
              </a:rPr>
              <a:t>)</a:t>
            </a:r>
            <a:endParaRPr lang="ru-RU" sz="1500" b="1" dirty="0">
              <a:solidFill>
                <a:srgbClr val="FF0000"/>
              </a:solidFill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52470973"/>
              </p:ext>
            </p:extLst>
          </p:nvPr>
        </p:nvGraphicFramePr>
        <p:xfrm>
          <a:off x="899592" y="468394"/>
          <a:ext cx="8158288" cy="355381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52128"/>
                <a:gridCol w="720080"/>
                <a:gridCol w="792088"/>
                <a:gridCol w="720080"/>
                <a:gridCol w="792088"/>
                <a:gridCol w="792088"/>
                <a:gridCol w="792088"/>
                <a:gridCol w="792088"/>
                <a:gridCol w="792088"/>
                <a:gridCol w="813472"/>
              </a:tblGrid>
              <a:tr h="503498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1897</a:t>
                      </a:r>
                      <a:endParaRPr lang="ru-RU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1945</a:t>
                      </a:r>
                      <a:endParaRPr lang="ru-RU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1959</a:t>
                      </a:r>
                      <a:endParaRPr lang="ru-RU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1970</a:t>
                      </a:r>
                      <a:endParaRPr lang="ru-RU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1979</a:t>
                      </a:r>
                      <a:endParaRPr lang="ru-RU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1989</a:t>
                      </a:r>
                      <a:endParaRPr lang="ru-RU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2000</a:t>
                      </a:r>
                      <a:endParaRPr lang="ru-RU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2006</a:t>
                      </a:r>
                      <a:endParaRPr lang="ru-RU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2018</a:t>
                      </a:r>
                      <a:endParaRPr lang="ru-RU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</a:tr>
              <a:tr h="503498">
                <a:tc>
                  <a:txBody>
                    <a:bodyPr/>
                    <a:lstStyle/>
                    <a:p>
                      <a:r>
                        <a:rPr lang="ru-RU" sz="1400" b="1" dirty="0" smtClean="0"/>
                        <a:t>КРС</a:t>
                      </a:r>
                      <a:endParaRPr lang="ru-RU" sz="1400" b="1" dirty="0"/>
                    </a:p>
                  </a:txBody>
                  <a:tcPr>
                    <a:solidFill>
                      <a:srgbClr val="B6FCC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350</a:t>
                      </a:r>
                      <a:endParaRPr lang="ru-RU" dirty="0"/>
                    </a:p>
                  </a:txBody>
                  <a:tcPr>
                    <a:solidFill>
                      <a:srgbClr val="B6FCC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266,2</a:t>
                      </a:r>
                      <a:endParaRPr lang="ru-RU" dirty="0"/>
                    </a:p>
                  </a:txBody>
                  <a:tcPr>
                    <a:solidFill>
                      <a:srgbClr val="B6FCC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317,7</a:t>
                      </a:r>
                      <a:endParaRPr lang="ru-RU" dirty="0"/>
                    </a:p>
                  </a:txBody>
                  <a:tcPr>
                    <a:solidFill>
                      <a:srgbClr val="B6FCC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402,1</a:t>
                      </a:r>
                      <a:endParaRPr lang="ru-RU" dirty="0"/>
                    </a:p>
                  </a:txBody>
                  <a:tcPr>
                    <a:solidFill>
                      <a:srgbClr val="B6FCC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482,4</a:t>
                      </a:r>
                      <a:endParaRPr lang="ru-RU" dirty="0"/>
                    </a:p>
                  </a:txBody>
                  <a:tcPr>
                    <a:solidFill>
                      <a:srgbClr val="B6FCC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478,3</a:t>
                      </a:r>
                      <a:endParaRPr lang="ru-RU" dirty="0"/>
                    </a:p>
                  </a:txBody>
                  <a:tcPr>
                    <a:solidFill>
                      <a:srgbClr val="B6FCC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214,5</a:t>
                      </a:r>
                      <a:endParaRPr lang="ru-RU" dirty="0"/>
                    </a:p>
                  </a:txBody>
                  <a:tcPr>
                    <a:solidFill>
                      <a:srgbClr val="B6FCC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148,8</a:t>
                      </a:r>
                      <a:endParaRPr lang="ru-RU" dirty="0"/>
                    </a:p>
                  </a:txBody>
                  <a:tcPr>
                    <a:solidFill>
                      <a:srgbClr val="B6FCC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136,0</a:t>
                      </a:r>
                      <a:endParaRPr lang="ru-RU" dirty="0"/>
                    </a:p>
                  </a:txBody>
                  <a:tcPr>
                    <a:solidFill>
                      <a:srgbClr val="B6FCC3"/>
                    </a:solidFill>
                  </a:tcPr>
                </a:tc>
              </a:tr>
              <a:tr h="50349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dirty="0" smtClean="0"/>
                        <a:t>Свиньи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33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46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175,9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165,9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177,3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272,4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113,4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112,4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21,8</a:t>
                      </a:r>
                      <a:endParaRPr lang="ru-RU" dirty="0"/>
                    </a:p>
                  </a:txBody>
                  <a:tcPr/>
                </a:tc>
              </a:tr>
              <a:tr h="50349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dirty="0" smtClean="0"/>
                        <a:t>Овцы и козы</a:t>
                      </a:r>
                    </a:p>
                  </a:txBody>
                  <a:tcPr>
                    <a:solidFill>
                      <a:srgbClr val="B6FCC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361</a:t>
                      </a:r>
                      <a:endParaRPr lang="ru-RU" dirty="0"/>
                    </a:p>
                  </a:txBody>
                  <a:tcPr>
                    <a:solidFill>
                      <a:srgbClr val="B6FCC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330,3</a:t>
                      </a:r>
                      <a:endParaRPr lang="ru-RU" dirty="0"/>
                    </a:p>
                  </a:txBody>
                  <a:tcPr>
                    <a:solidFill>
                      <a:srgbClr val="B6FCC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309,3</a:t>
                      </a:r>
                      <a:endParaRPr lang="ru-RU" dirty="0"/>
                    </a:p>
                  </a:txBody>
                  <a:tcPr>
                    <a:solidFill>
                      <a:srgbClr val="B6FCC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188</a:t>
                      </a:r>
                      <a:endParaRPr lang="ru-RU" dirty="0"/>
                    </a:p>
                  </a:txBody>
                  <a:tcPr>
                    <a:solidFill>
                      <a:srgbClr val="B6FCC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116,6</a:t>
                      </a:r>
                      <a:endParaRPr lang="ru-RU" dirty="0"/>
                    </a:p>
                  </a:txBody>
                  <a:tcPr>
                    <a:solidFill>
                      <a:srgbClr val="B6FCC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108,8</a:t>
                      </a:r>
                      <a:endParaRPr lang="ru-RU" dirty="0"/>
                    </a:p>
                  </a:txBody>
                  <a:tcPr>
                    <a:solidFill>
                      <a:srgbClr val="B6FCC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48,5</a:t>
                      </a:r>
                      <a:endParaRPr lang="ru-RU" dirty="0"/>
                    </a:p>
                  </a:txBody>
                  <a:tcPr>
                    <a:solidFill>
                      <a:srgbClr val="B6FCC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26,2</a:t>
                      </a:r>
                      <a:endParaRPr lang="ru-RU" dirty="0"/>
                    </a:p>
                  </a:txBody>
                  <a:tcPr>
                    <a:solidFill>
                      <a:srgbClr val="B6FCC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26,5</a:t>
                      </a:r>
                      <a:endParaRPr lang="ru-RU" dirty="0"/>
                    </a:p>
                  </a:txBody>
                  <a:tcPr>
                    <a:solidFill>
                      <a:srgbClr val="B6FCC3"/>
                    </a:solidFill>
                  </a:tcPr>
                </a:tc>
              </a:tr>
              <a:tr h="50349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dirty="0" smtClean="0"/>
                        <a:t>Лошади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mtClean="0"/>
                        <a:t>275</a:t>
                      </a:r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47,7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33,9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14,5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7,3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4,6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1,2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0,6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0,5</a:t>
                      </a:r>
                      <a:endParaRPr lang="ru-RU" dirty="0"/>
                    </a:p>
                  </a:txBody>
                  <a:tcPr/>
                </a:tc>
              </a:tr>
              <a:tr h="50349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dirty="0" smtClean="0"/>
                        <a:t>Кролики</a:t>
                      </a:r>
                    </a:p>
                  </a:txBody>
                  <a:tcPr>
                    <a:solidFill>
                      <a:srgbClr val="B6FCC3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B6FCC3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rgbClr val="B6FCC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5,7</a:t>
                      </a:r>
                      <a:endParaRPr lang="ru-RU" dirty="0"/>
                    </a:p>
                  </a:txBody>
                  <a:tcPr>
                    <a:solidFill>
                      <a:srgbClr val="B6FCC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12,6</a:t>
                      </a:r>
                      <a:endParaRPr lang="ru-RU" dirty="0"/>
                    </a:p>
                  </a:txBody>
                  <a:tcPr>
                    <a:solidFill>
                      <a:srgbClr val="B6FCC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37,9</a:t>
                      </a:r>
                      <a:endParaRPr lang="ru-RU" dirty="0"/>
                    </a:p>
                  </a:txBody>
                  <a:tcPr>
                    <a:solidFill>
                      <a:srgbClr val="B6FCC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53,3</a:t>
                      </a:r>
                      <a:endParaRPr lang="ru-RU" dirty="0"/>
                    </a:p>
                  </a:txBody>
                  <a:tcPr>
                    <a:solidFill>
                      <a:srgbClr val="B6FCC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13,8</a:t>
                      </a:r>
                      <a:endParaRPr lang="ru-RU" dirty="0"/>
                    </a:p>
                  </a:txBody>
                  <a:tcPr>
                    <a:solidFill>
                      <a:srgbClr val="B6FCC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17,7</a:t>
                      </a:r>
                      <a:endParaRPr lang="ru-RU" dirty="0"/>
                    </a:p>
                  </a:txBody>
                  <a:tcPr>
                    <a:solidFill>
                      <a:srgbClr val="B6FCC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38,6</a:t>
                      </a:r>
                      <a:endParaRPr lang="ru-RU" dirty="0"/>
                    </a:p>
                  </a:txBody>
                  <a:tcPr>
                    <a:solidFill>
                      <a:srgbClr val="B6FCC3"/>
                    </a:solidFill>
                  </a:tcPr>
                </a:tc>
              </a:tr>
              <a:tr h="503498">
                <a:tc>
                  <a:txBody>
                    <a:bodyPr/>
                    <a:lstStyle/>
                    <a:p>
                      <a:r>
                        <a:rPr lang="ru-RU" sz="1400" b="1" dirty="0" smtClean="0"/>
                        <a:t>Домашняя</a:t>
                      </a:r>
                      <a:r>
                        <a:rPr lang="ru-RU" sz="1400" b="1" baseline="0" dirty="0" smtClean="0"/>
                        <a:t> птица</a:t>
                      </a:r>
                      <a:endParaRPr lang="ru-RU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2778,6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4643,0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6445,7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4025,9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4073,3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3883,0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5" name="Рисунок 4" descr="Забавная корова — Cтоковый вектор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4" y="4077072"/>
            <a:ext cx="3913981" cy="2780928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TextBox 5"/>
          <p:cNvSpPr txBox="1"/>
          <p:nvPr/>
        </p:nvSpPr>
        <p:spPr>
          <a:xfrm>
            <a:off x="8652867" y="6334581"/>
            <a:ext cx="360040" cy="400110"/>
          </a:xfrm>
          <a:prstGeom prst="rect">
            <a:avLst/>
          </a:prstGeom>
          <a:noFill/>
          <a:ln w="28575">
            <a:noFill/>
          </a:ln>
        </p:spPr>
        <p:txBody>
          <a:bodyPr wrap="square" rtlCol="0">
            <a:spAutoFit/>
          </a:bodyPr>
          <a:lstStyle/>
          <a:p>
            <a:r>
              <a:rPr lang="ru-RU" sz="2000" b="1" dirty="0">
                <a:solidFill>
                  <a:schemeClr val="bg2"/>
                </a:solidFill>
              </a:rPr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2924162745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чение">
  <a:themeElements>
    <a:clrScheme name="Течение 1">
      <a:dk1>
        <a:srgbClr val="000514"/>
      </a:dk1>
      <a:lt1>
        <a:srgbClr val="FFFFFF"/>
      </a:lt1>
      <a:dk2>
        <a:srgbClr val="003399"/>
      </a:dk2>
      <a:lt2>
        <a:srgbClr val="E5E5FF"/>
      </a:lt2>
      <a:accent1>
        <a:srgbClr val="0099CC"/>
      </a:accent1>
      <a:accent2>
        <a:srgbClr val="A886E0"/>
      </a:accent2>
      <a:accent3>
        <a:srgbClr val="AAADCA"/>
      </a:accent3>
      <a:accent4>
        <a:srgbClr val="DADADA"/>
      </a:accent4>
      <a:accent5>
        <a:srgbClr val="AACAE2"/>
      </a:accent5>
      <a:accent6>
        <a:srgbClr val="9879CB"/>
      </a:accent6>
      <a:hlink>
        <a:srgbClr val="FFCC00"/>
      </a:hlink>
      <a:folHlink>
        <a:srgbClr val="FFFFCC"/>
      </a:folHlink>
    </a:clrScheme>
    <a:fontScheme name="Течение">
      <a:majorFont>
        <a:latin typeface="Garamond"/>
        <a:ea typeface=""/>
        <a:cs typeface=""/>
      </a:majorFont>
      <a:minorFont>
        <a:latin typeface="Garamond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ечение 1">
        <a:dk1>
          <a:srgbClr val="000514"/>
        </a:dk1>
        <a:lt1>
          <a:srgbClr val="FFFFFF"/>
        </a:lt1>
        <a:dk2>
          <a:srgbClr val="003399"/>
        </a:dk2>
        <a:lt2>
          <a:srgbClr val="E5E5FF"/>
        </a:lt2>
        <a:accent1>
          <a:srgbClr val="0099CC"/>
        </a:accent1>
        <a:accent2>
          <a:srgbClr val="A886E0"/>
        </a:accent2>
        <a:accent3>
          <a:srgbClr val="AAADCA"/>
        </a:accent3>
        <a:accent4>
          <a:srgbClr val="DADADA"/>
        </a:accent4>
        <a:accent5>
          <a:srgbClr val="AACAE2"/>
        </a:accent5>
        <a:accent6>
          <a:srgbClr val="9879CB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2">
        <a:dk1>
          <a:srgbClr val="3E3E5C"/>
        </a:dk1>
        <a:lt1>
          <a:srgbClr val="FFFFFF"/>
        </a:lt1>
        <a:dk2>
          <a:srgbClr val="666699"/>
        </a:dk2>
        <a:lt2>
          <a:srgbClr val="DFDFE9"/>
        </a:lt2>
        <a:accent1>
          <a:srgbClr val="CC66FF"/>
        </a:accent1>
        <a:accent2>
          <a:srgbClr val="679ACD"/>
        </a:accent2>
        <a:accent3>
          <a:srgbClr val="B8B8CA"/>
        </a:accent3>
        <a:accent4>
          <a:srgbClr val="DADADA"/>
        </a:accent4>
        <a:accent5>
          <a:srgbClr val="E2B8FF"/>
        </a:accent5>
        <a:accent6>
          <a:srgbClr val="5D8BBA"/>
        </a:accent6>
        <a:hlink>
          <a:srgbClr val="CCE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3">
        <a:dk1>
          <a:srgbClr val="2A5400"/>
        </a:dk1>
        <a:lt1>
          <a:srgbClr val="FFFFFF"/>
        </a:lt1>
        <a:dk2>
          <a:srgbClr val="4A9400"/>
        </a:dk2>
        <a:lt2>
          <a:srgbClr val="BAE8BA"/>
        </a:lt2>
        <a:accent1>
          <a:srgbClr val="33CC33"/>
        </a:accent1>
        <a:accent2>
          <a:srgbClr val="99CC00"/>
        </a:accent2>
        <a:accent3>
          <a:srgbClr val="B1C8AA"/>
        </a:accent3>
        <a:accent4>
          <a:srgbClr val="DADADA"/>
        </a:accent4>
        <a:accent5>
          <a:srgbClr val="ADE2AD"/>
        </a:accent5>
        <a:accent6>
          <a:srgbClr val="8AB900"/>
        </a:accent6>
        <a:hlink>
          <a:srgbClr val="99FF33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4">
        <a:dk1>
          <a:srgbClr val="000000"/>
        </a:dk1>
        <a:lt1>
          <a:srgbClr val="FFFFFF"/>
        </a:lt1>
        <a:dk2>
          <a:srgbClr val="51596D"/>
        </a:dk2>
        <a:lt2>
          <a:srgbClr val="DDDDDD"/>
        </a:lt2>
        <a:accent1>
          <a:srgbClr val="787E8A"/>
        </a:accent1>
        <a:accent2>
          <a:srgbClr val="339966"/>
        </a:accent2>
        <a:accent3>
          <a:srgbClr val="B3B5BA"/>
        </a:accent3>
        <a:accent4>
          <a:srgbClr val="DADADA"/>
        </a:accent4>
        <a:accent5>
          <a:srgbClr val="BEC0C4"/>
        </a:accent5>
        <a:accent6>
          <a:srgbClr val="2D8A5C"/>
        </a:accent6>
        <a:hlink>
          <a:srgbClr val="00FFFF"/>
        </a:hlink>
        <a:folHlink>
          <a:srgbClr val="74B6D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5">
        <a:dk1>
          <a:srgbClr val="5C1F00"/>
        </a:dk1>
        <a:lt1>
          <a:srgbClr val="FFFFFF"/>
        </a:lt1>
        <a:dk2>
          <a:srgbClr val="8C0000"/>
        </a:dk2>
        <a:lt2>
          <a:srgbClr val="DFD293"/>
        </a:lt2>
        <a:accent1>
          <a:srgbClr val="FF6845"/>
        </a:accent1>
        <a:accent2>
          <a:srgbClr val="BE7960"/>
        </a:accent2>
        <a:accent3>
          <a:srgbClr val="C5AAAA"/>
        </a:accent3>
        <a:accent4>
          <a:srgbClr val="DADADA"/>
        </a:accent4>
        <a:accent5>
          <a:srgbClr val="FFB9B0"/>
        </a:accent5>
        <a:accent6>
          <a:srgbClr val="AC6D56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6">
        <a:dk1>
          <a:srgbClr val="5E4444"/>
        </a:dk1>
        <a:lt1>
          <a:srgbClr val="F7F3F3"/>
        </a:lt1>
        <a:dk2>
          <a:srgbClr val="8A6362"/>
        </a:dk2>
        <a:lt2>
          <a:srgbClr val="D8C1BA"/>
        </a:lt2>
        <a:accent1>
          <a:srgbClr val="CC6600"/>
        </a:accent1>
        <a:accent2>
          <a:srgbClr val="C16059"/>
        </a:accent2>
        <a:accent3>
          <a:srgbClr val="C4B7B7"/>
        </a:accent3>
        <a:accent4>
          <a:srgbClr val="D3D0D0"/>
        </a:accent4>
        <a:accent5>
          <a:srgbClr val="E2B8AA"/>
        </a:accent5>
        <a:accent6>
          <a:srgbClr val="AF5650"/>
        </a:accent6>
        <a:hlink>
          <a:srgbClr val="FFCC00"/>
        </a:hlink>
        <a:folHlink>
          <a:srgbClr val="CBB55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7">
        <a:dk1>
          <a:srgbClr val="7F6737"/>
        </a:dk1>
        <a:lt1>
          <a:srgbClr val="FFFFFF"/>
        </a:lt1>
        <a:dk2>
          <a:srgbClr val="BFA673"/>
        </a:dk2>
        <a:lt2>
          <a:srgbClr val="E6E3AA"/>
        </a:lt2>
        <a:accent1>
          <a:srgbClr val="FFCC00"/>
        </a:accent1>
        <a:accent2>
          <a:srgbClr val="808000"/>
        </a:accent2>
        <a:accent3>
          <a:srgbClr val="DCD0BC"/>
        </a:accent3>
        <a:accent4>
          <a:srgbClr val="DADADA"/>
        </a:accent4>
        <a:accent5>
          <a:srgbClr val="FFE2AA"/>
        </a:accent5>
        <a:accent6>
          <a:srgbClr val="737300"/>
        </a:accent6>
        <a:hlink>
          <a:srgbClr val="784700"/>
        </a:hlink>
        <a:folHlink>
          <a:srgbClr val="9A7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8">
        <a:dk1>
          <a:srgbClr val="4B2500"/>
        </a:dk1>
        <a:lt1>
          <a:srgbClr val="F9F0D3"/>
        </a:lt1>
        <a:dk2>
          <a:srgbClr val="A69564"/>
        </a:dk2>
        <a:lt2>
          <a:srgbClr val="EFDEAF"/>
        </a:lt2>
        <a:accent1>
          <a:srgbClr val="FFFFE3"/>
        </a:accent1>
        <a:accent2>
          <a:srgbClr val="BFBFA7"/>
        </a:accent2>
        <a:accent3>
          <a:srgbClr val="FBF6E6"/>
        </a:accent3>
        <a:accent4>
          <a:srgbClr val="3F1E00"/>
        </a:accent4>
        <a:accent5>
          <a:srgbClr val="FFFFEF"/>
        </a:accent5>
        <a:accent6>
          <a:srgbClr val="ADAD97"/>
        </a:accent6>
        <a:hlink>
          <a:srgbClr val="7B6D47"/>
        </a:hlink>
        <a:folHlink>
          <a:srgbClr val="A99D2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чение 9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CECFF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2D2D8A"/>
        </a:accent6>
        <a:hlink>
          <a:srgbClr val="6600FF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Течение">
  <a:themeElements>
    <a:clrScheme name="Течение 1">
      <a:dk1>
        <a:srgbClr val="000514"/>
      </a:dk1>
      <a:lt1>
        <a:srgbClr val="FFFFFF"/>
      </a:lt1>
      <a:dk2>
        <a:srgbClr val="003399"/>
      </a:dk2>
      <a:lt2>
        <a:srgbClr val="E5E5FF"/>
      </a:lt2>
      <a:accent1>
        <a:srgbClr val="0099CC"/>
      </a:accent1>
      <a:accent2>
        <a:srgbClr val="A886E0"/>
      </a:accent2>
      <a:accent3>
        <a:srgbClr val="AAADCA"/>
      </a:accent3>
      <a:accent4>
        <a:srgbClr val="DADADA"/>
      </a:accent4>
      <a:accent5>
        <a:srgbClr val="AACAE2"/>
      </a:accent5>
      <a:accent6>
        <a:srgbClr val="9879CB"/>
      </a:accent6>
      <a:hlink>
        <a:srgbClr val="FFCC00"/>
      </a:hlink>
      <a:folHlink>
        <a:srgbClr val="FFFFCC"/>
      </a:folHlink>
    </a:clrScheme>
    <a:fontScheme name="Течение">
      <a:majorFont>
        <a:latin typeface="Garamond"/>
        <a:ea typeface=""/>
        <a:cs typeface=""/>
      </a:majorFont>
      <a:minorFont>
        <a:latin typeface="Garamond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ечение 1">
        <a:dk1>
          <a:srgbClr val="000514"/>
        </a:dk1>
        <a:lt1>
          <a:srgbClr val="FFFFFF"/>
        </a:lt1>
        <a:dk2>
          <a:srgbClr val="003399"/>
        </a:dk2>
        <a:lt2>
          <a:srgbClr val="E5E5FF"/>
        </a:lt2>
        <a:accent1>
          <a:srgbClr val="0099CC"/>
        </a:accent1>
        <a:accent2>
          <a:srgbClr val="A886E0"/>
        </a:accent2>
        <a:accent3>
          <a:srgbClr val="AAADCA"/>
        </a:accent3>
        <a:accent4>
          <a:srgbClr val="DADADA"/>
        </a:accent4>
        <a:accent5>
          <a:srgbClr val="AACAE2"/>
        </a:accent5>
        <a:accent6>
          <a:srgbClr val="9879CB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2">
        <a:dk1>
          <a:srgbClr val="3E3E5C"/>
        </a:dk1>
        <a:lt1>
          <a:srgbClr val="FFFFFF"/>
        </a:lt1>
        <a:dk2>
          <a:srgbClr val="666699"/>
        </a:dk2>
        <a:lt2>
          <a:srgbClr val="DFDFE9"/>
        </a:lt2>
        <a:accent1>
          <a:srgbClr val="CC66FF"/>
        </a:accent1>
        <a:accent2>
          <a:srgbClr val="679ACD"/>
        </a:accent2>
        <a:accent3>
          <a:srgbClr val="B8B8CA"/>
        </a:accent3>
        <a:accent4>
          <a:srgbClr val="DADADA"/>
        </a:accent4>
        <a:accent5>
          <a:srgbClr val="E2B8FF"/>
        </a:accent5>
        <a:accent6>
          <a:srgbClr val="5D8BBA"/>
        </a:accent6>
        <a:hlink>
          <a:srgbClr val="CCE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3">
        <a:dk1>
          <a:srgbClr val="2A5400"/>
        </a:dk1>
        <a:lt1>
          <a:srgbClr val="FFFFFF"/>
        </a:lt1>
        <a:dk2>
          <a:srgbClr val="4A9400"/>
        </a:dk2>
        <a:lt2>
          <a:srgbClr val="BAE8BA"/>
        </a:lt2>
        <a:accent1>
          <a:srgbClr val="33CC33"/>
        </a:accent1>
        <a:accent2>
          <a:srgbClr val="99CC00"/>
        </a:accent2>
        <a:accent3>
          <a:srgbClr val="B1C8AA"/>
        </a:accent3>
        <a:accent4>
          <a:srgbClr val="DADADA"/>
        </a:accent4>
        <a:accent5>
          <a:srgbClr val="ADE2AD"/>
        </a:accent5>
        <a:accent6>
          <a:srgbClr val="8AB900"/>
        </a:accent6>
        <a:hlink>
          <a:srgbClr val="99FF33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4">
        <a:dk1>
          <a:srgbClr val="000000"/>
        </a:dk1>
        <a:lt1>
          <a:srgbClr val="FFFFFF"/>
        </a:lt1>
        <a:dk2>
          <a:srgbClr val="51596D"/>
        </a:dk2>
        <a:lt2>
          <a:srgbClr val="DDDDDD"/>
        </a:lt2>
        <a:accent1>
          <a:srgbClr val="787E8A"/>
        </a:accent1>
        <a:accent2>
          <a:srgbClr val="339966"/>
        </a:accent2>
        <a:accent3>
          <a:srgbClr val="B3B5BA"/>
        </a:accent3>
        <a:accent4>
          <a:srgbClr val="DADADA"/>
        </a:accent4>
        <a:accent5>
          <a:srgbClr val="BEC0C4"/>
        </a:accent5>
        <a:accent6>
          <a:srgbClr val="2D8A5C"/>
        </a:accent6>
        <a:hlink>
          <a:srgbClr val="00FFFF"/>
        </a:hlink>
        <a:folHlink>
          <a:srgbClr val="74B6D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5">
        <a:dk1>
          <a:srgbClr val="5C1F00"/>
        </a:dk1>
        <a:lt1>
          <a:srgbClr val="FFFFFF"/>
        </a:lt1>
        <a:dk2>
          <a:srgbClr val="8C0000"/>
        </a:dk2>
        <a:lt2>
          <a:srgbClr val="DFD293"/>
        </a:lt2>
        <a:accent1>
          <a:srgbClr val="FF6845"/>
        </a:accent1>
        <a:accent2>
          <a:srgbClr val="BE7960"/>
        </a:accent2>
        <a:accent3>
          <a:srgbClr val="C5AAAA"/>
        </a:accent3>
        <a:accent4>
          <a:srgbClr val="DADADA"/>
        </a:accent4>
        <a:accent5>
          <a:srgbClr val="FFB9B0"/>
        </a:accent5>
        <a:accent6>
          <a:srgbClr val="AC6D56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6">
        <a:dk1>
          <a:srgbClr val="5E4444"/>
        </a:dk1>
        <a:lt1>
          <a:srgbClr val="F7F3F3"/>
        </a:lt1>
        <a:dk2>
          <a:srgbClr val="8A6362"/>
        </a:dk2>
        <a:lt2>
          <a:srgbClr val="D8C1BA"/>
        </a:lt2>
        <a:accent1>
          <a:srgbClr val="CC6600"/>
        </a:accent1>
        <a:accent2>
          <a:srgbClr val="C16059"/>
        </a:accent2>
        <a:accent3>
          <a:srgbClr val="C4B7B7"/>
        </a:accent3>
        <a:accent4>
          <a:srgbClr val="D3D0D0"/>
        </a:accent4>
        <a:accent5>
          <a:srgbClr val="E2B8AA"/>
        </a:accent5>
        <a:accent6>
          <a:srgbClr val="AF5650"/>
        </a:accent6>
        <a:hlink>
          <a:srgbClr val="FFCC00"/>
        </a:hlink>
        <a:folHlink>
          <a:srgbClr val="CBB55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7">
        <a:dk1>
          <a:srgbClr val="7F6737"/>
        </a:dk1>
        <a:lt1>
          <a:srgbClr val="FFFFFF"/>
        </a:lt1>
        <a:dk2>
          <a:srgbClr val="BFA673"/>
        </a:dk2>
        <a:lt2>
          <a:srgbClr val="E6E3AA"/>
        </a:lt2>
        <a:accent1>
          <a:srgbClr val="FFCC00"/>
        </a:accent1>
        <a:accent2>
          <a:srgbClr val="808000"/>
        </a:accent2>
        <a:accent3>
          <a:srgbClr val="DCD0BC"/>
        </a:accent3>
        <a:accent4>
          <a:srgbClr val="DADADA"/>
        </a:accent4>
        <a:accent5>
          <a:srgbClr val="FFE2AA"/>
        </a:accent5>
        <a:accent6>
          <a:srgbClr val="737300"/>
        </a:accent6>
        <a:hlink>
          <a:srgbClr val="784700"/>
        </a:hlink>
        <a:folHlink>
          <a:srgbClr val="9A7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8">
        <a:dk1>
          <a:srgbClr val="4B2500"/>
        </a:dk1>
        <a:lt1>
          <a:srgbClr val="F9F0D3"/>
        </a:lt1>
        <a:dk2>
          <a:srgbClr val="A69564"/>
        </a:dk2>
        <a:lt2>
          <a:srgbClr val="EFDEAF"/>
        </a:lt2>
        <a:accent1>
          <a:srgbClr val="FFFFE3"/>
        </a:accent1>
        <a:accent2>
          <a:srgbClr val="BFBFA7"/>
        </a:accent2>
        <a:accent3>
          <a:srgbClr val="FBF6E6"/>
        </a:accent3>
        <a:accent4>
          <a:srgbClr val="3F1E00"/>
        </a:accent4>
        <a:accent5>
          <a:srgbClr val="FFFFEF"/>
        </a:accent5>
        <a:accent6>
          <a:srgbClr val="ADAD97"/>
        </a:accent6>
        <a:hlink>
          <a:srgbClr val="7B6D47"/>
        </a:hlink>
        <a:folHlink>
          <a:srgbClr val="A99D2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чение 9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CECFF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2D2D8A"/>
        </a:accent6>
        <a:hlink>
          <a:srgbClr val="6600FF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Тема Office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Техническая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птека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2337</TotalTime>
  <Words>1189</Words>
  <Application>Microsoft Office PowerPoint</Application>
  <PresentationFormat>Экран (4:3)</PresentationFormat>
  <Paragraphs>752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3</vt:i4>
      </vt:variant>
      <vt:variant>
        <vt:lpstr>Заголовки слайдов</vt:lpstr>
      </vt:variant>
      <vt:variant>
        <vt:i4>15</vt:i4>
      </vt:variant>
    </vt:vector>
  </HeadingPairs>
  <TitlesOfParts>
    <vt:vector size="18" baseType="lpstr">
      <vt:lpstr>Течение</vt:lpstr>
      <vt:lpstr>1_Течение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Быков Александр Николаевич</dc:creator>
  <cp:lastModifiedBy>Быков</cp:lastModifiedBy>
  <cp:revision>113</cp:revision>
  <cp:lastPrinted>2019-04-02T14:40:57Z</cp:lastPrinted>
  <dcterms:created xsi:type="dcterms:W3CDTF">2019-02-28T12:35:03Z</dcterms:created>
  <dcterms:modified xsi:type="dcterms:W3CDTF">2019-04-09T13:53:06Z</dcterms:modified>
</cp:coreProperties>
</file>