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theme/themeOverride1.xml" ContentType="application/vnd.openxmlformats-officedocument.themeOverride+xml"/>
  <Override PartName="/ppt/charts/chart8.xml" ContentType="application/vnd.openxmlformats-officedocument.drawingml.chart+xml"/>
  <Override PartName="/ppt/drawings/drawing2.xml" ContentType="application/vnd.openxmlformats-officedocument.drawingml.chartshapes+xml"/>
  <Override PartName="/ppt/charts/chart9.xml" ContentType="application/vnd.openxmlformats-officedocument.drawingml.chart+xml"/>
  <Override PartName="/ppt/drawings/drawing3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drawings/drawing4.xml" ContentType="application/vnd.openxmlformats-officedocument.drawingml.chartshapes+xml"/>
  <Override PartName="/ppt/charts/chart11.xml" ContentType="application/vnd.openxmlformats-officedocument.drawingml.chart+xml"/>
  <Override PartName="/ppt/drawings/drawing5.xml" ContentType="application/vnd.openxmlformats-officedocument.drawingml.chartshapes+xml"/>
  <Override PartName="/ppt/charts/chart12.xml" ContentType="application/vnd.openxmlformats-officedocument.drawingml.chart+xml"/>
  <Override PartName="/ppt/theme/themeOverride2.xml" ContentType="application/vnd.openxmlformats-officedocument.themeOverride+xml"/>
  <Override PartName="/ppt/charts/chart13.xml" ContentType="application/vnd.openxmlformats-officedocument.drawingml.chart+xml"/>
  <Override PartName="/ppt/theme/themeOverride3.xml" ContentType="application/vnd.openxmlformats-officedocument.themeOverride+xml"/>
  <Override PartName="/ppt/charts/chart14.xml" ContentType="application/vnd.openxmlformats-officedocument.drawingml.chart+xml"/>
  <Override PartName="/ppt/drawings/drawing6.xml" ContentType="application/vnd.openxmlformats-officedocument.drawingml.chartshapes+xml"/>
  <Override PartName="/ppt/charts/chart15.xml" ContentType="application/vnd.openxmlformats-officedocument.drawingml.chart+xml"/>
  <Override PartName="/ppt/drawings/drawing7.xml" ContentType="application/vnd.openxmlformats-officedocument.drawingml.chartshapes+xml"/>
  <Override PartName="/ppt/charts/chart16.xml" ContentType="application/vnd.openxmlformats-officedocument.drawingml.chart+xml"/>
  <Override PartName="/ppt/theme/themeOverride4.xml" ContentType="application/vnd.openxmlformats-officedocument.themeOverride+xml"/>
  <Override PartName="/ppt/charts/chart17.xml" ContentType="application/vnd.openxmlformats-officedocument.drawingml.chart+xml"/>
  <Override PartName="/ppt/theme/themeOverride5.xml" ContentType="application/vnd.openxmlformats-officedocument.themeOverride+xml"/>
  <Override PartName="/ppt/charts/chart18.xml" ContentType="application/vnd.openxmlformats-officedocument.drawingml.chart+xml"/>
  <Override PartName="/ppt/theme/themeOverride6.xml" ContentType="application/vnd.openxmlformats-officedocument.themeOverride+xml"/>
  <Override PartName="/ppt/charts/chart19.xml" ContentType="application/vnd.openxmlformats-officedocument.drawingml.chart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theme/themeOverride8.xml" ContentType="application/vnd.openxmlformats-officedocument.themeOverride+xml"/>
  <Override PartName="/ppt/charts/chart25.xml" ContentType="application/vnd.openxmlformats-officedocument.drawingml.chart+xml"/>
  <Override PartName="/ppt/theme/themeOverride9.xml" ContentType="application/vnd.openxmlformats-officedocument.themeOverride+xml"/>
  <Override PartName="/ppt/charts/chart26.xml" ContentType="application/vnd.openxmlformats-officedocument.drawingml.chart+xml"/>
  <Override PartName="/ppt/theme/themeOverride10.xml" ContentType="application/vnd.openxmlformats-officedocument.themeOverride+xml"/>
  <Override PartName="/ppt/charts/chart27.xml" ContentType="application/vnd.openxmlformats-officedocument.drawingml.chart+xml"/>
  <Override PartName="/ppt/theme/themeOverride11.xml" ContentType="application/vnd.openxmlformats-officedocument.themeOverride+xml"/>
  <Override PartName="/ppt/charts/chart28.xml" ContentType="application/vnd.openxmlformats-officedocument.drawingml.chart+xml"/>
  <Override PartName="/ppt/theme/themeOverride12.xml" ContentType="application/vnd.openxmlformats-officedocument.themeOverride+xml"/>
  <Override PartName="/ppt/charts/chart29.xml" ContentType="application/vnd.openxmlformats-officedocument.drawingml.chart+xml"/>
  <Override PartName="/ppt/theme/themeOverride13.xml" ContentType="application/vnd.openxmlformats-officedocument.themeOverride+xml"/>
  <Override PartName="/ppt/charts/chart30.xml" ContentType="application/vnd.openxmlformats-officedocument.drawingml.chart+xml"/>
  <Override PartName="/ppt/theme/themeOverride14.xml" ContentType="application/vnd.openxmlformats-officedocument.themeOverride+xml"/>
  <Override PartName="/ppt/charts/chart31.xml" ContentType="application/vnd.openxmlformats-officedocument.drawingml.chart+xml"/>
  <Override PartName="/ppt/theme/themeOverride15.xml" ContentType="application/vnd.openxmlformats-officedocument.themeOverride+xml"/>
  <Override PartName="/ppt/notesSlides/notesSlide7.xml" ContentType="application/vnd.openxmlformats-officedocument.presentationml.notesSlide+xml"/>
  <Override PartName="/ppt/charts/chart32.xml" ContentType="application/vnd.openxmlformats-officedocument.drawingml.chart+xml"/>
  <Override PartName="/ppt/drawings/drawing8.xml" ContentType="application/vnd.openxmlformats-officedocument.drawingml.chartshapes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37.xml" ContentType="application/vnd.openxmlformats-officedocument.drawingml.chart+xml"/>
  <Override PartName="/ppt/drawings/drawing9.xml" ContentType="application/vnd.openxmlformats-officedocument.drawingml.chartshapes+xml"/>
  <Override PartName="/ppt/charts/chart38.xml" ContentType="application/vnd.openxmlformats-officedocument.drawingml.chart+xml"/>
  <Override PartName="/ppt/drawings/drawing10.xml" ContentType="application/vnd.openxmlformats-officedocument.drawingml.chartshapes+xml"/>
  <Override PartName="/ppt/charts/chart39.xml" ContentType="application/vnd.openxmlformats-officedocument.drawingml.chart+xml"/>
  <Override PartName="/ppt/drawings/drawing11.xml" ContentType="application/vnd.openxmlformats-officedocument.drawingml.chartshape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0.xml" ContentType="application/vnd.openxmlformats-officedocument.drawingml.chart+xml"/>
  <Override PartName="/ppt/charts/chart41.xml" ContentType="application/vnd.openxmlformats-officedocument.drawingml.chart+xml"/>
  <Override PartName="/ppt/drawings/drawing12.xml" ContentType="application/vnd.openxmlformats-officedocument.drawingml.chartshape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42.xml" ContentType="application/vnd.openxmlformats-officedocument.drawingml.chart+xml"/>
  <Override PartName="/ppt/charts/chart43.xml" ContentType="application/vnd.openxmlformats-officedocument.drawingml.chart+xml"/>
  <Override PartName="/ppt/charts/chart44.xml" ContentType="application/vnd.openxmlformats-officedocument.drawingml.chart+xml"/>
  <Override PartName="/ppt/charts/chart45.xml" ContentType="application/vnd.openxmlformats-officedocument.drawingml.chart+xml"/>
  <Override PartName="/ppt/charts/chart46.xml" ContentType="application/vnd.openxmlformats-officedocument.drawingml.chart+xml"/>
  <Override PartName="/ppt/charts/chart47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colors5.xml" ContentType="application/vnd.ms-office.chartcolorstyle+xml"/>
  <Override PartName="/ppt/charts/style5.xml" ContentType="application/vnd.ms-office.chart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  <Override PartName="/ppt/charts/colors11.xml" ContentType="application/vnd.ms-office.chartcolorstyle+xml"/>
  <Override PartName="/ppt/charts/style1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84" r:id="rId2"/>
    <p:sldId id="299" r:id="rId3"/>
    <p:sldId id="300" r:id="rId4"/>
    <p:sldId id="298" r:id="rId5"/>
    <p:sldId id="307" r:id="rId6"/>
    <p:sldId id="283" r:id="rId7"/>
    <p:sldId id="301" r:id="rId8"/>
    <p:sldId id="293" r:id="rId9"/>
    <p:sldId id="305" r:id="rId10"/>
    <p:sldId id="327" r:id="rId11"/>
    <p:sldId id="294" r:id="rId12"/>
    <p:sldId id="302" r:id="rId13"/>
    <p:sldId id="331" r:id="rId14"/>
    <p:sldId id="295" r:id="rId15"/>
    <p:sldId id="321" r:id="rId16"/>
    <p:sldId id="318" r:id="rId17"/>
    <p:sldId id="311" r:id="rId18"/>
    <p:sldId id="313" r:id="rId19"/>
    <p:sldId id="322" r:id="rId20"/>
    <p:sldId id="317" r:id="rId21"/>
    <p:sldId id="314" r:id="rId22"/>
    <p:sldId id="323" r:id="rId23"/>
    <p:sldId id="290" r:id="rId24"/>
    <p:sldId id="288" r:id="rId25"/>
    <p:sldId id="291" r:id="rId26"/>
    <p:sldId id="287" r:id="rId27"/>
    <p:sldId id="329" r:id="rId28"/>
    <p:sldId id="289" r:id="rId29"/>
    <p:sldId id="330" r:id="rId30"/>
    <p:sldId id="308" r:id="rId31"/>
    <p:sldId id="309" r:id="rId32"/>
    <p:sldId id="310" r:id="rId33"/>
    <p:sldId id="328" r:id="rId34"/>
    <p:sldId id="324" r:id="rId35"/>
    <p:sldId id="332" r:id="rId36"/>
    <p:sldId id="296" r:id="rId37"/>
    <p:sldId id="316" r:id="rId38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C535"/>
    <a:srgbClr val="FFFF00"/>
    <a:srgbClr val="008000"/>
    <a:srgbClr val="B8E08C"/>
    <a:srgbClr val="66FF99"/>
    <a:srgbClr val="CC0099"/>
    <a:srgbClr val="FFFFCC"/>
    <a:srgbClr val="DAFAD6"/>
    <a:srgbClr val="C75F09"/>
    <a:srgbClr val="DFD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28321" autoAdjust="0"/>
    <p:restoredTop sz="91759" autoAdjust="0"/>
  </p:normalViewPr>
  <p:slideViewPr>
    <p:cSldViewPr>
      <p:cViewPr varScale="1">
        <p:scale>
          <a:sx n="113" d="100"/>
          <a:sy n="113" d="100"/>
        </p:scale>
        <p:origin x="-237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3.xml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12.xlsx"/><Relationship Id="rId4" Type="http://schemas.microsoft.com/office/2011/relationships/chartStyle" Target="style1.xml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13.xlsx"/><Relationship Id="rId4" Type="http://schemas.microsoft.com/office/2011/relationships/chartStyle" Target="style2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4.xlsx"/><Relationship Id="rId1" Type="http://schemas.openxmlformats.org/officeDocument/2006/relationships/themeOverride" Target="../theme/themeOverride4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5.xlsx"/><Relationship Id="rId1" Type="http://schemas.openxmlformats.org/officeDocument/2006/relationships/themeOverride" Target="../theme/themeOverride5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6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7.xlsx"/><Relationship Id="rId1" Type="http://schemas.openxmlformats.org/officeDocument/2006/relationships/themeOverride" Target="../theme/themeOverride7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18.xlsx"/></Relationships>
</file>

<file path=ppt/charts/_rels/chart21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19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2.xlsx"/><Relationship Id="rId1" Type="http://schemas.openxmlformats.org/officeDocument/2006/relationships/themeOverride" Target="../theme/themeOverride8.xm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9.xm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4.xlsx"/><Relationship Id="rId1" Type="http://schemas.openxmlformats.org/officeDocument/2006/relationships/themeOverride" Target="../theme/themeOverride10.xm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5.xlsx"/><Relationship Id="rId1" Type="http://schemas.openxmlformats.org/officeDocument/2006/relationships/themeOverride" Target="../theme/themeOverride11.xm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6.xlsx"/><Relationship Id="rId1" Type="http://schemas.openxmlformats.org/officeDocument/2006/relationships/themeOverride" Target="../theme/themeOverride12.xml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7.xlsx"/><Relationship Id="rId1" Type="http://schemas.openxmlformats.org/officeDocument/2006/relationships/themeOverride" Target="../theme/themeOverride13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8.xlsx"/><Relationship Id="rId1" Type="http://schemas.openxmlformats.org/officeDocument/2006/relationships/themeOverride" Target="../theme/themeOverride14.xml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9.xlsx"/><Relationship Id="rId1" Type="http://schemas.openxmlformats.org/officeDocument/2006/relationships/themeOverride" Target="../theme/themeOverride15.xml"/></Relationships>
</file>

<file path=ppt/charts/_rels/chart32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30.xlsx"/><Relationship Id="rId4" Type="http://schemas.microsoft.com/office/2011/relationships/chartStyle" Target="style5.xml"/></Relationships>
</file>

<file path=ppt/charts/_rels/chart33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31.xlsx"/></Relationships>
</file>

<file path=ppt/charts/_rels/chart34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32.xlsx"/></Relationships>
</file>

<file path=ppt/charts/_rels/chart35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33.xlsx"/></Relationships>
</file>

<file path=ppt/charts/_rels/chart36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Worksheet34.xlsx"/></Relationships>
</file>

<file path=ppt/charts/_rels/chart3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Microsoft_Excel_Worksheet35.xlsx"/></Relationships>
</file>

<file path=ppt/charts/_rels/chart3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Microsoft_Excel_Worksheet36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Microsoft_Excel_Worksheet37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4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Worksheet38.xlsx"/></Relationships>
</file>

<file path=ppt/charts/_rels/chart41.xml.rels><?xml version="1.0" encoding="UTF-8" standalone="yes"?>
<Relationships xmlns="http://schemas.openxmlformats.org/package/2006/relationships"><Relationship Id="rId3" Type="http://schemas.microsoft.com/office/2011/relationships/chartColorStyle" Target="colors11.xml"/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Microsoft_Excel_Worksheet39.xlsx"/><Relationship Id="rId4" Type="http://schemas.microsoft.com/office/2011/relationships/chartStyle" Target="style11.xml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0.xlsx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1.xlsx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2.xlsx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3.xlsx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4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5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solidFill>
          <a:schemeClr val="bg1">
            <a:lumMod val="75000"/>
            <a:alpha val="48000"/>
          </a:schemeClr>
        </a:solidFill>
        <a:ln>
          <a:solidFill>
            <a:schemeClr val="bg1">
              <a:lumMod val="65000"/>
            </a:schemeClr>
          </a:solidFill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8.6724282097310826E-2"/>
          <c:w val="0.9991721673732229"/>
          <c:h val="0.805335713185864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rgbClr val="F6882E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3740B"/>
              </a:solidFill>
            </c:spPr>
          </c:dPt>
          <c:dPt>
            <c:idx val="1"/>
            <c:invertIfNegative val="0"/>
            <c:bubble3D val="0"/>
            <c:spPr>
              <a:solidFill>
                <a:srgbClr val="F3740B"/>
              </a:solidFill>
            </c:spPr>
          </c:dPt>
          <c:dPt>
            <c:idx val="2"/>
            <c:invertIfNegative val="0"/>
            <c:bubble3D val="0"/>
            <c:spPr>
              <a:solidFill>
                <a:srgbClr val="F3740B"/>
              </a:solidFill>
            </c:spPr>
          </c:dPt>
          <c:dLbls>
            <c:dLbl>
              <c:idx val="0"/>
              <c:layout>
                <c:manualLayout>
                  <c:x val="6.7674342649000558E-4"/>
                  <c:y val="-2.934980908554020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178.7</a:t>
                    </a:r>
                  </a:p>
                  <a:p>
                    <a:r>
                      <a:rPr lang="en-US" b="0" i="1" dirty="0" smtClean="0"/>
                      <a:t>(99,4%)</a:t>
                    </a:r>
                    <a:endParaRPr lang="en-US" b="0" i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022325281437012E-3"/>
                  <c:y val="-5.28081436153904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6.6</a:t>
                    </a:r>
                    <a:br>
                      <a:rPr lang="en-US" dirty="0" smtClean="0"/>
                    </a:br>
                    <a:r>
                      <a:rPr lang="en-US" b="0" i="1" dirty="0" smtClean="0"/>
                      <a:t>(3,7%)</a:t>
                    </a:r>
                    <a:endParaRPr lang="en-US" b="0" i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2583719805388796E-2"/>
                  <c:y val="-4.780912321217486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0.1</a:t>
                    </a:r>
                    <a:br>
                      <a:rPr lang="en-US" dirty="0" smtClean="0"/>
                    </a:br>
                    <a:r>
                      <a:rPr lang="en-US" b="0" i="1" dirty="0" smtClean="0"/>
                      <a:t>(0,1%)</a:t>
                    </a:r>
                    <a:endParaRPr lang="en-US" b="0" i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самообеспечение</c:v>
                </c:pt>
                <c:pt idx="1">
                  <c:v>дополнительный</c:v>
                </c:pt>
                <c:pt idx="2">
                  <c:v>основной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178.7</c:v>
                </c:pt>
                <c:pt idx="1">
                  <c:v>6.6</c:v>
                </c:pt>
                <c:pt idx="2">
                  <c:v>0.1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3288A0"/>
            </a:solidFill>
          </c:spPr>
          <c:invertIfNegative val="0"/>
          <c:dLbls>
            <c:dLbl>
              <c:idx val="0"/>
              <c:layout>
                <c:manualLayout>
                  <c:x val="1.9948434565619563E-2"/>
                  <c:y val="-3.335253197987748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178.1 </a:t>
                    </a:r>
                    <a:br>
                      <a:rPr lang="en-US" dirty="0" smtClean="0"/>
                    </a:br>
                    <a:r>
                      <a:rPr lang="en-US" b="0" i="1" dirty="0" smtClean="0"/>
                      <a:t>(99,8%)</a:t>
                    </a:r>
                    <a:endParaRPr lang="en-US" b="0" i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6561394523951785E-2"/>
                  <c:y val="-4.447001567611822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5.0</a:t>
                    </a:r>
                    <a:br>
                      <a:rPr lang="en-US" dirty="0" smtClean="0"/>
                    </a:br>
                    <a:r>
                      <a:rPr lang="en-US" b="0" i="1" dirty="0" smtClean="0"/>
                      <a:t>(2,8%)</a:t>
                    </a:r>
                    <a:endParaRPr lang="en-US" b="0" i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0650695649699829E-2"/>
                  <c:y val="-4.780912321217496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0,0</a:t>
                    </a:r>
                    <a:br>
                      <a:rPr lang="en-US" dirty="0" smtClean="0"/>
                    </a:br>
                    <a:r>
                      <a:rPr lang="en-US" b="0" i="1" dirty="0" smtClean="0"/>
                      <a:t>(0,0%)</a:t>
                    </a:r>
                    <a:endParaRPr lang="en-US" b="0" i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самообеспечение</c:v>
                </c:pt>
                <c:pt idx="1">
                  <c:v>дополнительный</c:v>
                </c:pt>
                <c:pt idx="2">
                  <c:v>основной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 formatCode="General">
                  <c:v>178.1</c:v>
                </c:pt>
                <c:pt idx="1">
                  <c:v>5</c:v>
                </c:pt>
                <c:pt idx="2" formatCode="General">
                  <c:v>4.1000000000000002E-2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34"/>
        <c:gapDepth val="87"/>
        <c:shape val="cylinder"/>
        <c:axId val="172296064"/>
        <c:axId val="172297600"/>
        <c:axId val="0"/>
      </c:bar3DChart>
      <c:catAx>
        <c:axId val="17229606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72297600"/>
        <c:crosses val="autoZero"/>
        <c:auto val="1"/>
        <c:lblAlgn val="ctr"/>
        <c:lblOffset val="100"/>
        <c:noMultiLvlLbl val="0"/>
      </c:catAx>
      <c:valAx>
        <c:axId val="1722976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2296064"/>
        <c:crosses val="autoZero"/>
        <c:crossBetween val="between"/>
        <c:majorUnit val="5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956097803350885E-2"/>
          <c:y val="0.13453546313784065"/>
          <c:w val="0.88373493775477507"/>
          <c:h val="0.7681938737591895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Сельскохозяйственные организации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600"/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351.9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Крестьянские (фермерские) хозяйства и ИП</c:v>
                </c:pt>
              </c:strCache>
            </c:strRef>
          </c:tx>
          <c:spPr>
            <a:solidFill>
              <a:srgbClr val="FF61D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6.3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Личные подсобные и другие индивидуальные хозяйства граждан</c:v>
                </c:pt>
              </c:strCache>
            </c:strRef>
          </c:tx>
          <c:spPr>
            <a:solidFill>
              <a:srgbClr val="5DFFA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25.9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Некоммерческие объединения граждан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5.7496496165787087E-2"/>
                  <c:y val="-3.266098005571397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3.8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64533376"/>
        <c:axId val="164534912"/>
      </c:barChart>
      <c:catAx>
        <c:axId val="1645333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4534912"/>
        <c:crosses val="autoZero"/>
        <c:auto val="1"/>
        <c:lblAlgn val="ctr"/>
        <c:lblOffset val="100"/>
        <c:noMultiLvlLbl val="0"/>
      </c:catAx>
      <c:valAx>
        <c:axId val="1645349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645333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5677412157679789E-2"/>
          <c:y val="9.1955125610037991E-2"/>
          <c:w val="0.68189245547934085"/>
          <c:h val="0.43881695750181005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Сельскохозяйственные организации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6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282.8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Крестьянские (фермерские) хозяйства и ИП</c:v>
                </c:pt>
              </c:strCache>
            </c:strRef>
          </c:tx>
          <c:spPr>
            <a:solidFill>
              <a:srgbClr val="FF61D6"/>
            </a:solidFill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6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17.5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Личные подсобные и другие индивидуальные хозяйства граждан</c:v>
                </c:pt>
              </c:strCache>
            </c:strRef>
          </c:tx>
          <c:spPr>
            <a:solidFill>
              <a:srgbClr val="5DFFA6"/>
            </a:solidFill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6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Лист1!$D$2</c:f>
              <c:numCache>
                <c:formatCode>0.0</c:formatCode>
                <c:ptCount val="1"/>
                <c:pt idx="0">
                  <c:v>11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Некоммерческие объединения граждан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5.3709052903586844E-2"/>
                  <c:y val="-1.640644579542845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6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2.6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43492224"/>
        <c:axId val="143493760"/>
      </c:barChart>
      <c:catAx>
        <c:axId val="1434922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3493760"/>
        <c:crosses val="autoZero"/>
        <c:auto val="1"/>
        <c:lblAlgn val="ctr"/>
        <c:lblOffset val="100"/>
        <c:noMultiLvlLbl val="0"/>
      </c:catAx>
      <c:valAx>
        <c:axId val="1434937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349222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8549639889120682"/>
          <c:y val="0.49797582964582304"/>
          <c:w val="0.53207073928228366"/>
          <c:h val="0.50202417035417701"/>
        </c:manualLayout>
      </c:layout>
      <c:overlay val="0"/>
      <c:txPr>
        <a:bodyPr/>
        <a:lstStyle/>
        <a:p>
          <a:pPr>
            <a:defRPr sz="14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4503013178715878"/>
          <c:y val="2.8043339706819631E-2"/>
          <c:w val="0.54066965532358269"/>
          <c:h val="0.94391332058636079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DD6909"/>
            </a:solidFill>
          </c:spPr>
          <c:invertIfNegative val="0"/>
          <c:dLbls>
            <c:dLbl>
              <c:idx val="1"/>
              <c:layout>
                <c:manualLayout>
                  <c:x val="6.033182503770739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050" b="1">
                      <a:solidFill>
                        <a:srgbClr val="FF0000"/>
                      </a:solidFill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050" b="1">
                      <a:solidFill>
                        <a:srgbClr val="008000"/>
                      </a:solidFill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050" b="1">
                      <a:solidFill>
                        <a:srgbClr val="FF0000"/>
                      </a:solidFill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050" b="1">
                      <a:solidFill>
                        <a:srgbClr val="008000"/>
                      </a:solidFill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050" b="1">
                      <a:solidFill>
                        <a:srgbClr val="FF0000"/>
                      </a:solidFill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050" b="1">
                      <a:solidFill>
                        <a:srgbClr val="008000"/>
                      </a:solidFill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050" b="1">
                      <a:solidFill>
                        <a:srgbClr val="008000"/>
                      </a:solidFill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9"/>
              <c:layout>
                <c:manualLayout>
                  <c:x val="0"/>
                  <c:y val="-1.54945128683759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Лист1!$A$3:$A$22</c:f>
              <c:strCache>
                <c:ptCount val="20"/>
                <c:pt idx="0">
                  <c:v>город Гусь-Хрустальный </c:v>
                </c:pt>
                <c:pt idx="1">
                  <c:v>город Ковров</c:v>
                </c:pt>
                <c:pt idx="2">
                  <c:v>город Владимир</c:v>
                </c:pt>
                <c:pt idx="3">
                  <c:v>округ Муром</c:v>
                </c:pt>
                <c:pt idx="4">
                  <c:v>Киржачский муниципальный район</c:v>
                </c:pt>
                <c:pt idx="5">
                  <c:v>Петушинский муниципальный район</c:v>
                </c:pt>
                <c:pt idx="6">
                  <c:v>Судогодский муниципальный район</c:v>
                </c:pt>
                <c:pt idx="7">
                  <c:v>Ковровский муниципальный район</c:v>
                </c:pt>
                <c:pt idx="8">
                  <c:v>Кольчугинский муниципальный район</c:v>
                </c:pt>
                <c:pt idx="9">
                  <c:v>Вязниковский муниципальный район</c:v>
                </c:pt>
                <c:pt idx="10">
                  <c:v>Муромский муниципальный район</c:v>
                </c:pt>
                <c:pt idx="11">
                  <c:v>Гороховецкий муниципальный район</c:v>
                </c:pt>
                <c:pt idx="12">
                  <c:v>Камешковский муниципальный район</c:v>
                </c:pt>
                <c:pt idx="13">
                  <c:v>Александровский муниципальный район</c:v>
                </c:pt>
                <c:pt idx="14">
                  <c:v>Гусь-Хрустальный муниципальный район</c:v>
                </c:pt>
                <c:pt idx="15">
                  <c:v>Селивановский муниципальный район</c:v>
                </c:pt>
                <c:pt idx="16">
                  <c:v>Собинский муниципальный район</c:v>
                </c:pt>
                <c:pt idx="17">
                  <c:v>Меленковский муниципальный район</c:v>
                </c:pt>
                <c:pt idx="18">
                  <c:v>Суздальский муниципальный район</c:v>
                </c:pt>
                <c:pt idx="19">
                  <c:v>Юрьев-Польский муниципальный район</c:v>
                </c:pt>
              </c:strCache>
            </c:strRef>
          </c:cat>
          <c:val>
            <c:numRef>
              <c:f>Лист1!$B$3:$B$22</c:f>
              <c:numCache>
                <c:formatCode>General</c:formatCode>
                <c:ptCount val="20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 formatCode="0.0">
                  <c:v>1.1000000000000001</c:v>
                </c:pt>
                <c:pt idx="4">
                  <c:v>1.8</c:v>
                </c:pt>
                <c:pt idx="5">
                  <c:v>2.8</c:v>
                </c:pt>
                <c:pt idx="6" formatCode="0.0">
                  <c:v>3.2</c:v>
                </c:pt>
                <c:pt idx="7">
                  <c:v>3.4</c:v>
                </c:pt>
                <c:pt idx="8">
                  <c:v>3.8</c:v>
                </c:pt>
                <c:pt idx="9" formatCode="0.0">
                  <c:v>4.3</c:v>
                </c:pt>
                <c:pt idx="10">
                  <c:v>4.5</c:v>
                </c:pt>
                <c:pt idx="11">
                  <c:v>4.9000000000000004</c:v>
                </c:pt>
                <c:pt idx="12" formatCode="0.0">
                  <c:v>5</c:v>
                </c:pt>
                <c:pt idx="13">
                  <c:v>5.6</c:v>
                </c:pt>
                <c:pt idx="14">
                  <c:v>5.6</c:v>
                </c:pt>
                <c:pt idx="15">
                  <c:v>6.2</c:v>
                </c:pt>
                <c:pt idx="16">
                  <c:v>8.6</c:v>
                </c:pt>
                <c:pt idx="17">
                  <c:v>10.8</c:v>
                </c:pt>
                <c:pt idx="18">
                  <c:v>12.7</c:v>
                </c:pt>
                <c:pt idx="19">
                  <c:v>15.2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1213568"/>
        <c:axId val="151215104"/>
      </c:barChart>
      <c:catAx>
        <c:axId val="15121356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51215104"/>
        <c:crosses val="autoZero"/>
        <c:auto val="1"/>
        <c:lblAlgn val="ctr"/>
        <c:lblOffset val="100"/>
        <c:noMultiLvlLbl val="0"/>
      </c:catAx>
      <c:valAx>
        <c:axId val="1512151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1213568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0479662312653092"/>
          <c:y val="1.5628772660400692E-2"/>
          <c:w val="0.59520337687346914"/>
          <c:h val="0.92707752313083747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dLbls>
            <c:dLbl>
              <c:idx val="1"/>
              <c:layout>
                <c:manualLayout>
                  <c:x val="6.033182503770739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050" b="1">
                      <a:solidFill>
                        <a:srgbClr val="FF0000"/>
                      </a:solidFill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050" b="1">
                      <a:solidFill>
                        <a:srgbClr val="008000"/>
                      </a:solidFill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050" b="1">
                      <a:solidFill>
                        <a:srgbClr val="008000"/>
                      </a:solidFill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Лист1!$A$3:$A$22</c:f>
              <c:strCache>
                <c:ptCount val="20"/>
                <c:pt idx="0">
                  <c:v>город Гусь-Хрустальный </c:v>
                </c:pt>
                <c:pt idx="1">
                  <c:v>город Ковров</c:v>
                </c:pt>
                <c:pt idx="2">
                  <c:v>город Владимир</c:v>
                </c:pt>
                <c:pt idx="3">
                  <c:v>округ Муром</c:v>
                </c:pt>
                <c:pt idx="4">
                  <c:v>Киржачский муниципальный район</c:v>
                </c:pt>
                <c:pt idx="5">
                  <c:v>Гусь-Хрустальный муниципальный район</c:v>
                </c:pt>
                <c:pt idx="6">
                  <c:v>Судогодский муниципальный район</c:v>
                </c:pt>
                <c:pt idx="7">
                  <c:v>Петушинский муниципальный район</c:v>
                </c:pt>
                <c:pt idx="8">
                  <c:v>Камешковский муниципальный район</c:v>
                </c:pt>
                <c:pt idx="9">
                  <c:v>Гороховецкий муниципальный район</c:v>
                </c:pt>
                <c:pt idx="10">
                  <c:v>Александровский муниципальный район</c:v>
                </c:pt>
                <c:pt idx="11">
                  <c:v>Вязниковский муниципальный район</c:v>
                </c:pt>
                <c:pt idx="12">
                  <c:v>Ковровский муниципальный район</c:v>
                </c:pt>
                <c:pt idx="13">
                  <c:v>Селивановский муниципальный район</c:v>
                </c:pt>
                <c:pt idx="14">
                  <c:v>Кольчугинский муниципальный район</c:v>
                </c:pt>
                <c:pt idx="15">
                  <c:v>Муромский муниципальный район</c:v>
                </c:pt>
                <c:pt idx="16">
                  <c:v>Меленковский муниципальный район</c:v>
                </c:pt>
                <c:pt idx="17">
                  <c:v>Собинский муниципальный район</c:v>
                </c:pt>
                <c:pt idx="18">
                  <c:v>Суздальский муниципальный район</c:v>
                </c:pt>
                <c:pt idx="19">
                  <c:v>Юрьев-Польский муниципальный район</c:v>
                </c:pt>
              </c:strCache>
            </c:strRef>
          </c:cat>
          <c:val>
            <c:numRef>
              <c:f>Лист1!$B$3:$B$22</c:f>
              <c:numCache>
                <c:formatCode>General</c:formatCode>
                <c:ptCount val="20"/>
                <c:pt idx="0" formatCode="0.0">
                  <c:v>0</c:v>
                </c:pt>
                <c:pt idx="1">
                  <c:v>0.1</c:v>
                </c:pt>
                <c:pt idx="2">
                  <c:v>0.1</c:v>
                </c:pt>
                <c:pt idx="3" formatCode="0.0">
                  <c:v>0.8</c:v>
                </c:pt>
                <c:pt idx="4">
                  <c:v>1.3</c:v>
                </c:pt>
                <c:pt idx="5">
                  <c:v>1.9</c:v>
                </c:pt>
                <c:pt idx="6" formatCode="0.0">
                  <c:v>2</c:v>
                </c:pt>
                <c:pt idx="7">
                  <c:v>2.2999999999999998</c:v>
                </c:pt>
                <c:pt idx="8" formatCode="0.0">
                  <c:v>2.2999999999999998</c:v>
                </c:pt>
                <c:pt idx="9">
                  <c:v>3.1</c:v>
                </c:pt>
                <c:pt idx="10">
                  <c:v>3.4</c:v>
                </c:pt>
                <c:pt idx="11" formatCode="0.0">
                  <c:v>4.2</c:v>
                </c:pt>
                <c:pt idx="12">
                  <c:v>4.3</c:v>
                </c:pt>
                <c:pt idx="13">
                  <c:v>4.4000000000000004</c:v>
                </c:pt>
                <c:pt idx="14">
                  <c:v>4.5</c:v>
                </c:pt>
                <c:pt idx="15">
                  <c:v>5.7</c:v>
                </c:pt>
                <c:pt idx="16" formatCode="0.0">
                  <c:v>10</c:v>
                </c:pt>
                <c:pt idx="17">
                  <c:v>11.3</c:v>
                </c:pt>
                <c:pt idx="18">
                  <c:v>16.7</c:v>
                </c:pt>
                <c:pt idx="19">
                  <c:v>21.4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1265280"/>
        <c:axId val="151266816"/>
      </c:barChart>
      <c:catAx>
        <c:axId val="15126528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51266816"/>
        <c:crosses val="autoZero"/>
        <c:auto val="1"/>
        <c:lblAlgn val="ctr"/>
        <c:lblOffset val="100"/>
        <c:noMultiLvlLbl val="0"/>
      </c:catAx>
      <c:valAx>
        <c:axId val="151266816"/>
        <c:scaling>
          <c:orientation val="minMax"/>
        </c:scaling>
        <c:delete val="1"/>
        <c:axPos val="b"/>
        <c:numFmt formatCode="0.0" sourceLinked="1"/>
        <c:majorTickMark val="out"/>
        <c:minorTickMark val="none"/>
        <c:tickLblPos val="nextTo"/>
        <c:crossAx val="151265280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858061038485437E-2"/>
          <c:y val="0.13453522470166504"/>
          <c:w val="0.90108392163102147"/>
          <c:h val="0.7681938737591895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Зерновые и зернобобовые культуры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27.9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Технические культуры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2.0322387590222028E-2"/>
                  <c:y val="-0.2592381423369566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cat>
          <c:val>
            <c:numRef>
              <c:f>Лист1!$C$2</c:f>
              <c:numCache>
                <c:formatCode>0.0</c:formatCode>
                <c:ptCount val="1"/>
                <c:pt idx="0">
                  <c:v>0.3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Картофель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6.3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Овощные и бахчевые культуры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51000"/>
                    <a:satMod val="130000"/>
                  </a:schemeClr>
                </a:gs>
                <a:gs pos="80000">
                  <a:schemeClr val="accent4">
                    <a:shade val="93000"/>
                    <a:satMod val="130000"/>
                  </a:schemeClr>
                </a:gs>
                <a:gs pos="100000">
                  <a:schemeClr val="accent4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7.2579955679364389E-3"/>
                  <c:y val="-0.2769139341429344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Кормовые культуры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51000"/>
                    <a:satMod val="130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8.7095946815236198E-3"/>
                  <c:y val="1.767532788661068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63.1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43208832"/>
        <c:axId val="143210368"/>
      </c:barChart>
      <c:catAx>
        <c:axId val="143208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3210368"/>
        <c:crosses val="autoZero"/>
        <c:auto val="1"/>
        <c:lblAlgn val="ctr"/>
        <c:lblOffset val="100"/>
        <c:noMultiLvlLbl val="0"/>
      </c:catAx>
      <c:valAx>
        <c:axId val="1432103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3208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858061038485437E-2"/>
          <c:y val="9.1955222029593636E-2"/>
          <c:w val="0.89963232251743419"/>
          <c:h val="0.5826474706944705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Зерновые и зернобобовые культуры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Лист1!$B$2</c:f>
              <c:numCache>
                <c:formatCode>0.0</c:formatCode>
                <c:ptCount val="1"/>
                <c:pt idx="0">
                  <c:v>31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Технические культуры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1.8870788476634742E-2"/>
                  <c:y val="-0.1886741266474267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Картофель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4.4000000000000004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Овощные и бахчевые культуры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51000"/>
                    <a:satMod val="130000"/>
                  </a:schemeClr>
                </a:gs>
                <a:gs pos="80000">
                  <a:schemeClr val="accent4">
                    <a:shade val="93000"/>
                    <a:satMod val="130000"/>
                  </a:schemeClr>
                </a:gs>
                <a:gs pos="100000">
                  <a:schemeClr val="accent4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1.8870674177491938E-2"/>
                  <c:y val="-0.1968773495451409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1.5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Кормовые культуры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51000"/>
                    <a:satMod val="130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61.3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43364864"/>
        <c:axId val="143366400"/>
      </c:barChart>
      <c:catAx>
        <c:axId val="1433648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3366400"/>
        <c:crosses val="autoZero"/>
        <c:auto val="1"/>
        <c:lblAlgn val="ctr"/>
        <c:lblOffset val="100"/>
        <c:noMultiLvlLbl val="0"/>
      </c:catAx>
      <c:valAx>
        <c:axId val="143366400"/>
        <c:scaling>
          <c:orientation val="minMax"/>
        </c:scaling>
        <c:delete val="1"/>
        <c:axPos val="b"/>
        <c:numFmt formatCode="0.0" sourceLinked="1"/>
        <c:majorTickMark val="none"/>
        <c:minorTickMark val="none"/>
        <c:tickLblPos val="nextTo"/>
        <c:crossAx val="143364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841712603492168E-2"/>
          <c:y val="0.62878801580186183"/>
          <c:w val="0.88783299340768274"/>
          <c:h val="0.3712119841981381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2019087236736918E-2"/>
          <c:y val="1.8573928258967629E-3"/>
          <c:w val="0.95798091276326314"/>
          <c:h val="0.953648293963254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explosion val="10"/>
          </c:dPt>
          <c:dPt>
            <c:idx val="3"/>
            <c:bubble3D val="0"/>
            <c:explosion val="8"/>
          </c:dPt>
          <c:dLbls>
            <c:dLbl>
              <c:idx val="1"/>
              <c:layout>
                <c:manualLayout>
                  <c:x val="2.8751123090745734E-2"/>
                  <c:y val="-2.325581395348837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15633423180593E-2"/>
                  <c:y val="0.1317829457364341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Зерновые и зернобобовые культуры</c:v>
                </c:pt>
                <c:pt idx="1">
                  <c:v>Картофель</c:v>
                </c:pt>
                <c:pt idx="2">
                  <c:v>Овощные и бахчевые культуры</c:v>
                </c:pt>
                <c:pt idx="3">
                  <c:v>Кормовые культуры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 formatCode="General">
                  <c:v>30.2</c:v>
                </c:pt>
                <c:pt idx="1">
                  <c:v>1</c:v>
                </c:pt>
                <c:pt idx="2" formatCode="General">
                  <c:v>0.1</c:v>
                </c:pt>
                <c:pt idx="3" formatCode="General">
                  <c:v>68.3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ln>
      <a:solidFill>
        <a:schemeClr val="bg1"/>
      </a:solidFill>
    </a:ln>
  </c:sp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602467794973905"/>
          <c:y val="2.9962546816479401E-2"/>
          <c:w val="0.81755334302220484"/>
          <c:h val="0.9372001533516175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explosion val="8"/>
          </c:dPt>
          <c:dPt>
            <c:idx val="3"/>
            <c:bubble3D val="0"/>
            <c:explosion val="11"/>
          </c:dPt>
          <c:dLbls>
            <c:dLbl>
              <c:idx val="1"/>
              <c:layout>
                <c:manualLayout>
                  <c:x val="5.3639846743295021E-2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5134099616858232E-2"/>
                  <c:y val="9.46745562130176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Зерновые и зернобобовые культуры</c:v>
                </c:pt>
                <c:pt idx="1">
                  <c:v>Картофель</c:v>
                </c:pt>
                <c:pt idx="2">
                  <c:v>Овощные и бахчевые культуры</c:v>
                </c:pt>
                <c:pt idx="3">
                  <c:v>Кормовые культуры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33.299999999999997</c:v>
                </c:pt>
                <c:pt idx="1">
                  <c:v>1.2</c:v>
                </c:pt>
                <c:pt idx="2">
                  <c:v>0.1</c:v>
                </c:pt>
                <c:pt idx="3">
                  <c:v>63.5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ln>
      <a:solidFill>
        <a:schemeClr val="bg1"/>
      </a:solidFill>
    </a:ln>
  </c:sp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930336832895889"/>
          <c:y val="0"/>
          <c:w val="0.84025180446194225"/>
          <c:h val="0.962546816479400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explosion val="11"/>
          </c:dPt>
          <c:dPt>
            <c:idx val="3"/>
            <c:bubble3D val="0"/>
            <c:explosion val="8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Зерновые и зернобобовые культуры</c:v>
                </c:pt>
                <c:pt idx="1">
                  <c:v>Картофель</c:v>
                </c:pt>
                <c:pt idx="2">
                  <c:v>Овощные и бахчевые культуры</c:v>
                </c:pt>
                <c:pt idx="3">
                  <c:v>Кормовые культуры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28</c:v>
                </c:pt>
                <c:pt idx="1">
                  <c:v>9.9</c:v>
                </c:pt>
                <c:pt idx="2">
                  <c:v>3.6</c:v>
                </c:pt>
                <c:pt idx="3">
                  <c:v>58.5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ln>
      <a:solidFill>
        <a:schemeClr val="bg1"/>
      </a:solidFill>
    </a:ln>
  </c:sp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3728050369249696"/>
          <c:y val="4.8582995951417005E-2"/>
          <c:w val="0.60741143164964639"/>
          <c:h val="0.697705802968960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explosion val="12"/>
          </c:dPt>
          <c:dPt>
            <c:idx val="3"/>
            <c:bubble3D val="0"/>
            <c:explosion val="8"/>
          </c:dPt>
          <c:dLbls>
            <c:dLbl>
              <c:idx val="2"/>
              <c:layout>
                <c:manualLayout>
                  <c:x val="1.9408054342552159E-3"/>
                  <c:y val="-7.557354925775983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Зерновые и зернобобовые культуры</c:v>
                </c:pt>
                <c:pt idx="1">
                  <c:v>Картофель</c:v>
                </c:pt>
                <c:pt idx="2">
                  <c:v>Овощные и бахчевые культуры</c:v>
                </c:pt>
                <c:pt idx="3">
                  <c:v>Кормовые культуры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17.8</c:v>
                </c:pt>
                <c:pt idx="1">
                  <c:v>5.2</c:v>
                </c:pt>
                <c:pt idx="2" formatCode="0.0">
                  <c:v>4</c:v>
                </c:pt>
                <c:pt idx="3">
                  <c:v>72.8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1.0200689979254775E-2"/>
          <c:y val="0.76760155992646673"/>
          <c:w val="0.96323601259833247"/>
          <c:h val="0.20000977610592199"/>
        </c:manualLayout>
      </c:layout>
      <c:overlay val="0"/>
      <c:txPr>
        <a:bodyPr/>
        <a:lstStyle/>
        <a:p>
          <a:pPr>
            <a:defRPr sz="12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4676046095888335E-3"/>
          <c:y val="0.16469187832554438"/>
          <c:w val="0.99253239539041116"/>
          <c:h val="0.768261342647716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>
                <c:manualLayout>
                  <c:x val="6.6798133540717699E-3"/>
                  <c:y val="-1.166732513704733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0"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135851067053156"/>
                      <c:h val="0.1432351425472306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Сельскохозяйственные организации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429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>
                <c:manualLayout>
                  <c:x val="1.0688837603902521E-2"/>
                  <c:y val="-7.761174661335031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0"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49033945723202"/>
                      <c:h val="5.8890352282219838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Сельскохозяйственные организации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426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4"/>
        <c:overlap val="-16"/>
        <c:axId val="28919680"/>
        <c:axId val="28921216"/>
      </c:barChart>
      <c:catAx>
        <c:axId val="2891968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8921216"/>
        <c:crosses val="autoZero"/>
        <c:auto val="1"/>
        <c:lblAlgn val="ctr"/>
        <c:lblOffset val="100"/>
        <c:noMultiLvlLbl val="0"/>
      </c:catAx>
      <c:valAx>
        <c:axId val="28921216"/>
        <c:scaling>
          <c:orientation val="minMax"/>
          <c:max val="450"/>
          <c:min val="400"/>
        </c:scaling>
        <c:delete val="1"/>
        <c:axPos val="l"/>
        <c:numFmt formatCode="General" sourceLinked="1"/>
        <c:majorTickMark val="out"/>
        <c:minorTickMark val="none"/>
        <c:tickLblPos val="nextTo"/>
        <c:crossAx val="28919680"/>
        <c:crosses val="autoZero"/>
        <c:crossBetween val="between"/>
        <c:majorUnit val="5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6232969476198449E-2"/>
          <c:y val="9.3144510094210153E-2"/>
          <c:w val="0.96158292642951659"/>
          <c:h val="0.807643834470061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softEdge rad="0"/>
            </a:effectLst>
          </c:spPr>
          <c:invertIfNegative val="0"/>
          <c:dLbls>
            <c:dLbl>
              <c:idx val="0"/>
              <c:layout>
                <c:manualLayout>
                  <c:x val="-3.4532929663627962E-2"/>
                  <c:y val="-4.8028312275347048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пшеница</c:v>
                </c:pt>
                <c:pt idx="1">
                  <c:v>рожь</c:v>
                </c:pt>
                <c:pt idx="2">
                  <c:v>ячмень</c:v>
                </c:pt>
                <c:pt idx="3">
                  <c:v>овес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31678</c:v>
                </c:pt>
                <c:pt idx="1">
                  <c:v>6142</c:v>
                </c:pt>
                <c:pt idx="2">
                  <c:v>35507</c:v>
                </c:pt>
                <c:pt idx="3">
                  <c:v>18012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1510976554542602E-2"/>
                  <c:y val="9.6056624550694096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1655185524992302E-2"/>
                  <c:y val="-9.6056624550694096E-1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пшеница</c:v>
                </c:pt>
                <c:pt idx="1">
                  <c:v>рожь</c:v>
                </c:pt>
                <c:pt idx="2">
                  <c:v>ячмень</c:v>
                </c:pt>
                <c:pt idx="3">
                  <c:v>овес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46404</c:v>
                </c:pt>
                <c:pt idx="1">
                  <c:v>2594</c:v>
                </c:pt>
                <c:pt idx="2">
                  <c:v>21821</c:v>
                </c:pt>
                <c:pt idx="3">
                  <c:v>7054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3249280"/>
        <c:axId val="153250816"/>
      </c:barChart>
      <c:catAx>
        <c:axId val="1532492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ru-RU"/>
          </a:p>
        </c:txPr>
        <c:crossAx val="153250816"/>
        <c:crosses val="autoZero"/>
        <c:auto val="1"/>
        <c:lblAlgn val="ctr"/>
        <c:lblOffset val="100"/>
        <c:noMultiLvlLbl val="0"/>
      </c:catAx>
      <c:valAx>
        <c:axId val="1532508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324928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70886791584932318"/>
          <c:y val="2.5356766469758627E-2"/>
          <c:w val="0.28699608345568167"/>
          <c:h val="0.147368509142641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7715174504420143E-2"/>
          <c:y val="0.43917303467948637"/>
          <c:w val="0.78831399685749204"/>
          <c:h val="0.44477577144406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пшеница</c:v>
                </c:pt>
                <c:pt idx="1">
                  <c:v>рожь</c:v>
                </c:pt>
                <c:pt idx="2">
                  <c:v>ячмень</c:v>
                </c:pt>
                <c:pt idx="3">
                  <c:v>овес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758</c:v>
                </c:pt>
                <c:pt idx="1">
                  <c:v>58</c:v>
                </c:pt>
                <c:pt idx="2">
                  <c:v>594</c:v>
                </c:pt>
                <c:pt idx="3">
                  <c:v>343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пшеница</c:v>
                </c:pt>
                <c:pt idx="1">
                  <c:v>рожь</c:v>
                </c:pt>
                <c:pt idx="2">
                  <c:v>ячмень</c:v>
                </c:pt>
                <c:pt idx="3">
                  <c:v>овес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1294</c:v>
                </c:pt>
                <c:pt idx="1">
                  <c:v>101</c:v>
                </c:pt>
                <c:pt idx="2">
                  <c:v>362</c:v>
                </c:pt>
                <c:pt idx="3">
                  <c:v>1030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3"/>
        <c:axId val="153133824"/>
        <c:axId val="153135360"/>
      </c:barChart>
      <c:catAx>
        <c:axId val="1531338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ru-RU"/>
          </a:p>
        </c:txPr>
        <c:crossAx val="153135360"/>
        <c:crosses val="autoZero"/>
        <c:auto val="1"/>
        <c:lblAlgn val="ctr"/>
        <c:lblOffset val="100"/>
        <c:noMultiLvlLbl val="0"/>
      </c:catAx>
      <c:valAx>
        <c:axId val="153135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3133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Сельскохозяйственные организации</c:v>
                </c:pt>
                <c:pt idx="1">
                  <c:v>Крестьянские (фермерские) хозяйства и индивидуальные предприниматели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489</c:v>
                </c:pt>
                <c:pt idx="1">
                  <c:v>230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Сельскохозяйственные организации</c:v>
                </c:pt>
                <c:pt idx="1">
                  <c:v>Крестьянские (фермерские) хозяйства и индивидуальные предприниматели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377</c:v>
                </c:pt>
                <c:pt idx="1">
                  <c:v>696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9"/>
        <c:axId val="170467712"/>
        <c:axId val="170469248"/>
      </c:barChart>
      <c:catAx>
        <c:axId val="170467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0469248"/>
        <c:crosses val="autoZero"/>
        <c:auto val="1"/>
        <c:lblAlgn val="ctr"/>
        <c:lblOffset val="100"/>
        <c:noMultiLvlLbl val="0"/>
      </c:catAx>
      <c:valAx>
        <c:axId val="1704692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04677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93392961096044E-2"/>
          <c:y val="5.374095507604585E-2"/>
          <c:w val="0.9097650238947278"/>
          <c:h val="0.658294224405057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Сельскохозяйственные организации</c:v>
                </c:pt>
                <c:pt idx="1">
                  <c:v>Крестьянские (фермерские) хозяйства и индивидуальные предприниматели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3666</c:v>
                </c:pt>
                <c:pt idx="1">
                  <c:v>623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Сельскохозяйственные организации</c:v>
                </c:pt>
                <c:pt idx="1">
                  <c:v>Крестьянские (фермерские) хозяйства и индивидуальные предприниматели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3333</c:v>
                </c:pt>
                <c:pt idx="1">
                  <c:v>908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9"/>
        <c:axId val="170515072"/>
        <c:axId val="169087360"/>
      </c:barChart>
      <c:catAx>
        <c:axId val="1705150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9087360"/>
        <c:crosses val="autoZero"/>
        <c:auto val="1"/>
        <c:lblAlgn val="ctr"/>
        <c:lblOffset val="100"/>
        <c:noMultiLvlLbl val="0"/>
      </c:catAx>
      <c:valAx>
        <c:axId val="169087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05150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701367798300509"/>
          <c:y val="1.0761546283001796E-2"/>
          <c:w val="0.21854063908807428"/>
          <c:h val="0.16718752975964418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01367749262428"/>
          <c:y val="0.1312485398129716"/>
          <c:w val="0.75899415887051469"/>
          <c:h val="0.868751460187028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explosion val="11"/>
          </c:dPt>
          <c:dPt>
            <c:idx val="1"/>
            <c:bubble3D val="0"/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solidFill>
                <a:srgbClr val="00CC0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bubble3D val="0"/>
            <c:explosion val="8"/>
          </c:dPt>
          <c:dLbls>
            <c:dLbl>
              <c:idx val="0"/>
              <c:layout>
                <c:manualLayout>
                  <c:x val="5.9673904219511971E-2"/>
                  <c:y val="-7.1842616021582243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1666666666666734E-2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Зерновые и зернобобовые культуры</c:v>
                </c:pt>
                <c:pt idx="1">
                  <c:v>Картофель</c:v>
                </c:pt>
                <c:pt idx="2">
                  <c:v>Овощные и бахчевые культуры</c:v>
                </c:pt>
                <c:pt idx="3">
                  <c:v>Кормовые культуры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0.6</c:v>
                </c:pt>
                <c:pt idx="1">
                  <c:v>66.900000000000006</c:v>
                </c:pt>
                <c:pt idx="2" formatCode="0.0">
                  <c:v>30</c:v>
                </c:pt>
                <c:pt idx="3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ln>
      <a:solidFill>
        <a:schemeClr val="bg1"/>
      </a:solidFill>
    </a:ln>
  </c:sp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27755905511811"/>
          <c:y val="1.6E-2"/>
          <c:w val="0.79511291557305341"/>
          <c:h val="0.9207641833232382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explosion val="11"/>
          </c:dPt>
          <c:dPt>
            <c:idx val="1"/>
            <c:bubble3D val="0"/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solidFill>
                <a:srgbClr val="00CC0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bubble3D val="0"/>
            <c:explosion val="8"/>
          </c:dPt>
          <c:dLbls>
            <c:dLbl>
              <c:idx val="0"/>
              <c:layout>
                <c:manualLayout>
                  <c:x val="8.6805555555555552E-2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1666666666666664E-2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Зерновые и зернобобовые культуры</c:v>
                </c:pt>
                <c:pt idx="1">
                  <c:v>Картофель</c:v>
                </c:pt>
                <c:pt idx="2">
                  <c:v>Овощные и бахчевые культуры</c:v>
                </c:pt>
                <c:pt idx="3">
                  <c:v>Кормовые культуры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0.6</c:v>
                </c:pt>
                <c:pt idx="1">
                  <c:v>72.8</c:v>
                </c:pt>
                <c:pt idx="2" formatCode="0.0">
                  <c:v>25</c:v>
                </c:pt>
                <c:pt idx="3">
                  <c:v>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930336832895889"/>
          <c:y val="0"/>
          <c:w val="0.84025180446194225"/>
          <c:h val="0.968553459119496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explosion val="11"/>
          </c:dPt>
          <c:dPt>
            <c:idx val="1"/>
            <c:bubble3D val="0"/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solidFill>
                <a:srgbClr val="00CC0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bubble3D val="0"/>
            <c:explosion val="8"/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Зерновые и зернобобовые культуры</c:v>
                </c:pt>
                <c:pt idx="1">
                  <c:v>Картофель</c:v>
                </c:pt>
                <c:pt idx="2">
                  <c:v>Овощные и бахчевые культуры</c:v>
                </c:pt>
                <c:pt idx="3">
                  <c:v>Кормовые культуры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0</c:v>
                </c:pt>
                <c:pt idx="1">
                  <c:v>75</c:v>
                </c:pt>
                <c:pt idx="2">
                  <c:v>25</c:v>
                </c:pt>
                <c:pt idx="3" formatCode="General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7170638189956545"/>
          <c:y val="3.309692671394799E-2"/>
          <c:w val="0.53393215865552734"/>
          <c:h val="0.6138142516734208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1"/>
            <c:bubble3D val="0"/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solidFill>
                <a:srgbClr val="00CC00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Зерновые и зернобобовые культуры</c:v>
                </c:pt>
                <c:pt idx="1">
                  <c:v>Картофель</c:v>
                </c:pt>
                <c:pt idx="2">
                  <c:v>Овощные и бахчевые культуры</c:v>
                </c:pt>
                <c:pt idx="3">
                  <c:v>Кормовые культуры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64.2</c:v>
                </c:pt>
                <c:pt idx="2" formatCode="0.0">
                  <c:v>35.700000000000003</c:v>
                </c:pt>
                <c:pt idx="3">
                  <c:v>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ln>
          <a:noFill/>
        </a:ln>
      </c:spPr>
    </c:plotArea>
    <c:legend>
      <c:legendPos val="b"/>
      <c:layout>
        <c:manualLayout>
          <c:xMode val="edge"/>
          <c:yMode val="edge"/>
          <c:x val="0"/>
          <c:y val="0.70872860276476934"/>
          <c:w val="1"/>
          <c:h val="0.1673703594080157"/>
        </c:manualLayout>
      </c:layout>
      <c:overlay val="0"/>
      <c:txPr>
        <a:bodyPr/>
        <a:lstStyle/>
        <a:p>
          <a:pPr>
            <a:defRPr sz="12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картофель</c:v>
                </c:pt>
              </c:strCache>
            </c:strRef>
          </c:tx>
          <c:spPr>
            <a:solidFill>
              <a:srgbClr val="FFC000"/>
            </a:solidFill>
            <a:effectLst>
              <a:glow>
                <a:srgbClr val="4F81BD">
                  <a:alpha val="40000"/>
                </a:srgbClr>
              </a:glow>
            </a:effectLst>
            <a:scene3d>
              <a:camera prst="orthographicFront"/>
              <a:lightRig rig="threePt" dir="t"/>
            </a:scene3d>
            <a:sp3d>
              <a:bevelT w="203200"/>
            </a:sp3d>
          </c:spPr>
          <c:invertIfNegative val="0"/>
          <c:dLbls>
            <c:dLbl>
              <c:idx val="0"/>
              <c:layout>
                <c:manualLayout>
                  <c:x val="-0.15026833631484796"/>
                  <c:y val="-8.507810437944567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693500298151461"/>
                  <c:y val="8.507810437944567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0%</c:formatCode>
                <c:ptCount val="2"/>
                <c:pt idx="0">
                  <c:v>0.67</c:v>
                </c:pt>
                <c:pt idx="1">
                  <c:v>0.73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овощи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397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Лист1!$C$2:$C$3</c:f>
              <c:numCache>
                <c:formatCode>0%</c:formatCode>
                <c:ptCount val="2"/>
                <c:pt idx="0">
                  <c:v>0.3</c:v>
                </c:pt>
                <c:pt idx="1">
                  <c:v>0.25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70948096"/>
        <c:axId val="170949632"/>
      </c:barChart>
      <c:catAx>
        <c:axId val="1709480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0949632"/>
        <c:crosses val="autoZero"/>
        <c:auto val="1"/>
        <c:lblAlgn val="ctr"/>
        <c:lblOffset val="100"/>
        <c:noMultiLvlLbl val="0"/>
      </c:catAx>
      <c:valAx>
        <c:axId val="170949632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17094809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2.8545226242081702E-2"/>
          <c:y val="4.4057617797775277E-2"/>
          <c:w val="0.96649739497460929"/>
          <c:h val="0.735578907508856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65100"/>
            </a:sp3d>
          </c:spPr>
          <c:invertIfNegative val="0"/>
          <c:dLbls>
            <c:dLbl>
              <c:idx val="6"/>
              <c:layout>
                <c:manualLayout>
                  <c:x val="-1.3288876634754341E-2"/>
                  <c:y val="3.244006782613656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капуста</c:v>
                </c:pt>
                <c:pt idx="1">
                  <c:v>лук</c:v>
                </c:pt>
                <c:pt idx="2">
                  <c:v>морковь</c:v>
                </c:pt>
                <c:pt idx="3">
                  <c:v>огурцы</c:v>
                </c:pt>
                <c:pt idx="4">
                  <c:v>свекла</c:v>
                </c:pt>
                <c:pt idx="5">
                  <c:v>помидоры</c:v>
                </c:pt>
                <c:pt idx="6">
                  <c:v>чеснок</c:v>
                </c:pt>
                <c:pt idx="7">
                  <c:v>кабачки, патисоны</c:v>
                </c:pt>
              </c:strCache>
            </c:strRef>
          </c:cat>
          <c:val>
            <c:numRef>
              <c:f>Лист1!$B$2:$B$9</c:f>
              <c:numCache>
                <c:formatCode>0.0%</c:formatCode>
                <c:ptCount val="8"/>
                <c:pt idx="0">
                  <c:v>5.2999999999999999E-2</c:v>
                </c:pt>
                <c:pt idx="1">
                  <c:v>5.8000000000000003E-2</c:v>
                </c:pt>
                <c:pt idx="2">
                  <c:v>4.2000000000000003E-2</c:v>
                </c:pt>
                <c:pt idx="3">
                  <c:v>3.7999999999999999E-2</c:v>
                </c:pt>
                <c:pt idx="4">
                  <c:v>2.3E-2</c:v>
                </c:pt>
                <c:pt idx="5">
                  <c:v>2.4E-2</c:v>
                </c:pt>
                <c:pt idx="6">
                  <c:v>2.5999999999999999E-2</c:v>
                </c:pt>
                <c:pt idx="7">
                  <c:v>1.2E-2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46050"/>
            </a:sp3d>
          </c:spPr>
          <c:invertIfNegative val="0"/>
          <c:dLbls>
            <c:dLbl>
              <c:idx val="0"/>
              <c:layout>
                <c:manualLayout>
                  <c:x val="2.0797227036395149E-2"/>
                  <c:y val="1.574803149606299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3093289689034371E-2"/>
                  <c:y val="7.936507936507936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9639934533551475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5308018546528164E-2"/>
                  <c:y val="2.01881949656590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386481802426351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9639934533551555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капуста</c:v>
                </c:pt>
                <c:pt idx="1">
                  <c:v>лук</c:v>
                </c:pt>
                <c:pt idx="2">
                  <c:v>морковь</c:v>
                </c:pt>
                <c:pt idx="3">
                  <c:v>огурцы</c:v>
                </c:pt>
                <c:pt idx="4">
                  <c:v>свекла</c:v>
                </c:pt>
                <c:pt idx="5">
                  <c:v>помидоры</c:v>
                </c:pt>
                <c:pt idx="6">
                  <c:v>чеснок</c:v>
                </c:pt>
                <c:pt idx="7">
                  <c:v>кабачки, патисоны</c:v>
                </c:pt>
              </c:strCache>
            </c:strRef>
          </c:cat>
          <c:val>
            <c:numRef>
              <c:f>Лист1!$C$2:$C$9</c:f>
              <c:numCache>
                <c:formatCode>0.0%</c:formatCode>
                <c:ptCount val="8"/>
                <c:pt idx="0">
                  <c:v>3.6999999999999998E-2</c:v>
                </c:pt>
                <c:pt idx="1">
                  <c:v>3.4000000000000002E-2</c:v>
                </c:pt>
                <c:pt idx="2">
                  <c:v>2.8000000000000001E-2</c:v>
                </c:pt>
                <c:pt idx="3">
                  <c:v>2.1000000000000001E-2</c:v>
                </c:pt>
                <c:pt idx="4">
                  <c:v>0.02</c:v>
                </c:pt>
                <c:pt idx="5">
                  <c:v>1.7999999999999999E-2</c:v>
                </c:pt>
                <c:pt idx="6">
                  <c:v>1.7000000000000001E-2</c:v>
                </c:pt>
                <c:pt idx="7">
                  <c:v>1.4E-2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8"/>
        <c:overlap val="-26"/>
        <c:axId val="170877312"/>
        <c:axId val="170878848"/>
      </c:barChart>
      <c:catAx>
        <c:axId val="1708773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0878848"/>
        <c:crosses val="autoZero"/>
        <c:auto val="1"/>
        <c:lblAlgn val="ctr"/>
        <c:lblOffset val="100"/>
        <c:noMultiLvlLbl val="0"/>
      </c:catAx>
      <c:valAx>
        <c:axId val="170878848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170877312"/>
        <c:crosses val="autoZero"/>
        <c:crossBetween val="between"/>
      </c:valAx>
      <c:spPr>
        <a:scene3d>
          <a:camera prst="orthographicFront"/>
          <a:lightRig rig="threePt" dir="t"/>
        </a:scene3d>
        <a:sp3d>
          <a:bevelT prst="relaxedInset"/>
        </a:sp3d>
      </c:spPr>
    </c:plotArea>
    <c:legend>
      <c:legendPos val="r"/>
      <c:layout>
        <c:manualLayout>
          <c:xMode val="edge"/>
          <c:yMode val="edge"/>
          <c:x val="0.54768799393979961"/>
          <c:y val="0.16442562524995358"/>
          <c:w val="0.24676235363966323"/>
          <c:h val="8.7119888188196687E-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n>
            <a:noFill/>
          </a:ln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075290083818785"/>
          <c:y val="2.0677146373028869E-2"/>
          <c:w val="0.7993782583828134"/>
          <c:h val="0.928040084547323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effectLst/>
            </c:spPr>
          </c:dPt>
          <c:dLbls>
            <c:dLbl>
              <c:idx val="0"/>
              <c:layout>
                <c:manualLayout>
                  <c:x val="-5.6959019002953007E-3"/>
                  <c:y val="8.706469364221520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0"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335860889801587"/>
                      <c:h val="5.7616183217272486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Крестьянские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2101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5150966828491306E-3"/>
                  <c:y val="-1.282881106393422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0"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418369080203379"/>
                      <c:h val="4.7434012907323464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Крестьянские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883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4"/>
        <c:overlap val="-16"/>
        <c:axId val="28964352"/>
        <c:axId val="28965888"/>
      </c:barChart>
      <c:catAx>
        <c:axId val="2896435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8965888"/>
        <c:crosses val="autoZero"/>
        <c:auto val="1"/>
        <c:lblAlgn val="ctr"/>
        <c:lblOffset val="100"/>
        <c:noMultiLvlLbl val="0"/>
      </c:catAx>
      <c:valAx>
        <c:axId val="289658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8964352"/>
        <c:crosses val="autoZero"/>
        <c:crossBetween val="between"/>
        <c:majorUnit val="2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746564617820245E-2"/>
          <c:y val="0"/>
          <c:w val="0.77418654871680936"/>
          <c:h val="0.768469121879539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bubble3D val="0"/>
            <c:spPr>
              <a:solidFill>
                <a:srgbClr val="FFC000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1"/>
              <c:layout>
                <c:manualLayout>
                  <c:x val="2.1548821548821449E-2"/>
                  <c:y val="-6.3341250989707191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Сельскохозяйственные организации</c:v>
                </c:pt>
                <c:pt idx="1">
                  <c:v>Крестьянские (фермерские) хозяйства и индивидуальные предприниматели</c:v>
                </c:pt>
                <c:pt idx="2">
                  <c:v>Личные подсобные и другие индивидуальные хозяйства граждан</c:v>
                </c:pt>
                <c:pt idx="3">
                  <c:v>Некоммерческие объединения граждан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7.8</c:v>
                </c:pt>
                <c:pt idx="1">
                  <c:v>0.2</c:v>
                </c:pt>
                <c:pt idx="2" formatCode="0.0">
                  <c:v>59</c:v>
                </c:pt>
                <c:pt idx="3">
                  <c:v>32.9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9651416909701487"/>
          <c:y val="2.5263157894736842E-2"/>
          <c:w val="0.55613849582784292"/>
          <c:h val="0.641521692386422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bubble3D val="0"/>
            <c:spPr>
              <a:solidFill>
                <a:srgbClr val="FFC000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-2.3494860499265784E-2"/>
                  <c:y val="2.8070175438596489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3284385707293196E-2"/>
                  <c:y val="-2.8070175438596489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Сельскохозяйственные организации</c:v>
                </c:pt>
                <c:pt idx="1">
                  <c:v>Крестьянские (фермерские) хозяйства и индивидуальные предприниматели</c:v>
                </c:pt>
                <c:pt idx="2">
                  <c:v>Личные подсобные и другие индивидуальные хозяйства граждан</c:v>
                </c:pt>
                <c:pt idx="3">
                  <c:v>Некоммерческие объединения граждан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4</c:v>
                </c:pt>
                <c:pt idx="1">
                  <c:v>1</c:v>
                </c:pt>
                <c:pt idx="2" formatCode="General">
                  <c:v>60.1</c:v>
                </c:pt>
                <c:pt idx="3" formatCode="General">
                  <c:v>34.799999999999997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1.9731589639995124E-2"/>
          <c:y val="0.59921619801878445"/>
          <c:w val="0.97719174179454749"/>
          <c:h val="0.25081740571902195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 sz="12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6886830922697149E-2"/>
          <c:y val="2.3864827506612441E-2"/>
          <c:w val="0.8555675416371199"/>
          <c:h val="0.1524962943621437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Сельскохозяйственные организации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8137199324057847E-3"/>
                  <c:y val="-3.184445555432112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123.0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627439864811571E-3"/>
                  <c:y val="-2.939488205014258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128.2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2006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122934</c:v>
                </c:pt>
                <c:pt idx="1">
                  <c:v>128174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Крестьянские (фермерские) хозяйства и индивидуальные предприниматели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6882319594434745E-3"/>
                  <c:y val="-4.129556491544061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5.6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2637635669671469E-2"/>
                      <c:h val="3.0976103810548043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2.7815958267374784E-2"/>
                  <c:y val="-3.967286085995171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1.0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2006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5594</c:v>
                </c:pt>
                <c:pt idx="1">
                  <c:v>993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Хозяйства населения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7821527499802808E-2"/>
                  <c:y val="-2.204616153760693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6.6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23.2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2006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6569</c:v>
                </c:pt>
                <c:pt idx="1">
                  <c:v>23239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1050880"/>
        <c:axId val="171052416"/>
      </c:barChart>
      <c:catAx>
        <c:axId val="171050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1052416"/>
        <c:crosses val="autoZero"/>
        <c:auto val="1"/>
        <c:lblAlgn val="ctr"/>
        <c:lblOffset val="100"/>
        <c:noMultiLvlLbl val="0"/>
      </c:catAx>
      <c:valAx>
        <c:axId val="1710524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050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30725659897379E-2"/>
          <c:y val="0.85242269235669965"/>
          <c:w val="0.93804541868957103"/>
          <c:h val="0.1382999065772450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09575334772876E-2"/>
          <c:y val="7.2860064894740104E-2"/>
          <c:w val="0.57971233641326092"/>
          <c:h val="0.8859891497279602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Сельскохозяйственные организации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787479572740121E-2"/>
                  <c:y val="-0.2094912438676023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52.8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0.1725222008321430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55.2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2006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52777</c:v>
                </c:pt>
                <c:pt idx="1">
                  <c:v>55163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Крестьянские (фермерские) хозяйства и индивидуальные предприниматели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7726759450665871E-2"/>
                  <c:y val="-0.2560334254486741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2.4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7726759450665871E-2"/>
                  <c:y val="-0.1795705769111345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0.4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2006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2372</c:v>
                </c:pt>
                <c:pt idx="1">
                  <c:v>407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Хозяйства населения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6.0947015472765126E-2"/>
                  <c:y val="-7.348720512535644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3.3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11.2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2006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3281</c:v>
                </c:pt>
                <c:pt idx="1">
                  <c:v>11180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1268352"/>
        <c:axId val="171278336"/>
      </c:barChart>
      <c:catAx>
        <c:axId val="171268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1278336"/>
        <c:crosses val="autoZero"/>
        <c:auto val="1"/>
        <c:lblAlgn val="ctr"/>
        <c:lblOffset val="100"/>
        <c:noMultiLvlLbl val="0"/>
      </c:catAx>
      <c:valAx>
        <c:axId val="171278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268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2308287305190733E-2"/>
          <c:y val="6.5742902042637955E-2"/>
          <c:w val="0.87164784379388227"/>
          <c:h val="0.831044426152687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Сельскохозяйственные организации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2861363680343461E-2"/>
                  <c:y val="-0.1852637065967494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120.5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0.1647543821431072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93.2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2006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120461</c:v>
                </c:pt>
                <c:pt idx="1">
                  <c:v>93232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Крестьянские (фермерские) хозяйства и индивидуальные предприниматели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2501951891849257E-2"/>
                  <c:y val="-0.2786177750242638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5.4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0.1781609296268540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1.8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2006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5363</c:v>
                </c:pt>
                <c:pt idx="1">
                  <c:v>1843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Хозяйства населения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7.1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17.9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2006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7078</c:v>
                </c:pt>
                <c:pt idx="1">
                  <c:v>17946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1444096"/>
        <c:axId val="171445632"/>
      </c:barChart>
      <c:catAx>
        <c:axId val="1714440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1445632"/>
        <c:crosses val="autoZero"/>
        <c:auto val="1"/>
        <c:lblAlgn val="ctr"/>
        <c:lblOffset val="100"/>
        <c:noMultiLvlLbl val="0"/>
      </c:catAx>
      <c:valAx>
        <c:axId val="1714456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444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2308280937477362E-2"/>
          <c:y val="0.12577835967562048"/>
          <c:w val="0.68885654843421795"/>
          <c:h val="0.8672464727197353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Сельскохозяйственные организации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4059985978396429E-3"/>
                  <c:y val="-0.2185939180265676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3.1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62728900900917E-3"/>
                  <c:y val="-0.2180433970283275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0.7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2006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3081</c:v>
                </c:pt>
                <c:pt idx="1">
                  <c:v>678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Крестьянские (фермерские) хозяйства и индивидуальные предприниматели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5.9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5319575607953543E-2"/>
                  <c:y val="-0.1918432919804221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1.5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2006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5926</c:v>
                </c:pt>
                <c:pt idx="1">
                  <c:v>1455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Хозяйства населения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18.9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36.5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2006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18887</c:v>
                </c:pt>
                <c:pt idx="1">
                  <c:v>36512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1357696"/>
        <c:axId val="171359232"/>
      </c:barChart>
      <c:catAx>
        <c:axId val="1713576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1359232"/>
        <c:crosses val="autoZero"/>
        <c:auto val="1"/>
        <c:lblAlgn val="ctr"/>
        <c:lblOffset val="100"/>
        <c:noMultiLvlLbl val="0"/>
      </c:catAx>
      <c:valAx>
        <c:axId val="1713592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357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2308287305190733E-2"/>
          <c:y val="0.12419971079171922"/>
          <c:w val="0.87701967740780395"/>
          <c:h val="0.8662869075503689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Сельскохозяйственные организации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1254879729623142E-3"/>
                  <c:y val="-0.1909073963838832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3 591.7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719018385129267E-2"/>
                  <c:y val="-0.2036345561428087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en-US" baseline="0" dirty="0" smtClean="0"/>
                      <a:t> </a:t>
                    </a:r>
                    <a:r>
                      <a:rPr lang="en-US" dirty="0" smtClean="0"/>
                      <a:t>861.3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2006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3591718</c:v>
                </c:pt>
                <c:pt idx="1">
                  <c:v>2861340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Крестьянские (фермерские) хозяйства и индивидуальные предприниматели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5627439864811569E-2"/>
                  <c:y val="-0.2057697410819212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43.0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6566647770179669E-2"/>
                  <c:y val="-0.1866280439633546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0.8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2006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42989</c:v>
                </c:pt>
                <c:pt idx="1">
                  <c:v>791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Хозяйства населения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429.0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571.0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2006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428986</c:v>
                </c:pt>
                <c:pt idx="1">
                  <c:v>570989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1406464"/>
        <c:axId val="171408000"/>
      </c:barChart>
      <c:catAx>
        <c:axId val="1714064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1408000"/>
        <c:crosses val="autoZero"/>
        <c:auto val="1"/>
        <c:lblAlgn val="ctr"/>
        <c:lblOffset val="100"/>
        <c:noMultiLvlLbl val="0"/>
      </c:catAx>
      <c:valAx>
        <c:axId val="1714080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406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2733019825131498E-2"/>
          <c:y val="2.9618831072727603E-2"/>
          <c:w val="0.95911315419969922"/>
          <c:h val="0.784143248851477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rgbClr val="8A65F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6600FF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2"/>
            <c:invertIfNegative val="0"/>
            <c:bubble3D val="0"/>
            <c:spPr>
              <a:solidFill>
                <a:srgbClr val="07AD6A"/>
              </a:solidFill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0"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0"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9179835688229748E-3"/>
                  <c:y val="5.8789764100285156E-3"/>
                </c:manualLayout>
              </c:layout>
              <c:tx>
                <c:rich>
                  <a:bodyPr/>
                  <a:lstStyle/>
                  <a:p>
                    <a:pPr>
                      <a:defRPr sz="1100" b="0"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b="0" dirty="0" smtClean="0"/>
                      <a:t>136 тыс.</a:t>
                    </a:r>
                    <a:endParaRPr lang="ru-RU" b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Крупный рогатый скот</c:v>
                </c:pt>
                <c:pt idx="1">
                  <c:v>Свиньи</c:v>
                </c:pt>
                <c:pt idx="2">
                  <c:v>Птица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572</c:v>
                </c:pt>
                <c:pt idx="1">
                  <c:v>1984</c:v>
                </c:pt>
                <c:pt idx="2">
                  <c:v>13625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24E881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6600FF"/>
              </a:solidFill>
              <a:ln>
                <a:noFill/>
              </a:ln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rgbClr val="07AD6A"/>
              </a:solidFill>
              <a:ln>
                <a:noFill/>
              </a:ln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0"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0"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1100" b="0"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b="0" smtClean="0"/>
                      <a:t>211 тыс.</a:t>
                    </a:r>
                    <a:endParaRPr lang="ru-RU" b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Крупный рогатый скот</c:v>
                </c:pt>
                <c:pt idx="1">
                  <c:v>Свиньи</c:v>
                </c:pt>
                <c:pt idx="2">
                  <c:v>Птица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999</c:v>
                </c:pt>
                <c:pt idx="1">
                  <c:v>5019</c:v>
                </c:pt>
                <c:pt idx="2">
                  <c:v>21127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0"/>
        <c:axId val="171755008"/>
        <c:axId val="171756544"/>
      </c:barChart>
      <c:catAx>
        <c:axId val="1717550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71756544"/>
        <c:crosses val="autoZero"/>
        <c:auto val="1"/>
        <c:lblAlgn val="ctr"/>
        <c:lblOffset val="600"/>
        <c:noMultiLvlLbl val="0"/>
      </c:catAx>
      <c:valAx>
        <c:axId val="1717565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1755008"/>
        <c:crosses val="autoZero"/>
        <c:crossBetween val="between"/>
        <c:majorUnit val="500"/>
      </c:valAx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  <c:userShapes r:id="rId2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7281860281106976E-2"/>
          <c:y val="6.6892362325428247E-3"/>
          <c:w val="0.94302205415331208"/>
          <c:h val="0.693601835378162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rgbClr val="6600FF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2"/>
            <c:invertIfNegative val="0"/>
            <c:bubble3D val="0"/>
            <c:spPr>
              <a:solidFill>
                <a:srgbClr val="07AD6A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Крупный рогатый скот</c:v>
                </c:pt>
                <c:pt idx="1">
                  <c:v>Свиньи</c:v>
                </c:pt>
                <c:pt idx="2">
                  <c:v>Птица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</c:v>
                </c:pt>
                <c:pt idx="1">
                  <c:v>46</c:v>
                </c:pt>
                <c:pt idx="2">
                  <c:v>30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DD6909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6600FF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2"/>
            <c:invertIfNegative val="0"/>
            <c:bubble3D val="0"/>
            <c:spPr>
              <a:solidFill>
                <a:srgbClr val="07AD6A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Крупный рогатый скот</c:v>
                </c:pt>
                <c:pt idx="1">
                  <c:v>Свиньи</c:v>
                </c:pt>
                <c:pt idx="2">
                  <c:v>Птица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45</c:v>
                </c:pt>
                <c:pt idx="1">
                  <c:v>134</c:v>
                </c:pt>
                <c:pt idx="2">
                  <c:v>467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0"/>
        <c:axId val="171871232"/>
        <c:axId val="171889408"/>
      </c:barChart>
      <c:catAx>
        <c:axId val="1718712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71889408"/>
        <c:crosses val="autoZero"/>
        <c:auto val="1"/>
        <c:lblAlgn val="ctr"/>
        <c:lblOffset val="600"/>
        <c:noMultiLvlLbl val="0"/>
      </c:catAx>
      <c:valAx>
        <c:axId val="1718894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1871232"/>
        <c:crosses val="autoZero"/>
        <c:crossBetween val="between"/>
        <c:majorUnit val="50"/>
      </c:valAx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  <c:userShapes r:id="rId2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9.6315811725915718E-2"/>
          <c:y val="0.63349012370924607"/>
          <c:w val="0.90368413137546988"/>
          <c:h val="6.401906806581735E-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6600FF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2"/>
            <c:invertIfNegative val="0"/>
            <c:bubble3D val="0"/>
            <c:spPr>
              <a:solidFill>
                <a:srgbClr val="07AD6A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Крупный рогатый скот</c:v>
                </c:pt>
                <c:pt idx="1">
                  <c:v>Свиньи</c:v>
                </c:pt>
                <c:pt idx="2">
                  <c:v>Птица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6600FF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2"/>
            <c:invertIfNegative val="0"/>
            <c:bubble3D val="0"/>
            <c:spPr>
              <a:solidFill>
                <a:srgbClr val="07AD6A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Крупный рогатый скот</c:v>
                </c:pt>
                <c:pt idx="1">
                  <c:v>Свиньи</c:v>
                </c:pt>
                <c:pt idx="2">
                  <c:v>Птица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</c:v>
                </c:pt>
                <c:pt idx="1">
                  <c:v>2</c:v>
                </c:pt>
                <c:pt idx="2">
                  <c:v>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0"/>
        <c:axId val="172213376"/>
        <c:axId val="172214912"/>
      </c:barChart>
      <c:catAx>
        <c:axId val="1722133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72214912"/>
        <c:crosses val="autoZero"/>
        <c:auto val="1"/>
        <c:lblAlgn val="ctr"/>
        <c:lblOffset val="600"/>
        <c:noMultiLvlLbl val="0"/>
      </c:catAx>
      <c:valAx>
        <c:axId val="1722149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2213376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3566868638527343E-2"/>
          <c:y val="0.49681039539003879"/>
          <c:w val="0.93459473448633557"/>
          <c:h val="0.419593746157861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>
                <c:manualLayout>
                  <c:x val="-8.0135989773684815E-4"/>
                  <c:y val="2.846180435882398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0"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055257327202723"/>
                      <c:h val="0.1548646257228258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индивидуальные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1284395620959654E-2"/>
                  <c:y val="-9.091884799342111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0"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589610701599128"/>
                      <c:h val="0.135666531624954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индивидуальные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4"/>
        <c:overlap val="-16"/>
        <c:axId val="29319936"/>
        <c:axId val="29321472"/>
      </c:barChart>
      <c:catAx>
        <c:axId val="2931993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9321472"/>
        <c:crosses val="autoZero"/>
        <c:auto val="1"/>
        <c:lblAlgn val="ctr"/>
        <c:lblOffset val="100"/>
        <c:noMultiLvlLbl val="0"/>
      </c:catAx>
      <c:valAx>
        <c:axId val="293214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93199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>
        <c:manualLayout>
          <c:layoutTarget val="inner"/>
          <c:xMode val="edge"/>
          <c:yMode val="edge"/>
          <c:x val="3.2722554636786388E-2"/>
          <c:y val="3.948788381114051E-2"/>
          <c:w val="0.96604938271604934"/>
          <c:h val="0.590491954019150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accent4">
                <a:shade val="76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0008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CC0099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Тракторы</c:v>
                </c:pt>
                <c:pt idx="1">
                  <c:v>Зерноуборочные комбайны</c:v>
                </c:pt>
                <c:pt idx="2">
                  <c:v>Картофелеуборочные комбайны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</c:v>
                </c:pt>
                <c:pt idx="1">
                  <c:v>7</c:v>
                </c:pt>
                <c:pt idx="2">
                  <c:v>37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0008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CC0099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Тракторы</c:v>
                </c:pt>
                <c:pt idx="1">
                  <c:v>Зерноуборочные комбайны</c:v>
                </c:pt>
                <c:pt idx="2">
                  <c:v>Картофелеуборочные комбайны 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</c:v>
                </c:pt>
                <c:pt idx="1">
                  <c:v>4</c:v>
                </c:pt>
                <c:pt idx="2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-27"/>
        <c:axId val="172368640"/>
        <c:axId val="172370176"/>
      </c:barChart>
      <c:catAx>
        <c:axId val="1723686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2370176"/>
        <c:crosses val="autoZero"/>
        <c:auto val="1"/>
        <c:lblAlgn val="ctr"/>
        <c:lblOffset val="600"/>
        <c:noMultiLvlLbl val="0"/>
      </c:catAx>
      <c:valAx>
        <c:axId val="1723701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2368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000856022057854E-2"/>
          <c:y val="4.0725008432180999E-2"/>
          <c:w val="0.96604938271604934"/>
          <c:h val="0.611815180393583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accent4">
                <a:shade val="76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0008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CC0099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Тракторы</c:v>
                </c:pt>
                <c:pt idx="1">
                  <c:v>Зерноуборочные комбайны</c:v>
                </c:pt>
                <c:pt idx="2">
                  <c:v>Картофелеуборочные комбайны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39</c:v>
                </c:pt>
                <c:pt idx="1">
                  <c:v>14</c:v>
                </c:pt>
                <c:pt idx="2">
                  <c:v>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0008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CC0099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Тракторы</c:v>
                </c:pt>
                <c:pt idx="1">
                  <c:v>Зерноуборочные комбайны</c:v>
                </c:pt>
                <c:pt idx="2">
                  <c:v>Картофелеуборочные комбайны 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18</c:v>
                </c:pt>
                <c:pt idx="1">
                  <c:v>8</c:v>
                </c:pt>
                <c:pt idx="2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-27"/>
        <c:axId val="172701184"/>
        <c:axId val="172702720"/>
      </c:barChart>
      <c:catAx>
        <c:axId val="1727011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2702720"/>
        <c:crosses val="autoZero"/>
        <c:auto val="1"/>
        <c:lblAlgn val="ctr"/>
        <c:lblOffset val="600"/>
        <c:noMultiLvlLbl val="0"/>
      </c:catAx>
      <c:valAx>
        <c:axId val="1727027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2701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solidFill>
          <a:schemeClr val="accent2">
            <a:lumMod val="20000"/>
            <a:lumOff val="80000"/>
            <a:alpha val="50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6869305869177549E-2"/>
          <c:y val="2.1221693638127613E-2"/>
          <c:w val="0.84698048627104905"/>
          <c:h val="0.8734890972320579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постоянные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1.9061212758405131E-2"/>
                  <c:y val="2.55607670001239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2238081551472652E-2"/>
                  <c:y val="5.11215340002479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18904</c:v>
                </c:pt>
                <c:pt idx="1">
                  <c:v>10732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временные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scene3d>
              <a:camera prst="orthographicFront"/>
              <a:lightRig rig="threePt" dir="t"/>
            </a:scene3d>
            <a:sp3d>
              <a:bevelT prst="convex"/>
            </a:sp3d>
          </c:spPr>
          <c:invertIfNegative val="0"/>
          <c:dLbls>
            <c:dLbl>
              <c:idx val="0"/>
              <c:layout>
                <c:manualLayout>
                  <c:x val="-1.5884343965337579E-2"/>
                  <c:y val="-5.83096688163939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4860256545913133E-2"/>
                  <c:y val="-5.74857099643478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857</c:v>
                </c:pt>
                <c:pt idx="1">
                  <c:v>385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73047808"/>
        <c:axId val="173049344"/>
        <c:axId val="0"/>
      </c:bar3DChart>
      <c:catAx>
        <c:axId val="173047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73049344"/>
        <c:crosses val="autoZero"/>
        <c:auto val="1"/>
        <c:lblAlgn val="ctr"/>
        <c:lblOffset val="100"/>
        <c:noMultiLvlLbl val="0"/>
      </c:catAx>
      <c:valAx>
        <c:axId val="1730493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30478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solidFill>
          <a:schemeClr val="accent2">
            <a:lumMod val="20000"/>
            <a:lumOff val="80000"/>
            <a:alpha val="50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417962818946045E-2"/>
          <c:y val="4.8501555382735255E-2"/>
          <c:w val="0.93753587564344698"/>
          <c:h val="0.8317728585712698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760</c:v>
                </c:pt>
                <c:pt idx="1">
                  <c:v>689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врем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scene3d>
              <a:camera prst="orthographicFront"/>
              <a:lightRig rig="threePt" dir="t"/>
            </a:scene3d>
            <a:sp3d>
              <a:bevelT prst="convex"/>
            </a:sp3d>
          </c:spPr>
          <c:invertIfNegative val="0"/>
          <c:dLbls>
            <c:dLbl>
              <c:idx val="0"/>
              <c:layout>
                <c:manualLayout>
                  <c:x val="0"/>
                  <c:y val="-0.123458504610598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4326798938049028E-2"/>
                  <c:y val="-0.12786773691812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69</c:v>
                </c:pt>
                <c:pt idx="1">
                  <c:v>127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3079168"/>
        <c:axId val="172642688"/>
        <c:axId val="0"/>
      </c:bar3DChart>
      <c:catAx>
        <c:axId val="173079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72642688"/>
        <c:crosses val="autoZero"/>
        <c:auto val="1"/>
        <c:lblAlgn val="ctr"/>
        <c:lblOffset val="100"/>
        <c:noMultiLvlLbl val="0"/>
      </c:catAx>
      <c:valAx>
        <c:axId val="1726426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30791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solidFill>
          <a:schemeClr val="accent2">
            <a:lumMod val="20000"/>
            <a:lumOff val="80000"/>
            <a:alpha val="50000"/>
          </a:schemeClr>
        </a:solidFill>
        <a:ln w="9525"/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335843856855411"/>
          <c:y val="0.51585785340090418"/>
          <c:w val="0.74149528653194907"/>
          <c:h val="0.3260306547135788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Постоянные работники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85</c:v>
                </c:pt>
                <c:pt idx="1">
                  <c:v>228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Временные и сезонные работники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scene3d>
              <a:camera prst="orthographicFront"/>
              <a:lightRig rig="threePt" dir="t"/>
            </a:scene3d>
            <a:sp3d/>
          </c:spPr>
          <c:invertIfNegative val="0"/>
          <c:dLbls>
            <c:dLbl>
              <c:idx val="0"/>
              <c:layout>
                <c:manualLayout>
                  <c:x val="4.1993790813366419E-3"/>
                  <c:y val="-4.47411826036423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7.2787437198335983E-2"/>
                  <c:y val="-4.666853255621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2762624"/>
        <c:axId val="172764160"/>
        <c:axId val="0"/>
      </c:bar3DChart>
      <c:catAx>
        <c:axId val="1727626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72764160"/>
        <c:crosses val="autoZero"/>
        <c:auto val="1"/>
        <c:lblAlgn val="ctr"/>
        <c:lblOffset val="100"/>
        <c:noMultiLvlLbl val="0"/>
      </c:catAx>
      <c:valAx>
        <c:axId val="1727641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27626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2.9394882050142578E-2"/>
          <c:y val="3.4458301764598812E-2"/>
          <c:w val="0.55169531427724949"/>
          <c:h val="0.25928956611658532"/>
        </c:manualLayout>
      </c:layout>
      <c:overlay val="0"/>
      <c:txPr>
        <a:bodyPr/>
        <a:lstStyle/>
        <a:p>
          <a:pPr>
            <a:defRPr sz="14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636929230085546"/>
          <c:y val="3.4375000000000003E-2"/>
          <c:w val="0.63332471317000816"/>
          <c:h val="0.8986600555698373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 17 лет</c:v>
                </c:pt>
              </c:strCache>
            </c:strRef>
          </c:tx>
          <c:spPr>
            <a:solidFill>
              <a:srgbClr val="D00000"/>
            </a:solidFill>
          </c:spPr>
          <c:invertIfNegative val="0"/>
          <c:dLbls>
            <c:dLbl>
              <c:idx val="0"/>
              <c:layout>
                <c:manualLayout>
                  <c:x val="-6.4539372011582968E-2"/>
                  <c:y val="-2.9394882050143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037239907329012"/>
                  <c:y val="-5.8789764100285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0.5</c:v>
                </c:pt>
                <c:pt idx="1">
                  <c:v>0.1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18-29 лет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14.5</c:v>
                </c:pt>
                <c:pt idx="1">
                  <c:v>13.5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30-59 лет</c:v>
                </c:pt>
              </c:strCache>
            </c:strRef>
          </c:tx>
          <c:spPr>
            <a:solidFill>
              <a:srgbClr val="45F98A"/>
            </a:solidFill>
          </c:spPr>
          <c:invertIfNegative val="0"/>
          <c:dLbls>
            <c:dLbl>
              <c:idx val="0"/>
              <c:layout>
                <c:manualLayout>
                  <c:x val="9.2199102873689945E-3"/>
                  <c:y val="-8.04869414690632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8439820574737989E-2"/>
                  <c:y val="-9.1985075964643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80.7</c:v>
                </c:pt>
                <c:pt idx="1">
                  <c:v>74.599999999999994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60 и более лет</c:v>
                </c:pt>
              </c:strCache>
            </c:strRef>
          </c:tx>
          <c:spPr>
            <a:solidFill>
              <a:srgbClr val="7171FF"/>
            </a:solidFill>
            <a:scene3d>
              <a:camera prst="orthographicFront"/>
              <a:lightRig rig="threePt" dir="t"/>
            </a:scene3d>
            <a:sp3d/>
          </c:spPr>
          <c:invertIfNegative val="0"/>
          <c:dLbls>
            <c:dLbl>
              <c:idx val="0"/>
              <c:layout>
                <c:manualLayout>
                  <c:x val="-9.2199102873690379E-3"/>
                  <c:y val="-8.41004806050356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744798146580239E-2"/>
                  <c:y val="-9.79829401671419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4.4000000000000004</c:v>
                </c:pt>
                <c:pt idx="1">
                  <c:v>11.8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72944384"/>
        <c:axId val="172819200"/>
        <c:axId val="0"/>
      </c:bar3DChart>
      <c:catAx>
        <c:axId val="172944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72819200"/>
        <c:crosses val="autoZero"/>
        <c:auto val="1"/>
        <c:lblAlgn val="ctr"/>
        <c:lblOffset val="100"/>
        <c:noMultiLvlLbl val="0"/>
      </c:catAx>
      <c:valAx>
        <c:axId val="17281920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729443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1.3926057408461083E-2"/>
          <c:y val="0.11466085868840749"/>
          <c:w val="0.23172883300074504"/>
          <c:h val="0.22606788898013233"/>
        </c:manualLayout>
      </c:layout>
      <c:overlay val="0"/>
      <c:txPr>
        <a:bodyPr/>
        <a:lstStyle/>
        <a:p>
          <a:pPr>
            <a:defRPr sz="12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044475734580216"/>
          <c:y val="3.4375055552182343E-2"/>
          <c:w val="0.75479999001721221"/>
          <c:h val="0.88106811638335136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 17 лет</c:v>
                </c:pt>
              </c:strCache>
            </c:strRef>
          </c:tx>
          <c:spPr>
            <a:solidFill>
              <a:srgbClr val="D00000"/>
            </a:solidFill>
          </c:spPr>
          <c:invertIfNegative val="0"/>
          <c:dLbls>
            <c:dLbl>
              <c:idx val="0"/>
              <c:layout>
                <c:manualLayout>
                  <c:x val="-6.4539372011582968E-2"/>
                  <c:y val="-2.9394882050143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037239907329012"/>
                  <c:y val="-5.8789764100285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0.2</c:v>
                </c:pt>
                <c:pt idx="1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18-29 лет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14.3</c:v>
                </c:pt>
                <c:pt idx="1">
                  <c:v>11.3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30-54 лет</c:v>
                </c:pt>
              </c:strCache>
            </c:strRef>
          </c:tx>
          <c:spPr>
            <a:solidFill>
              <a:srgbClr val="45F98A"/>
            </a:solidFill>
          </c:spPr>
          <c:invertIfNegative val="0"/>
          <c:dLbls>
            <c:dLbl>
              <c:idx val="0"/>
              <c:layout>
                <c:manualLayout>
                  <c:x val="2.0448613600099183E-2"/>
                  <c:y val="-0.126548196736778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448613600099183E-2"/>
                  <c:y val="-0.134872041247481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Лист1!$D$2:$D$3</c:f>
              <c:numCache>
                <c:formatCode>0.0</c:formatCode>
                <c:ptCount val="2"/>
                <c:pt idx="0" formatCode="General">
                  <c:v>76.599999999999994</c:v>
                </c:pt>
                <c:pt idx="1">
                  <c:v>69.099999999999994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55 и более лет</c:v>
                </c:pt>
              </c:strCache>
            </c:strRef>
          </c:tx>
          <c:spPr>
            <a:solidFill>
              <a:srgbClr val="7171FF"/>
            </a:solidFill>
            <a:scene3d>
              <a:camera prst="orthographicFront"/>
              <a:lightRig rig="threePt" dir="t"/>
            </a:scene3d>
            <a:sp3d>
              <a:bevelT prst="convex"/>
            </a:sp3d>
          </c:spPr>
          <c:invertIfNegative val="0"/>
          <c:dLbls>
            <c:dLbl>
              <c:idx val="0"/>
              <c:layout>
                <c:manualLayout>
                  <c:x val="-1.8143716720686428E-2"/>
                  <c:y val="-0.103936912055134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448613600099183E-2"/>
                  <c:y val="-3.40410293578417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8.9</c:v>
                </c:pt>
                <c:pt idx="1">
                  <c:v>19.600000000000001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73368064"/>
        <c:axId val="173369600"/>
        <c:axId val="0"/>
      </c:bar3DChart>
      <c:catAx>
        <c:axId val="173368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73369600"/>
        <c:crosses val="autoZero"/>
        <c:auto val="1"/>
        <c:lblAlgn val="ctr"/>
        <c:lblOffset val="100"/>
        <c:noMultiLvlLbl val="0"/>
      </c:catAx>
      <c:valAx>
        <c:axId val="17336960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733680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812390410727313"/>
          <c:y val="0.13225286406851369"/>
          <c:w val="0.25728964897620071"/>
          <c:h val="0.22606788898013233"/>
        </c:manualLayout>
      </c:layout>
      <c:overlay val="0"/>
      <c:txPr>
        <a:bodyPr/>
        <a:lstStyle/>
        <a:p>
          <a:pPr>
            <a:defRPr sz="12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404782515441107E-2"/>
          <c:y val="3.5716504547525785E-2"/>
          <c:w val="0.8263362745148024"/>
          <c:h val="0.764100144061806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25"/>
          <c:dPt>
            <c:idx val="0"/>
            <c:bubble3D val="0"/>
            <c:explosion val="6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bubble3D val="0"/>
            <c:explosion val="34"/>
            <c:spPr>
              <a:solidFill>
                <a:srgbClr val="EB4F74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bubble3D val="0"/>
            <c:explosion val="17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bubble3D val="0"/>
            <c:explosion val="20"/>
            <c:spPr>
              <a:solidFill>
                <a:srgbClr val="9900CC"/>
              </a:solidFill>
              <a:ln>
                <a:solidFill>
                  <a:schemeClr val="tx1"/>
                </a:solidFill>
              </a:ln>
            </c:spPr>
          </c:dPt>
          <c:dPt>
            <c:idx val="4"/>
            <c:bubble3D val="0"/>
            <c:explosion val="10"/>
            <c:spPr>
              <a:solidFill>
                <a:srgbClr val="15CDD1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14,</a:t>
                    </a:r>
                    <a:r>
                      <a:rPr lang="ru-RU" smtClean="0"/>
                      <a:t>1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до 4 лет</c:v>
                </c:pt>
                <c:pt idx="1">
                  <c:v>5-10 лет</c:v>
                </c:pt>
                <c:pt idx="2">
                  <c:v>11-20 лет</c:v>
                </c:pt>
                <c:pt idx="3">
                  <c:v>21-30 лет</c:v>
                </c:pt>
                <c:pt idx="4">
                  <c:v>более 30 лет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17.5</c:v>
                </c:pt>
                <c:pt idx="1">
                  <c:v>14.2</c:v>
                </c:pt>
                <c:pt idx="2">
                  <c:v>16.7</c:v>
                </c:pt>
                <c:pt idx="3">
                  <c:v>16.7</c:v>
                </c:pt>
                <c:pt idx="4">
                  <c:v>35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5.6116101477578208E-2"/>
          <c:y val="0.76859777315731326"/>
          <c:w val="0.86972695138175926"/>
          <c:h val="8.2946047716820598E-2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 sz="16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1.5306228212729093E-2"/>
          <c:w val="0.83263472292951368"/>
          <c:h val="0.964265545706269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>
                <c:manualLayout>
                  <c:x val="-3.92007078325338E-3"/>
                  <c:y val="4.2864744507961289E-3"/>
                </c:manualLayout>
              </c:layout>
              <c:tx>
                <c:rich>
                  <a:bodyPr/>
                  <a:lstStyle/>
                  <a:p>
                    <a:pPr>
                      <a:defRPr sz="1400" b="0"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sz="1400" b="0" dirty="0" smtClean="0"/>
                      <a:t>320 тыс.</a:t>
                    </a:r>
                    <a:endParaRPr lang="ru-RU" sz="1400" b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5331192049598301"/>
                      <c:h val="8.663324425915904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ЛПХ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5.1660988651960393E-2"/>
                  <c:y val="-7.9375162174456689E-5"/>
                </c:manualLayout>
              </c:layout>
              <c:tx>
                <c:rich>
                  <a:bodyPr/>
                  <a:lstStyle/>
                  <a:p>
                    <a:pPr>
                      <a:defRPr sz="1400" b="0"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sz="1400" b="0" dirty="0" smtClean="0"/>
                      <a:t>308 тыс.</a:t>
                    </a:r>
                    <a:endParaRPr lang="ru-RU" sz="1400" b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9947058461839877"/>
                      <c:h val="7.4783050210613794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ЛПХ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308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4"/>
        <c:overlap val="-16"/>
        <c:axId val="29351936"/>
        <c:axId val="29353472"/>
      </c:barChart>
      <c:catAx>
        <c:axId val="2935193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9353472"/>
        <c:crosses val="autoZero"/>
        <c:auto val="1"/>
        <c:lblAlgn val="ctr"/>
        <c:lblOffset val="100"/>
        <c:noMultiLvlLbl val="0"/>
      </c:catAx>
      <c:valAx>
        <c:axId val="29353472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9351936"/>
        <c:crosses val="autoZero"/>
        <c:crossBetween val="between"/>
        <c:majorUnit val="5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5115379925069125E-2"/>
          <c:y val="5.4020140579972141E-2"/>
          <c:w val="0.81260770825476492"/>
          <c:h val="0.90696531344560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>
                <c:manualLayout>
                  <c:x val="3.2092439491785696E-3"/>
                  <c:y val="-5.502169508439049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0"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510463078407535"/>
                      <c:h val="8.4931708863858396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СНТ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1326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8.6389965891742818E-3"/>
                  <c:y val="1.202789001606438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0"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484824364758325"/>
                      <c:h val="8.4931708863858396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СНТ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1440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4"/>
        <c:overlap val="-16"/>
        <c:axId val="31738880"/>
        <c:axId val="31752960"/>
      </c:barChart>
      <c:catAx>
        <c:axId val="3173888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31752960"/>
        <c:crosses val="autoZero"/>
        <c:auto val="1"/>
        <c:lblAlgn val="ctr"/>
        <c:lblOffset val="100"/>
        <c:noMultiLvlLbl val="0"/>
      </c:catAx>
      <c:valAx>
        <c:axId val="31752960"/>
        <c:scaling>
          <c:orientation val="minMax"/>
          <c:min val="500"/>
        </c:scaling>
        <c:delete val="1"/>
        <c:axPos val="l"/>
        <c:numFmt formatCode="General" sourceLinked="1"/>
        <c:majorTickMark val="out"/>
        <c:minorTickMark val="none"/>
        <c:tickLblPos val="nextTo"/>
        <c:crossAx val="317388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9981725794209496"/>
          <c:y val="0"/>
          <c:w val="0.68128834574411234"/>
          <c:h val="0.94391332058636079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009E47"/>
            </a:solidFill>
          </c:spPr>
          <c:invertIfNegative val="0"/>
          <c:dLbls>
            <c:dLbl>
              <c:idx val="1"/>
              <c:layout>
                <c:manualLayout>
                  <c:x val="6.033182503770739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Лист1!$A$3:$A$22</c:f>
              <c:strCache>
                <c:ptCount val="20"/>
                <c:pt idx="0">
                  <c:v>город Гусь-Хрустальный </c:v>
                </c:pt>
                <c:pt idx="1">
                  <c:v>город Ковров</c:v>
                </c:pt>
                <c:pt idx="2">
                  <c:v>город Владимир</c:v>
                </c:pt>
                <c:pt idx="3">
                  <c:v>округ Муром</c:v>
                </c:pt>
                <c:pt idx="4">
                  <c:v>Киржачский муниципальный район</c:v>
                </c:pt>
                <c:pt idx="5">
                  <c:v>Петушинский муниципальный район</c:v>
                </c:pt>
                <c:pt idx="6">
                  <c:v>Ковровский муниципальный район</c:v>
                </c:pt>
                <c:pt idx="7">
                  <c:v>Судогодский муниципальный район</c:v>
                </c:pt>
                <c:pt idx="8">
                  <c:v>Кольчугинский муниципальный район</c:v>
                </c:pt>
                <c:pt idx="9">
                  <c:v>Вязниковский муниципальный район</c:v>
                </c:pt>
                <c:pt idx="10">
                  <c:v>Муромский муниципальный район</c:v>
                </c:pt>
                <c:pt idx="11">
                  <c:v>Камешковский муниципальный район</c:v>
                </c:pt>
                <c:pt idx="12">
                  <c:v>Гороховецкий муниципальный район</c:v>
                </c:pt>
                <c:pt idx="13">
                  <c:v>Александровский муниципальный район</c:v>
                </c:pt>
                <c:pt idx="14">
                  <c:v>Селивановский муниципальный район</c:v>
                </c:pt>
                <c:pt idx="15">
                  <c:v>Собинский муниципальный район</c:v>
                </c:pt>
                <c:pt idx="16">
                  <c:v>Гусь-Хрустальный муниципальный район</c:v>
                </c:pt>
                <c:pt idx="17">
                  <c:v>Меленковский муниципальный район</c:v>
                </c:pt>
                <c:pt idx="18">
                  <c:v>Суздальский муниципальный район</c:v>
                </c:pt>
                <c:pt idx="19">
                  <c:v>Юрьев-Польский муниципальный район</c:v>
                </c:pt>
              </c:strCache>
            </c:strRef>
          </c:cat>
          <c:val>
            <c:numRef>
              <c:f>Лист1!$B$3:$B$22</c:f>
              <c:numCache>
                <c:formatCode>0.0</c:formatCode>
                <c:ptCount val="20"/>
                <c:pt idx="0">
                  <c:v>0.1</c:v>
                </c:pt>
                <c:pt idx="1">
                  <c:v>0.2</c:v>
                </c:pt>
                <c:pt idx="2">
                  <c:v>0.4</c:v>
                </c:pt>
                <c:pt idx="3">
                  <c:v>1</c:v>
                </c:pt>
                <c:pt idx="4" formatCode="General">
                  <c:v>2.4</c:v>
                </c:pt>
                <c:pt idx="5" formatCode="General">
                  <c:v>2.6</c:v>
                </c:pt>
                <c:pt idx="6" formatCode="General">
                  <c:v>2.9</c:v>
                </c:pt>
                <c:pt idx="7">
                  <c:v>3.8</c:v>
                </c:pt>
                <c:pt idx="8" formatCode="General">
                  <c:v>3.9</c:v>
                </c:pt>
                <c:pt idx="9">
                  <c:v>3.9</c:v>
                </c:pt>
                <c:pt idx="10">
                  <c:v>4.4000000000000004</c:v>
                </c:pt>
                <c:pt idx="11">
                  <c:v>4.5</c:v>
                </c:pt>
                <c:pt idx="12" formatCode="General">
                  <c:v>5.2</c:v>
                </c:pt>
                <c:pt idx="13" formatCode="General">
                  <c:v>6.3</c:v>
                </c:pt>
                <c:pt idx="14">
                  <c:v>7.7</c:v>
                </c:pt>
                <c:pt idx="15" formatCode="General">
                  <c:v>8.8000000000000007</c:v>
                </c:pt>
                <c:pt idx="16">
                  <c:v>8.8000000000000007</c:v>
                </c:pt>
                <c:pt idx="17">
                  <c:v>10.1</c:v>
                </c:pt>
                <c:pt idx="18" formatCode="General">
                  <c:v>10.7</c:v>
                </c:pt>
                <c:pt idx="19" formatCode="General">
                  <c:v>12.1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038080"/>
        <c:axId val="31041024"/>
      </c:barChart>
      <c:catAx>
        <c:axId val="3103808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31041024"/>
        <c:crosses val="autoZero"/>
        <c:auto val="1"/>
        <c:lblAlgn val="ctr"/>
        <c:lblOffset val="100"/>
        <c:noMultiLvlLbl val="0"/>
      </c:catAx>
      <c:valAx>
        <c:axId val="31041024"/>
        <c:scaling>
          <c:orientation val="minMax"/>
        </c:scaling>
        <c:delete val="1"/>
        <c:axPos val="b"/>
        <c:numFmt formatCode="0.0" sourceLinked="1"/>
        <c:majorTickMark val="out"/>
        <c:minorTickMark val="none"/>
        <c:tickLblPos val="nextTo"/>
        <c:crossAx val="31038080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858061038485437E-2"/>
          <c:y val="0.16988588047488642"/>
          <c:w val="0.90108392163102147"/>
          <c:h val="0.7328432179859681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Пашня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/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66.400000000000006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Сенокосы</c:v>
                </c:pt>
              </c:strCache>
            </c:strRef>
          </c:tx>
          <c:spPr>
            <a:solidFill>
              <a:srgbClr val="5DFFA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cat>
          <c:val>
            <c:numRef>
              <c:f>Лист1!$C$2</c:f>
              <c:numCache>
                <c:formatCode>0.0</c:formatCode>
                <c:ptCount val="1"/>
                <c:pt idx="0">
                  <c:v>13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Пастбища</c:v>
                </c:pt>
              </c:strCache>
            </c:strRef>
          </c:tx>
          <c:spPr>
            <a:solidFill>
              <a:srgbClr val="FFFF37"/>
            </a:solidFill>
            <a:ln>
              <a:solidFill>
                <a:srgbClr val="FFC000"/>
              </a:solidFill>
            </a:ln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/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10.5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Многолетние насаждения</c:v>
                </c:pt>
              </c:strCache>
            </c:strRef>
          </c:tx>
          <c:spPr>
            <a:solidFill>
              <a:srgbClr val="800080"/>
            </a:solidFill>
          </c:spPr>
          <c:invertIfNegative val="0"/>
          <c:dLbls>
            <c:dLbl>
              <c:idx val="0"/>
              <c:layout>
                <c:manualLayout>
                  <c:x val="1.451599113587277E-2"/>
                  <c:y val="-0.2710221581807309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solidFill>
                      <a:srgbClr val="80008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0.8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Залежь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8.7095946815236198E-3"/>
                  <c:y val="1.767532788661068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9.3000000000000007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51575424"/>
        <c:axId val="51597696"/>
      </c:barChart>
      <c:catAx>
        <c:axId val="515754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1597696"/>
        <c:crosses val="autoZero"/>
        <c:auto val="1"/>
        <c:lblAlgn val="ctr"/>
        <c:lblOffset val="100"/>
        <c:noMultiLvlLbl val="0"/>
      </c:catAx>
      <c:valAx>
        <c:axId val="515976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575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858061038485437E-2"/>
          <c:y val="0.13707294796702177"/>
          <c:w val="0.89963232251743419"/>
          <c:h val="0.512920076063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Пашня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/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57.7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Сенокосы</c:v>
                </c:pt>
              </c:strCache>
            </c:strRef>
          </c:tx>
          <c:spPr>
            <a:solidFill>
              <a:srgbClr val="5DFFA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9.4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Пастбища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C000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5.4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Многолетние насаждения</c:v>
                </c:pt>
              </c:strCache>
            </c:strRef>
          </c:tx>
          <c:spPr>
            <a:solidFill>
              <a:srgbClr val="800080"/>
            </a:solidFill>
          </c:spPr>
          <c:invertIfNegative val="0"/>
          <c:dLbls>
            <c:dLbl>
              <c:idx val="0"/>
              <c:layout>
                <c:manualLayout>
                  <c:x val="1.451599113587277E-2"/>
                  <c:y val="-0.1927757380962838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 b="1">
                      <a:solidFill>
                        <a:srgbClr val="80008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rgbClr val="80008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Залежь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26.3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4312448"/>
        <c:axId val="64313984"/>
      </c:barChart>
      <c:catAx>
        <c:axId val="643124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4313984"/>
        <c:crosses val="autoZero"/>
        <c:auto val="1"/>
        <c:lblAlgn val="ctr"/>
        <c:lblOffset val="100"/>
        <c:noMultiLvlLbl val="0"/>
      </c:catAx>
      <c:valAx>
        <c:axId val="643139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431244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3.8387252810958818E-2"/>
          <c:y val="0.61159289794673977"/>
          <c:w val="0.89999990856068579"/>
          <c:h val="9.7192689184405864E-2"/>
        </c:manualLayout>
      </c:layout>
      <c:overlay val="0"/>
      <c:txPr>
        <a:bodyPr/>
        <a:lstStyle/>
        <a:p>
          <a:pPr>
            <a:defRPr sz="1400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image" Target="../media/image3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image" Target="../media/image3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2E5150-1FF9-4641-A40E-D70D7A1CE580}" type="doc">
      <dgm:prSet loTypeId="urn:microsoft.com/office/officeart/2005/8/layout/vList4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F3233D6-9C6F-46C8-8B7A-2B9C4D723D21}">
      <dgm:prSet phldrT="[Текст]" custT="1"/>
      <dgm:spPr/>
      <dgm:t>
        <a:bodyPr/>
        <a:lstStyle/>
        <a:p>
          <a:pPr>
            <a:lnSpc>
              <a:spcPct val="90000"/>
            </a:lnSpc>
          </a:pPr>
          <a:r>
            <a:rPr lang="ru-RU" sz="1600" b="1" i="1" dirty="0" smtClean="0">
              <a:latin typeface="Arial" pitchFamily="34" charset="0"/>
              <a:cs typeface="Arial" pitchFamily="34" charset="0"/>
            </a:rPr>
            <a:t>Технические культуры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B472E46D-1942-4B62-ADB2-F48FDF4B5E03}" type="parTrans" cxnId="{3EF5F4C6-0AA1-45C1-B3F8-14D4646DF267}">
      <dgm:prSet/>
      <dgm:spPr/>
      <dgm:t>
        <a:bodyPr/>
        <a:lstStyle/>
        <a:p>
          <a:endParaRPr lang="ru-RU"/>
        </a:p>
      </dgm:t>
    </dgm:pt>
    <dgm:pt modelId="{C12E693F-BA87-41AF-8F02-0ACCCBB9B7F1}" type="sibTrans" cxnId="{3EF5F4C6-0AA1-45C1-B3F8-14D4646DF267}">
      <dgm:prSet/>
      <dgm:spPr/>
      <dgm:t>
        <a:bodyPr/>
        <a:lstStyle/>
        <a:p>
          <a:endParaRPr lang="ru-RU"/>
        </a:p>
      </dgm:t>
    </dgm:pt>
    <dgm:pt modelId="{709744E5-1708-4970-AF74-37A3F7A4E4D2}">
      <dgm:prSet phldrT="[Текст]"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В сельскохозяйственных организациях 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посевы технических культур увеличились в 5,5 раза.</a:t>
          </a:r>
          <a:r>
            <a:rPr lang="ru-RU" sz="1400" dirty="0" smtClean="0">
              <a:latin typeface="Arial" pitchFamily="34" charset="0"/>
              <a:cs typeface="Arial" pitchFamily="34" charset="0"/>
            </a:rPr>
            <a:t> 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D70FA946-9B15-406C-938F-F1CACFB2A042}" type="parTrans" cxnId="{38356A30-F5B9-49AD-8B8A-3E116BE1C43F}">
      <dgm:prSet/>
      <dgm:spPr/>
      <dgm:t>
        <a:bodyPr/>
        <a:lstStyle/>
        <a:p>
          <a:endParaRPr lang="ru-RU"/>
        </a:p>
      </dgm:t>
    </dgm:pt>
    <dgm:pt modelId="{8F6460EF-A8CA-4C54-89F8-645E04F302E8}" type="sibTrans" cxnId="{38356A30-F5B9-49AD-8B8A-3E116BE1C43F}">
      <dgm:prSet/>
      <dgm:spPr/>
      <dgm:t>
        <a:bodyPr/>
        <a:lstStyle/>
        <a:p>
          <a:endParaRPr lang="ru-RU"/>
        </a:p>
      </dgm:t>
    </dgm:pt>
    <dgm:pt modelId="{95687A34-A061-44A8-A2E8-E06458A10874}">
      <dgm:prSet phldrT="[Текст]" custT="1"/>
      <dgm:spPr/>
      <dgm:t>
        <a:bodyPr/>
        <a:lstStyle/>
        <a:p>
          <a:pPr marL="180975" indent="-85725">
            <a:spcBef>
              <a:spcPct val="0"/>
            </a:spcBef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Из </a:t>
          </a:r>
          <a:r>
            <a:rPr lang="ru-RU" sz="1400" b="1" i="1" dirty="0" smtClean="0">
              <a:latin typeface="Arial" pitchFamily="34" charset="0"/>
              <a:cs typeface="Arial" pitchFamily="34" charset="0"/>
            </a:rPr>
            <a:t>технических культур </a:t>
          </a:r>
          <a:r>
            <a:rPr lang="ru-RU" sz="1400" dirty="0" smtClean="0">
              <a:latin typeface="Arial" pitchFamily="34" charset="0"/>
              <a:cs typeface="Arial" pitchFamily="34" charset="0"/>
            </a:rPr>
            <a:t>в области выращивают в основном  </a:t>
          </a:r>
          <a:r>
            <a:rPr lang="ru-RU" sz="1400" b="1" i="1" dirty="0" smtClean="0">
              <a:latin typeface="Arial" pitchFamily="34" charset="0"/>
              <a:cs typeface="Arial" pitchFamily="34" charset="0"/>
            </a:rPr>
            <a:t>масличные культуры   </a:t>
          </a:r>
          <a:r>
            <a:rPr lang="ru-RU" sz="1400" b="0" i="1" dirty="0" smtClean="0">
              <a:latin typeface="Arial" pitchFamily="34" charset="0"/>
              <a:cs typeface="Arial" pitchFamily="34" charset="0"/>
            </a:rPr>
            <a:t>(</a:t>
          </a:r>
          <a:r>
            <a:rPr lang="ru-RU" sz="1400" b="0" dirty="0" smtClean="0">
              <a:latin typeface="Arial" pitchFamily="34" charset="0"/>
              <a:cs typeface="Arial" pitchFamily="34" charset="0"/>
            </a:rPr>
            <a:t>л</a:t>
          </a:r>
          <a:r>
            <a:rPr lang="ru-RU" sz="1400" dirty="0" smtClean="0">
              <a:latin typeface="Arial" pitchFamily="34" charset="0"/>
              <a:cs typeface="Arial" pitchFamily="34" charset="0"/>
            </a:rPr>
            <a:t>ен-кудряш, соя, рапс, горчица) </a:t>
          </a:r>
          <a:r>
            <a:rPr lang="ru-RU" sz="1400" b="1" i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400" dirty="0" smtClean="0">
              <a:latin typeface="Arial" pitchFamily="34" charset="0"/>
              <a:cs typeface="Arial" pitchFamily="34" charset="0"/>
            </a:rPr>
            <a:t> 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161919EE-5450-4E09-A802-1DD092E14DFF}" type="parTrans" cxnId="{2DFA65FB-4F40-4B90-8FF1-2FB96D461D76}">
      <dgm:prSet/>
      <dgm:spPr/>
      <dgm:t>
        <a:bodyPr/>
        <a:lstStyle/>
        <a:p>
          <a:endParaRPr lang="ru-RU"/>
        </a:p>
      </dgm:t>
    </dgm:pt>
    <dgm:pt modelId="{3EB04D1E-4EFD-422D-BFAA-C430E211FFBC}" type="sibTrans" cxnId="{2DFA65FB-4F40-4B90-8FF1-2FB96D461D76}">
      <dgm:prSet/>
      <dgm:spPr/>
      <dgm:t>
        <a:bodyPr/>
        <a:lstStyle/>
        <a:p>
          <a:endParaRPr lang="ru-RU"/>
        </a:p>
      </dgm:t>
    </dgm:pt>
    <dgm:pt modelId="{6108DD41-F907-47AE-B90C-56BB4A1F3607}">
      <dgm:prSet phldrT="[Текст]" custT="1"/>
      <dgm:spPr/>
      <dgm:t>
        <a:bodyPr/>
        <a:lstStyle/>
        <a:p>
          <a:pPr marL="180975" indent="-85725">
            <a:spcBef>
              <a:spcPct val="0"/>
            </a:spcBef>
          </a:pPr>
          <a:r>
            <a:rPr lang="ru-RU" sz="1400" b="1" dirty="0" err="1" smtClean="0">
              <a:latin typeface="Arial" pitchFamily="34" charset="0"/>
              <a:cs typeface="Arial" pitchFamily="34" charset="0"/>
            </a:rPr>
            <a:t>Сельхозорганизации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 увеличили посевы рапса  в 3 раза (3 тыс. га).</a:t>
          </a:r>
          <a:r>
            <a:rPr lang="ru-RU" sz="1400" dirty="0" smtClean="0">
              <a:latin typeface="Arial" pitchFamily="34" charset="0"/>
              <a:cs typeface="Arial" pitchFamily="34" charset="0"/>
            </a:rPr>
            <a:t>  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DA65F9CF-B8AC-4382-B2F3-FB580BC05ACE}" type="parTrans" cxnId="{D7D1A7E9-37F7-4966-AC45-C669BF67EAF4}">
      <dgm:prSet/>
      <dgm:spPr/>
      <dgm:t>
        <a:bodyPr/>
        <a:lstStyle/>
        <a:p>
          <a:endParaRPr lang="ru-RU"/>
        </a:p>
      </dgm:t>
    </dgm:pt>
    <dgm:pt modelId="{033900F8-B184-4340-8123-2A97A29BA0EB}" type="sibTrans" cxnId="{D7D1A7E9-37F7-4966-AC45-C669BF67EAF4}">
      <dgm:prSet/>
      <dgm:spPr/>
      <dgm:t>
        <a:bodyPr/>
        <a:lstStyle/>
        <a:p>
          <a:endParaRPr lang="ru-RU"/>
        </a:p>
      </dgm:t>
    </dgm:pt>
    <dgm:pt modelId="{3391AF9B-155A-4DF7-B4CC-2CD202F90089}">
      <dgm:prSet phldrT="[Текст]" custT="1"/>
      <dgm:spPr/>
      <dgm:t>
        <a:bodyPr/>
        <a:lstStyle/>
        <a:p>
          <a:pPr marL="180975" indent="-85725">
            <a:spcBef>
              <a:spcPct val="0"/>
            </a:spcBef>
          </a:pPr>
          <a:r>
            <a:rPr lang="ru-RU" sz="1400" b="1" dirty="0" smtClean="0">
              <a:latin typeface="Arial" pitchFamily="34" charset="0"/>
              <a:cs typeface="Arial" pitchFamily="34" charset="0"/>
            </a:rPr>
            <a:t>У фермеров и ИП  масличные культуры  внимание пока  не заслужили - площадь посадок  в пределах 40 гектаров.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A44CFB5C-CA5C-4C9B-B331-13D002F80E82}" type="parTrans" cxnId="{DE8C0C34-F5A7-4E8E-9812-5B585E61A73A}">
      <dgm:prSet/>
      <dgm:spPr/>
      <dgm:t>
        <a:bodyPr/>
        <a:lstStyle/>
        <a:p>
          <a:endParaRPr lang="ru-RU"/>
        </a:p>
      </dgm:t>
    </dgm:pt>
    <dgm:pt modelId="{4CD40E79-D077-4C9B-8288-B42D58E6EA2B}" type="sibTrans" cxnId="{DE8C0C34-F5A7-4E8E-9812-5B585E61A73A}">
      <dgm:prSet/>
      <dgm:spPr/>
      <dgm:t>
        <a:bodyPr/>
        <a:lstStyle/>
        <a:p>
          <a:endParaRPr lang="ru-RU"/>
        </a:p>
      </dgm:t>
    </dgm:pt>
    <dgm:pt modelId="{5B17A905-AB1A-4C11-B7F3-0727F485BEF2}">
      <dgm:prSet phldrT="[Текст]" custT="1"/>
      <dgm:spPr/>
      <dgm:t>
        <a:bodyPr/>
        <a:lstStyle/>
        <a:p>
          <a:pPr>
            <a:spcBef>
              <a:spcPct val="0"/>
            </a:spcBef>
            <a:spcAft>
              <a:spcPct val="35000"/>
            </a:spcAft>
          </a:pPr>
          <a:endParaRPr lang="en-US" sz="800" b="1" i="1" dirty="0" smtClean="0">
            <a:latin typeface="Arial" pitchFamily="34" charset="0"/>
            <a:cs typeface="Arial" pitchFamily="34" charset="0"/>
          </a:endParaRPr>
        </a:p>
        <a:p>
          <a:pPr marL="180975" indent="0">
            <a:spcBef>
              <a:spcPct val="0"/>
            </a:spcBef>
            <a:spcAft>
              <a:spcPct val="35000"/>
            </a:spcAft>
          </a:pPr>
          <a:r>
            <a:rPr lang="ru-RU" sz="1600" b="1" i="1" dirty="0" smtClean="0">
              <a:latin typeface="Arial" pitchFamily="34" charset="0"/>
              <a:cs typeface="Arial" pitchFamily="34" charset="0"/>
            </a:rPr>
            <a:t>Кормовые культуры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1CE37B1D-20A4-436B-930E-DAFB29819CE1}" type="parTrans" cxnId="{2B284D0E-7CF5-4C79-AB5C-AB7DC7222767}">
      <dgm:prSet/>
      <dgm:spPr/>
      <dgm:t>
        <a:bodyPr/>
        <a:lstStyle/>
        <a:p>
          <a:endParaRPr lang="ru-RU"/>
        </a:p>
      </dgm:t>
    </dgm:pt>
    <dgm:pt modelId="{23AAC650-B517-4B9B-AA82-99D3250CF9D8}" type="sibTrans" cxnId="{2B284D0E-7CF5-4C79-AB5C-AB7DC7222767}">
      <dgm:prSet/>
      <dgm:spPr/>
      <dgm:t>
        <a:bodyPr/>
        <a:lstStyle/>
        <a:p>
          <a:endParaRPr lang="ru-RU"/>
        </a:p>
      </dgm:t>
    </dgm:pt>
    <dgm:pt modelId="{E49DADD6-F141-498F-9A2E-8BB86DC5139B}">
      <dgm:prSet phldrT="[Текст]" custT="1"/>
      <dgm:spPr/>
      <dgm:t>
        <a:bodyPr/>
        <a:lstStyle/>
        <a:p>
          <a:pPr marL="180975" indent="0">
            <a:spcBef>
              <a:spcPct val="0"/>
            </a:spcBef>
            <a:spcAft>
              <a:spcPts val="600"/>
            </a:spcAft>
          </a:pPr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Самый большой рост в </a:t>
          </a:r>
          <a:r>
            <a:rPr lang="ru-RU" sz="1400" b="1" dirty="0" err="1" smtClean="0">
              <a:latin typeface="Arial" panose="020B0604020202020204" pitchFamily="34" charset="0"/>
              <a:cs typeface="Arial" panose="020B0604020202020204" pitchFamily="34" charset="0"/>
            </a:rPr>
            <a:t>сельхозорганизациях</a:t>
          </a:r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 показали посевы кукурузы на корм скоту</a:t>
          </a:r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 - </a:t>
          </a:r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более чем в два раза (214%), посевы трав однолетних и многолетних  сократились на 16% и 33% соответственно.</a:t>
          </a: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0F271FF-8F81-4541-9EB2-93EBE0D75CB3}" type="parTrans" cxnId="{583E1DC7-9CF1-4EEC-B37C-CCF9AD4DEA89}">
      <dgm:prSet/>
      <dgm:spPr/>
      <dgm:t>
        <a:bodyPr/>
        <a:lstStyle/>
        <a:p>
          <a:endParaRPr lang="ru-RU"/>
        </a:p>
      </dgm:t>
    </dgm:pt>
    <dgm:pt modelId="{3263C8B9-C6EB-46D4-A676-CD5AC590063E}" type="sibTrans" cxnId="{583E1DC7-9CF1-4EEC-B37C-CCF9AD4DEA89}">
      <dgm:prSet/>
      <dgm:spPr/>
      <dgm:t>
        <a:bodyPr/>
        <a:lstStyle/>
        <a:p>
          <a:endParaRPr lang="ru-RU"/>
        </a:p>
      </dgm:t>
    </dgm:pt>
    <dgm:pt modelId="{65854137-6B8E-410D-B999-7ED210790D0D}">
      <dgm:prSet phldrT="[Текст]" custT="1"/>
      <dgm:spPr/>
      <dgm:t>
        <a:bodyPr/>
        <a:lstStyle/>
        <a:p>
          <a:pPr marL="180975" indent="0">
            <a:spcBef>
              <a:spcPts val="1200"/>
            </a:spcBef>
            <a:spcAft>
              <a:spcPct val="15000"/>
            </a:spcAft>
          </a:pPr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У фермеров и ИП приоритеты другие.</a:t>
          </a:r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Именно  площади под травами показали самый большой рост –  почти в  4 раза</a:t>
          </a:r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. В отличие от 2006 г. в</a:t>
          </a:r>
          <a:r>
            <a:rPr lang="en-US" sz="1400" dirty="0" smtClean="0">
              <a:latin typeface="Arial" panose="020B0604020202020204" pitchFamily="34" charset="0"/>
              <a:cs typeface="Arial" panose="020B0604020202020204" pitchFamily="34" charset="0"/>
            </a:rPr>
            <a:t/>
          </a:r>
          <a:br>
            <a:rPr lang="en-US" sz="1400" dirty="0" smtClean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2016 г. зафиксировано выращивание кукурузы на корм скоту.</a:t>
          </a: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F3CF1B5-E210-49C8-9D75-AF2D3BEFD96C}" type="parTrans" cxnId="{FDD97057-CBD8-47E9-8AC0-85BACEB77799}">
      <dgm:prSet/>
      <dgm:spPr/>
      <dgm:t>
        <a:bodyPr/>
        <a:lstStyle/>
        <a:p>
          <a:endParaRPr lang="ru-RU"/>
        </a:p>
      </dgm:t>
    </dgm:pt>
    <dgm:pt modelId="{C6A8AA83-BA93-41A1-880C-DB7C1C7F4792}" type="sibTrans" cxnId="{FDD97057-CBD8-47E9-8AC0-85BACEB77799}">
      <dgm:prSet/>
      <dgm:spPr/>
      <dgm:t>
        <a:bodyPr/>
        <a:lstStyle/>
        <a:p>
          <a:endParaRPr lang="ru-RU"/>
        </a:p>
      </dgm:t>
    </dgm:pt>
    <dgm:pt modelId="{18ECE681-4823-48C1-A972-D62786E13505}">
      <dgm:prSet custT="1"/>
      <dgm:spPr/>
      <dgm:t>
        <a:bodyPr/>
        <a:lstStyle/>
        <a:p>
          <a:pPr marL="180975" indent="-85725">
            <a:spcBef>
              <a:spcPts val="600"/>
            </a:spcBef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Перепись показала, что </a:t>
          </a:r>
          <a:r>
            <a:rPr lang="ru-RU" sz="1400" dirty="0" err="1" smtClean="0">
              <a:latin typeface="Arial" pitchFamily="34" charset="0"/>
              <a:cs typeface="Arial" pitchFamily="34" charset="0"/>
            </a:rPr>
            <a:t>сельхозорганизации</a:t>
          </a:r>
          <a:r>
            <a:rPr lang="ru-RU" sz="1400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в отличие от 2006 г. </a:t>
          </a:r>
          <a:r>
            <a:rPr lang="ru-RU" sz="1400" dirty="0" smtClean="0">
              <a:latin typeface="Arial" pitchFamily="34" charset="0"/>
              <a:cs typeface="Arial" pitchFamily="34" charset="0"/>
            </a:rPr>
            <a:t>в настоящее время  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стали выращивать  горчицу,</a:t>
          </a:r>
          <a:r>
            <a:rPr lang="ru-RU" sz="1400" dirty="0" smtClean="0">
              <a:latin typeface="Arial" pitchFamily="34" charset="0"/>
              <a:cs typeface="Arial" pitchFamily="34" charset="0"/>
            </a:rPr>
            <a:t> посадки которой  достигли 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почти 1,1 тыс. га,</a:t>
          </a:r>
          <a:r>
            <a:rPr lang="ru-RU" sz="1400" dirty="0" smtClean="0">
              <a:latin typeface="Arial" pitchFamily="34" charset="0"/>
              <a:cs typeface="Arial" pitchFamily="34" charset="0"/>
            </a:rPr>
            <a:t>  и 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лен-кудряш для производства льняного масла (около 500 га).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66D5E63A-2A59-4BC5-B2A2-1E7D2C55A2BC}" type="parTrans" cxnId="{5EBE45BE-5EE9-4035-AB3C-3DFC13770C58}">
      <dgm:prSet/>
      <dgm:spPr/>
      <dgm:t>
        <a:bodyPr/>
        <a:lstStyle/>
        <a:p>
          <a:endParaRPr lang="ru-RU"/>
        </a:p>
      </dgm:t>
    </dgm:pt>
    <dgm:pt modelId="{8C47B052-4C5F-4BA6-8213-6412698039BB}" type="sibTrans" cxnId="{5EBE45BE-5EE9-4035-AB3C-3DFC13770C58}">
      <dgm:prSet/>
      <dgm:spPr/>
      <dgm:t>
        <a:bodyPr/>
        <a:lstStyle/>
        <a:p>
          <a:endParaRPr lang="ru-RU"/>
        </a:p>
      </dgm:t>
    </dgm:pt>
    <dgm:pt modelId="{6853A29E-9C5F-49C3-8998-F12903A93AFB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Фермеры и ИП  за 10 последних лет  тоже 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стали понемногу подключаться к выращиванию технических культур,</a:t>
          </a:r>
          <a:r>
            <a:rPr lang="ru-RU" sz="1400" dirty="0" smtClean="0">
              <a:latin typeface="Arial" pitchFamily="34" charset="0"/>
              <a:cs typeface="Arial" pitchFamily="34" charset="0"/>
            </a:rPr>
            <a:t> но масштабы  посевов  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незначительные - 0,2%</a:t>
          </a:r>
          <a:r>
            <a:rPr lang="ru-RU" sz="1400" dirty="0" smtClean="0">
              <a:latin typeface="Arial" pitchFamily="34" charset="0"/>
              <a:cs typeface="Arial" pitchFamily="34" charset="0"/>
            </a:rPr>
            <a:t> от общей посевной площади этой категории хозяйств.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B0C61682-1462-41EB-AC7F-588C98F3D4E7}" type="parTrans" cxnId="{02C33A9A-5D1B-4E9A-BAF1-83E81F58D9EB}">
      <dgm:prSet/>
      <dgm:spPr/>
      <dgm:t>
        <a:bodyPr/>
        <a:lstStyle/>
        <a:p>
          <a:endParaRPr lang="ru-RU"/>
        </a:p>
      </dgm:t>
    </dgm:pt>
    <dgm:pt modelId="{C44A7AD7-56D2-4443-BE01-FA6D0B7A10FD}" type="sibTrans" cxnId="{02C33A9A-5D1B-4E9A-BAF1-83E81F58D9EB}">
      <dgm:prSet/>
      <dgm:spPr/>
      <dgm:t>
        <a:bodyPr/>
        <a:lstStyle/>
        <a:p>
          <a:endParaRPr lang="ru-RU"/>
        </a:p>
      </dgm:t>
    </dgm:pt>
    <dgm:pt modelId="{C0313F0E-1E1D-424F-AFA3-463DEFEF3BBC}">
      <dgm:prSet phldrT="[Текст]" custT="1"/>
      <dgm:spPr/>
      <dgm:t>
        <a:bodyPr/>
        <a:lstStyle/>
        <a:p>
          <a:pPr>
            <a:lnSpc>
              <a:spcPct val="90000"/>
            </a:lnSpc>
          </a:pPr>
          <a:endParaRPr lang="ru-RU" sz="800" dirty="0">
            <a:latin typeface="Arial" pitchFamily="34" charset="0"/>
            <a:cs typeface="Arial" pitchFamily="34" charset="0"/>
          </a:endParaRPr>
        </a:p>
      </dgm:t>
    </dgm:pt>
    <dgm:pt modelId="{83297A5A-8A16-422C-BF56-59EB8563441C}" type="parTrans" cxnId="{BB60BD39-821E-4901-8A17-484875D8A2A8}">
      <dgm:prSet/>
      <dgm:spPr/>
      <dgm:t>
        <a:bodyPr/>
        <a:lstStyle/>
        <a:p>
          <a:endParaRPr lang="ru-RU"/>
        </a:p>
      </dgm:t>
    </dgm:pt>
    <dgm:pt modelId="{F4DAFCAB-82E6-4B1A-8C2E-45B6392DE677}" type="sibTrans" cxnId="{BB60BD39-821E-4901-8A17-484875D8A2A8}">
      <dgm:prSet/>
      <dgm:spPr/>
      <dgm:t>
        <a:bodyPr/>
        <a:lstStyle/>
        <a:p>
          <a:endParaRPr lang="ru-RU"/>
        </a:p>
      </dgm:t>
    </dgm:pt>
    <dgm:pt modelId="{0267A8B3-E7C0-4101-BED5-7004B63AEBB0}">
      <dgm:prSet phldrT="[Текст]" custT="1"/>
      <dgm:spPr/>
      <dgm:t>
        <a:bodyPr/>
        <a:lstStyle/>
        <a:p>
          <a:pPr marL="180975" indent="-85725">
            <a:spcBef>
              <a:spcPct val="0"/>
            </a:spcBef>
          </a:pPr>
          <a:endParaRPr lang="ru-RU" sz="800" dirty="0">
            <a:latin typeface="Arial" pitchFamily="34" charset="0"/>
            <a:cs typeface="Arial" pitchFamily="34" charset="0"/>
          </a:endParaRPr>
        </a:p>
      </dgm:t>
    </dgm:pt>
    <dgm:pt modelId="{3D8607E0-781F-4C0A-B07A-BA8ACD00011B}" type="parTrans" cxnId="{A004BB59-6F97-402B-AA79-E98FC0A016AF}">
      <dgm:prSet/>
      <dgm:spPr/>
      <dgm:t>
        <a:bodyPr/>
        <a:lstStyle/>
        <a:p>
          <a:endParaRPr lang="ru-RU"/>
        </a:p>
      </dgm:t>
    </dgm:pt>
    <dgm:pt modelId="{72E66DBC-36F1-459F-A426-87C73A90B1BC}" type="sibTrans" cxnId="{A004BB59-6F97-402B-AA79-E98FC0A016AF}">
      <dgm:prSet/>
      <dgm:spPr/>
      <dgm:t>
        <a:bodyPr/>
        <a:lstStyle/>
        <a:p>
          <a:endParaRPr lang="ru-RU"/>
        </a:p>
      </dgm:t>
    </dgm:pt>
    <dgm:pt modelId="{B5DC7CF6-B652-4EE9-AF12-FF471B461C38}">
      <dgm:prSet custT="1"/>
      <dgm:spPr/>
      <dgm:t>
        <a:bodyPr/>
        <a:lstStyle/>
        <a:p>
          <a:pPr marL="180975" indent="-85725">
            <a:spcBef>
              <a:spcPts val="600"/>
            </a:spcBef>
          </a:pPr>
          <a:endParaRPr lang="ru-RU" sz="800" dirty="0">
            <a:latin typeface="Arial" pitchFamily="34" charset="0"/>
            <a:cs typeface="Arial" pitchFamily="34" charset="0"/>
          </a:endParaRPr>
        </a:p>
      </dgm:t>
    </dgm:pt>
    <dgm:pt modelId="{C461D932-D57E-424D-B62E-6F67535C2DA1}" type="parTrans" cxnId="{13270A81-7AF5-42A2-8A4D-6551D90E5E18}">
      <dgm:prSet/>
      <dgm:spPr/>
      <dgm:t>
        <a:bodyPr/>
        <a:lstStyle/>
        <a:p>
          <a:endParaRPr lang="ru-RU"/>
        </a:p>
      </dgm:t>
    </dgm:pt>
    <dgm:pt modelId="{681BC57D-0C0E-45C3-91C6-5C0A3375C10D}" type="sibTrans" cxnId="{13270A81-7AF5-42A2-8A4D-6551D90E5E18}">
      <dgm:prSet/>
      <dgm:spPr/>
      <dgm:t>
        <a:bodyPr/>
        <a:lstStyle/>
        <a:p>
          <a:endParaRPr lang="ru-RU"/>
        </a:p>
      </dgm:t>
    </dgm:pt>
    <dgm:pt modelId="{2C2BC57D-C752-4EF5-B6D9-3A66C12883AA}" type="pres">
      <dgm:prSet presAssocID="{462E5150-1FF9-4641-A40E-D70D7A1CE58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926A25-99D4-4FDF-A73C-B59D3E3A2279}" type="pres">
      <dgm:prSet presAssocID="{EF3233D6-9C6F-46C8-8B7A-2B9C4D723D21}" presName="comp" presStyleCnt="0"/>
      <dgm:spPr/>
      <dgm:t>
        <a:bodyPr/>
        <a:lstStyle/>
        <a:p>
          <a:endParaRPr lang="ru-RU"/>
        </a:p>
      </dgm:t>
    </dgm:pt>
    <dgm:pt modelId="{086426DE-4151-40DB-9043-D05CC4EA6999}" type="pres">
      <dgm:prSet presAssocID="{EF3233D6-9C6F-46C8-8B7A-2B9C4D723D21}" presName="box" presStyleLbl="node1" presStyleIdx="0" presStyleCnt="3" custScaleY="98841" custLinFactNeighborY="-9341"/>
      <dgm:spPr/>
      <dgm:t>
        <a:bodyPr/>
        <a:lstStyle/>
        <a:p>
          <a:endParaRPr lang="ru-RU"/>
        </a:p>
      </dgm:t>
    </dgm:pt>
    <dgm:pt modelId="{A2571B8B-9917-4C06-B4C6-D6CA1190A65E}" type="pres">
      <dgm:prSet presAssocID="{EF3233D6-9C6F-46C8-8B7A-2B9C4D723D21}" presName="img" presStyleLbl="fgImgPlace1" presStyleIdx="0" presStyleCnt="3" custScaleX="103522" custScaleY="115395" custLinFactNeighborX="-2914" custLinFactNeighborY="-12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  <dgm:t>
        <a:bodyPr/>
        <a:lstStyle/>
        <a:p>
          <a:endParaRPr lang="ru-RU"/>
        </a:p>
      </dgm:t>
    </dgm:pt>
    <dgm:pt modelId="{AFF72E43-50C5-4F4F-BF2A-2581B8F331BB}" type="pres">
      <dgm:prSet presAssocID="{EF3233D6-9C6F-46C8-8B7A-2B9C4D723D21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49B6EE-E659-46D3-BF6F-CACF0B7989A2}" type="pres">
      <dgm:prSet presAssocID="{C12E693F-BA87-41AF-8F02-0ACCCBB9B7F1}" presName="spacer" presStyleCnt="0"/>
      <dgm:spPr/>
      <dgm:t>
        <a:bodyPr/>
        <a:lstStyle/>
        <a:p>
          <a:endParaRPr lang="ru-RU"/>
        </a:p>
      </dgm:t>
    </dgm:pt>
    <dgm:pt modelId="{8CAA3E8E-FBCE-4C38-8506-6AFCDC815A13}" type="pres">
      <dgm:prSet presAssocID="{95687A34-A061-44A8-A2E8-E06458A10874}" presName="comp" presStyleCnt="0"/>
      <dgm:spPr/>
      <dgm:t>
        <a:bodyPr/>
        <a:lstStyle/>
        <a:p>
          <a:endParaRPr lang="ru-RU"/>
        </a:p>
      </dgm:t>
    </dgm:pt>
    <dgm:pt modelId="{C3F646C9-0F64-4C58-9D1A-B330D9009E35}" type="pres">
      <dgm:prSet presAssocID="{95687A34-A061-44A8-A2E8-E06458A10874}" presName="box" presStyleLbl="node1" presStyleIdx="1" presStyleCnt="3" custScaleY="110079" custLinFactNeighborX="-71" custLinFactNeighborY="931"/>
      <dgm:spPr/>
      <dgm:t>
        <a:bodyPr/>
        <a:lstStyle/>
        <a:p>
          <a:endParaRPr lang="ru-RU"/>
        </a:p>
      </dgm:t>
    </dgm:pt>
    <dgm:pt modelId="{EC35F9B7-A308-4DC9-B8A6-6171A107A714}" type="pres">
      <dgm:prSet presAssocID="{95687A34-A061-44A8-A2E8-E06458A10874}" presName="img" presStyleLbl="fgImgPlace1" presStyleIdx="1" presStyleCnt="3" custScaleX="110733" custScaleY="126856" custLinFactNeighborX="-3393" custLinFactNeighborY="2437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  <dgm:t>
        <a:bodyPr/>
        <a:lstStyle/>
        <a:p>
          <a:endParaRPr lang="ru-RU"/>
        </a:p>
      </dgm:t>
    </dgm:pt>
    <dgm:pt modelId="{DBCCDE0B-A071-472D-B37D-FAB90FF4CA9B}" type="pres">
      <dgm:prSet presAssocID="{95687A34-A061-44A8-A2E8-E06458A1087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FFA1D0-E645-421A-B959-E64837239FF2}" type="pres">
      <dgm:prSet presAssocID="{3EB04D1E-4EFD-422D-BFAA-C430E211FFBC}" presName="spacer" presStyleCnt="0"/>
      <dgm:spPr/>
      <dgm:t>
        <a:bodyPr/>
        <a:lstStyle/>
        <a:p>
          <a:endParaRPr lang="ru-RU"/>
        </a:p>
      </dgm:t>
    </dgm:pt>
    <dgm:pt modelId="{590BEABF-B964-4786-83F2-CD415F57B218}" type="pres">
      <dgm:prSet presAssocID="{5B17A905-AB1A-4C11-B7F3-0727F485BEF2}" presName="comp" presStyleCnt="0"/>
      <dgm:spPr/>
      <dgm:t>
        <a:bodyPr/>
        <a:lstStyle/>
        <a:p>
          <a:endParaRPr lang="ru-RU"/>
        </a:p>
      </dgm:t>
    </dgm:pt>
    <dgm:pt modelId="{C2E26C58-55C9-474C-AE90-D97659D1557C}" type="pres">
      <dgm:prSet presAssocID="{5B17A905-AB1A-4C11-B7F3-0727F485BEF2}" presName="box" presStyleLbl="node1" presStyleIdx="2" presStyleCnt="3" custScaleY="105552"/>
      <dgm:spPr/>
      <dgm:t>
        <a:bodyPr/>
        <a:lstStyle/>
        <a:p>
          <a:endParaRPr lang="ru-RU"/>
        </a:p>
      </dgm:t>
    </dgm:pt>
    <dgm:pt modelId="{15027404-8427-4126-BFAC-1BCD62F61EEF}" type="pres">
      <dgm:prSet presAssocID="{5B17A905-AB1A-4C11-B7F3-0727F485BEF2}" presName="img" presStyleLbl="fgImgPlace1" presStyleIdx="2" presStyleCnt="3" custScaleX="111343" custScaleY="128038" custLinFactNeighborX="-1236" custLinFactNeighborY="6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  <dgm:t>
        <a:bodyPr/>
        <a:lstStyle/>
        <a:p>
          <a:endParaRPr lang="ru-RU"/>
        </a:p>
      </dgm:t>
    </dgm:pt>
    <dgm:pt modelId="{AD35DBE9-0FBD-4E8D-A2FF-3245B43D27BE}" type="pres">
      <dgm:prSet presAssocID="{5B17A905-AB1A-4C11-B7F3-0727F485BEF2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04BB59-6F97-402B-AA79-E98FC0A016AF}" srcId="{95687A34-A061-44A8-A2E8-E06458A10874}" destId="{0267A8B3-E7C0-4101-BED5-7004B63AEBB0}" srcOrd="3" destOrd="0" parTransId="{3D8607E0-781F-4C0A-B07A-BA8ACD00011B}" sibTransId="{72E66DBC-36F1-459F-A426-87C73A90B1BC}"/>
    <dgm:cxn modelId="{FC9D6ADA-F66C-43CA-B6A3-634A051CEE89}" type="presOf" srcId="{6853A29E-9C5F-49C3-8998-F12903A93AFB}" destId="{086426DE-4151-40DB-9043-D05CC4EA6999}" srcOrd="0" destOrd="3" presId="urn:microsoft.com/office/officeart/2005/8/layout/vList4"/>
    <dgm:cxn modelId="{B74562CC-8286-451F-8769-39C0122DC489}" type="presOf" srcId="{95687A34-A061-44A8-A2E8-E06458A10874}" destId="{C3F646C9-0F64-4C58-9D1A-B330D9009E35}" srcOrd="0" destOrd="0" presId="urn:microsoft.com/office/officeart/2005/8/layout/vList4"/>
    <dgm:cxn modelId="{8FF8E9F3-A226-4031-963C-27ED826C6EC2}" type="presOf" srcId="{5B17A905-AB1A-4C11-B7F3-0727F485BEF2}" destId="{C2E26C58-55C9-474C-AE90-D97659D1557C}" srcOrd="0" destOrd="0" presId="urn:microsoft.com/office/officeart/2005/8/layout/vList4"/>
    <dgm:cxn modelId="{B772C50D-E831-4E12-9C6B-935460C4C883}" type="presOf" srcId="{0267A8B3-E7C0-4101-BED5-7004B63AEBB0}" destId="{DBCCDE0B-A071-472D-B37D-FAB90FF4CA9B}" srcOrd="1" destOrd="4" presId="urn:microsoft.com/office/officeart/2005/8/layout/vList4"/>
    <dgm:cxn modelId="{1187365E-54AC-4777-BC2C-6AB1E91009E6}" type="presOf" srcId="{95687A34-A061-44A8-A2E8-E06458A10874}" destId="{DBCCDE0B-A071-472D-B37D-FAB90FF4CA9B}" srcOrd="1" destOrd="0" presId="urn:microsoft.com/office/officeart/2005/8/layout/vList4"/>
    <dgm:cxn modelId="{D7D1A7E9-37F7-4966-AC45-C669BF67EAF4}" srcId="{95687A34-A061-44A8-A2E8-E06458A10874}" destId="{6108DD41-F907-47AE-B90C-56BB4A1F3607}" srcOrd="0" destOrd="0" parTransId="{DA65F9CF-B8AC-4382-B2F3-FB580BC05ACE}" sibTransId="{033900F8-B184-4340-8123-2A97A29BA0EB}"/>
    <dgm:cxn modelId="{197F7C6C-9F38-4268-8874-6BA96420D19C}" type="presOf" srcId="{6853A29E-9C5F-49C3-8998-F12903A93AFB}" destId="{AFF72E43-50C5-4F4F-BF2A-2581B8F331BB}" srcOrd="1" destOrd="3" presId="urn:microsoft.com/office/officeart/2005/8/layout/vList4"/>
    <dgm:cxn modelId="{EAE4D43D-05B0-4CC9-8CCB-652A0B915D8C}" type="presOf" srcId="{C0313F0E-1E1D-424F-AFA3-463DEFEF3BBC}" destId="{AFF72E43-50C5-4F4F-BF2A-2581B8F331BB}" srcOrd="1" destOrd="2" presId="urn:microsoft.com/office/officeart/2005/8/layout/vList4"/>
    <dgm:cxn modelId="{3D85A97D-4AB8-4780-95A7-63484561C44A}" type="presOf" srcId="{65854137-6B8E-410D-B999-7ED210790D0D}" destId="{C2E26C58-55C9-474C-AE90-D97659D1557C}" srcOrd="0" destOrd="2" presId="urn:microsoft.com/office/officeart/2005/8/layout/vList4"/>
    <dgm:cxn modelId="{583E1DC7-9CF1-4EEC-B37C-CCF9AD4DEA89}" srcId="{5B17A905-AB1A-4C11-B7F3-0727F485BEF2}" destId="{E49DADD6-F141-498F-9A2E-8BB86DC5139B}" srcOrd="0" destOrd="0" parTransId="{A0F271FF-8F81-4541-9EB2-93EBE0D75CB3}" sibTransId="{3263C8B9-C6EB-46D4-A676-CD5AC590063E}"/>
    <dgm:cxn modelId="{77A69901-AC70-4C07-84EF-D43F5A0CCDA6}" type="presOf" srcId="{65854137-6B8E-410D-B999-7ED210790D0D}" destId="{AD35DBE9-0FBD-4E8D-A2FF-3245B43D27BE}" srcOrd="1" destOrd="2" presId="urn:microsoft.com/office/officeart/2005/8/layout/vList4"/>
    <dgm:cxn modelId="{3FC0C048-782C-4455-9F27-50B7EFF11A72}" type="presOf" srcId="{709744E5-1708-4970-AF74-37A3F7A4E4D2}" destId="{086426DE-4151-40DB-9043-D05CC4EA6999}" srcOrd="0" destOrd="1" presId="urn:microsoft.com/office/officeart/2005/8/layout/vList4"/>
    <dgm:cxn modelId="{15EF6CE8-47C0-41F0-BAE4-255FFAF8A518}" type="presOf" srcId="{18ECE681-4823-48C1-A972-D62786E13505}" destId="{DBCCDE0B-A071-472D-B37D-FAB90FF4CA9B}" srcOrd="1" destOrd="3" presId="urn:microsoft.com/office/officeart/2005/8/layout/vList4"/>
    <dgm:cxn modelId="{CFF7182C-1C21-4820-9D92-BE931CF30CED}" type="presOf" srcId="{0267A8B3-E7C0-4101-BED5-7004B63AEBB0}" destId="{C3F646C9-0F64-4C58-9D1A-B330D9009E35}" srcOrd="0" destOrd="4" presId="urn:microsoft.com/office/officeart/2005/8/layout/vList4"/>
    <dgm:cxn modelId="{16BC9D1F-9684-4E3A-B89B-7DEF8153F1AB}" type="presOf" srcId="{18ECE681-4823-48C1-A972-D62786E13505}" destId="{C3F646C9-0F64-4C58-9D1A-B330D9009E35}" srcOrd="0" destOrd="3" presId="urn:microsoft.com/office/officeart/2005/8/layout/vList4"/>
    <dgm:cxn modelId="{38356A30-F5B9-49AD-8B8A-3E116BE1C43F}" srcId="{EF3233D6-9C6F-46C8-8B7A-2B9C4D723D21}" destId="{709744E5-1708-4970-AF74-37A3F7A4E4D2}" srcOrd="0" destOrd="0" parTransId="{D70FA946-9B15-406C-938F-F1CACFB2A042}" sibTransId="{8F6460EF-A8CA-4C54-89F8-645E04F302E8}"/>
    <dgm:cxn modelId="{E661D620-1CB5-4700-BE0D-5A078C76B483}" type="presOf" srcId="{B5DC7CF6-B652-4EE9-AF12-FF471B461C38}" destId="{DBCCDE0B-A071-472D-B37D-FAB90FF4CA9B}" srcOrd="1" destOrd="2" presId="urn:microsoft.com/office/officeart/2005/8/layout/vList4"/>
    <dgm:cxn modelId="{3187B70C-8A5F-436D-9888-3B4D63A31DEB}" type="presOf" srcId="{B5DC7CF6-B652-4EE9-AF12-FF471B461C38}" destId="{C3F646C9-0F64-4C58-9D1A-B330D9009E35}" srcOrd="0" destOrd="2" presId="urn:microsoft.com/office/officeart/2005/8/layout/vList4"/>
    <dgm:cxn modelId="{1481E2F8-FD60-4E63-B848-01E7065086C8}" type="presOf" srcId="{462E5150-1FF9-4641-A40E-D70D7A1CE580}" destId="{2C2BC57D-C752-4EF5-B6D9-3A66C12883AA}" srcOrd="0" destOrd="0" presId="urn:microsoft.com/office/officeart/2005/8/layout/vList4"/>
    <dgm:cxn modelId="{2DBD9CB2-6E19-4814-BFAE-3F891C646366}" type="presOf" srcId="{3391AF9B-155A-4DF7-B4CC-2CD202F90089}" destId="{C3F646C9-0F64-4C58-9D1A-B330D9009E35}" srcOrd="0" destOrd="5" presId="urn:microsoft.com/office/officeart/2005/8/layout/vList4"/>
    <dgm:cxn modelId="{70DBDFE8-4C44-4D91-B9D7-EE37233E3A4F}" type="presOf" srcId="{C0313F0E-1E1D-424F-AFA3-463DEFEF3BBC}" destId="{086426DE-4151-40DB-9043-D05CC4EA6999}" srcOrd="0" destOrd="2" presId="urn:microsoft.com/office/officeart/2005/8/layout/vList4"/>
    <dgm:cxn modelId="{9CF4B26F-1BFA-4EFF-8F33-C7BDAEF15DE6}" type="presOf" srcId="{EF3233D6-9C6F-46C8-8B7A-2B9C4D723D21}" destId="{AFF72E43-50C5-4F4F-BF2A-2581B8F331BB}" srcOrd="1" destOrd="0" presId="urn:microsoft.com/office/officeart/2005/8/layout/vList4"/>
    <dgm:cxn modelId="{CFAC13D5-F99A-4339-A210-A5C176EB48F4}" type="presOf" srcId="{5B17A905-AB1A-4C11-B7F3-0727F485BEF2}" destId="{AD35DBE9-0FBD-4E8D-A2FF-3245B43D27BE}" srcOrd="1" destOrd="0" presId="urn:microsoft.com/office/officeart/2005/8/layout/vList4"/>
    <dgm:cxn modelId="{5EBE45BE-5EE9-4035-AB3C-3DFC13770C58}" srcId="{95687A34-A061-44A8-A2E8-E06458A10874}" destId="{18ECE681-4823-48C1-A972-D62786E13505}" srcOrd="2" destOrd="0" parTransId="{66D5E63A-2A59-4BC5-B2A2-1E7D2C55A2BC}" sibTransId="{8C47B052-4C5F-4BA6-8213-6412698039BB}"/>
    <dgm:cxn modelId="{02C33A9A-5D1B-4E9A-BAF1-83E81F58D9EB}" srcId="{EF3233D6-9C6F-46C8-8B7A-2B9C4D723D21}" destId="{6853A29E-9C5F-49C3-8998-F12903A93AFB}" srcOrd="2" destOrd="0" parTransId="{B0C61682-1462-41EB-AC7F-588C98F3D4E7}" sibTransId="{C44A7AD7-56D2-4443-BE01-FA6D0B7A10FD}"/>
    <dgm:cxn modelId="{D15B49B8-AA95-4887-AE2F-AC674FFDBC6E}" type="presOf" srcId="{709744E5-1708-4970-AF74-37A3F7A4E4D2}" destId="{AFF72E43-50C5-4F4F-BF2A-2581B8F331BB}" srcOrd="1" destOrd="1" presId="urn:microsoft.com/office/officeart/2005/8/layout/vList4"/>
    <dgm:cxn modelId="{B0D8E000-1C35-41BE-B4C4-24F48BE07F60}" type="presOf" srcId="{6108DD41-F907-47AE-B90C-56BB4A1F3607}" destId="{C3F646C9-0F64-4C58-9D1A-B330D9009E35}" srcOrd="0" destOrd="1" presId="urn:microsoft.com/office/officeart/2005/8/layout/vList4"/>
    <dgm:cxn modelId="{BB60BD39-821E-4901-8A17-484875D8A2A8}" srcId="{EF3233D6-9C6F-46C8-8B7A-2B9C4D723D21}" destId="{C0313F0E-1E1D-424F-AFA3-463DEFEF3BBC}" srcOrd="1" destOrd="0" parTransId="{83297A5A-8A16-422C-BF56-59EB8563441C}" sibTransId="{F4DAFCAB-82E6-4B1A-8C2E-45B6392DE677}"/>
    <dgm:cxn modelId="{3EF5F4C6-0AA1-45C1-B3F8-14D4646DF267}" srcId="{462E5150-1FF9-4641-A40E-D70D7A1CE580}" destId="{EF3233D6-9C6F-46C8-8B7A-2B9C4D723D21}" srcOrd="0" destOrd="0" parTransId="{B472E46D-1942-4B62-ADB2-F48FDF4B5E03}" sibTransId="{C12E693F-BA87-41AF-8F02-0ACCCBB9B7F1}"/>
    <dgm:cxn modelId="{FDD97057-CBD8-47E9-8AC0-85BACEB77799}" srcId="{5B17A905-AB1A-4C11-B7F3-0727F485BEF2}" destId="{65854137-6B8E-410D-B999-7ED210790D0D}" srcOrd="1" destOrd="0" parTransId="{BF3CF1B5-E210-49C8-9D75-AF2D3BEFD96C}" sibTransId="{C6A8AA83-BA93-41A1-880C-DB7C1C7F4792}"/>
    <dgm:cxn modelId="{88584F40-0654-4698-95B9-8290F8C694B6}" type="presOf" srcId="{E49DADD6-F141-498F-9A2E-8BB86DC5139B}" destId="{AD35DBE9-0FBD-4E8D-A2FF-3245B43D27BE}" srcOrd="1" destOrd="1" presId="urn:microsoft.com/office/officeart/2005/8/layout/vList4"/>
    <dgm:cxn modelId="{C1B492BE-DB9C-449A-A10D-BE516FCF9AFD}" type="presOf" srcId="{E49DADD6-F141-498F-9A2E-8BB86DC5139B}" destId="{C2E26C58-55C9-474C-AE90-D97659D1557C}" srcOrd="0" destOrd="1" presId="urn:microsoft.com/office/officeart/2005/8/layout/vList4"/>
    <dgm:cxn modelId="{2C831D53-1786-4659-9839-C1A867C62CD9}" type="presOf" srcId="{3391AF9B-155A-4DF7-B4CC-2CD202F90089}" destId="{DBCCDE0B-A071-472D-B37D-FAB90FF4CA9B}" srcOrd="1" destOrd="5" presId="urn:microsoft.com/office/officeart/2005/8/layout/vList4"/>
    <dgm:cxn modelId="{2B284D0E-7CF5-4C79-AB5C-AB7DC7222767}" srcId="{462E5150-1FF9-4641-A40E-D70D7A1CE580}" destId="{5B17A905-AB1A-4C11-B7F3-0727F485BEF2}" srcOrd="2" destOrd="0" parTransId="{1CE37B1D-20A4-436B-930E-DAFB29819CE1}" sibTransId="{23AAC650-B517-4B9B-AA82-99D3250CF9D8}"/>
    <dgm:cxn modelId="{13270A81-7AF5-42A2-8A4D-6551D90E5E18}" srcId="{95687A34-A061-44A8-A2E8-E06458A10874}" destId="{B5DC7CF6-B652-4EE9-AF12-FF471B461C38}" srcOrd="1" destOrd="0" parTransId="{C461D932-D57E-424D-B62E-6F67535C2DA1}" sibTransId="{681BC57D-0C0E-45C3-91C6-5C0A3375C10D}"/>
    <dgm:cxn modelId="{2DFA65FB-4F40-4B90-8FF1-2FB96D461D76}" srcId="{462E5150-1FF9-4641-A40E-D70D7A1CE580}" destId="{95687A34-A061-44A8-A2E8-E06458A10874}" srcOrd="1" destOrd="0" parTransId="{161919EE-5450-4E09-A802-1DD092E14DFF}" sibTransId="{3EB04D1E-4EFD-422D-BFAA-C430E211FFBC}"/>
    <dgm:cxn modelId="{8E0D0A64-5277-47C9-A25D-2057FD1EE4DA}" type="presOf" srcId="{EF3233D6-9C6F-46C8-8B7A-2B9C4D723D21}" destId="{086426DE-4151-40DB-9043-D05CC4EA6999}" srcOrd="0" destOrd="0" presId="urn:microsoft.com/office/officeart/2005/8/layout/vList4"/>
    <dgm:cxn modelId="{BB502FAD-AFC1-43C6-9B5B-8686F9A607D3}" type="presOf" srcId="{6108DD41-F907-47AE-B90C-56BB4A1F3607}" destId="{DBCCDE0B-A071-472D-B37D-FAB90FF4CA9B}" srcOrd="1" destOrd="1" presId="urn:microsoft.com/office/officeart/2005/8/layout/vList4"/>
    <dgm:cxn modelId="{DE8C0C34-F5A7-4E8E-9812-5B585E61A73A}" srcId="{95687A34-A061-44A8-A2E8-E06458A10874}" destId="{3391AF9B-155A-4DF7-B4CC-2CD202F90089}" srcOrd="4" destOrd="0" parTransId="{A44CFB5C-CA5C-4C9B-B331-13D002F80E82}" sibTransId="{4CD40E79-D077-4C9B-8288-B42D58E6EA2B}"/>
    <dgm:cxn modelId="{F626EF67-9B6D-4F89-B670-E866F3A550D6}" type="presParOf" srcId="{2C2BC57D-C752-4EF5-B6D9-3A66C12883AA}" destId="{96926A25-99D4-4FDF-A73C-B59D3E3A2279}" srcOrd="0" destOrd="0" presId="urn:microsoft.com/office/officeart/2005/8/layout/vList4"/>
    <dgm:cxn modelId="{5C010922-C8B7-4DA7-9509-8422FB13CA7A}" type="presParOf" srcId="{96926A25-99D4-4FDF-A73C-B59D3E3A2279}" destId="{086426DE-4151-40DB-9043-D05CC4EA6999}" srcOrd="0" destOrd="0" presId="urn:microsoft.com/office/officeart/2005/8/layout/vList4"/>
    <dgm:cxn modelId="{280AD3DF-51B5-4EFC-BD27-21BC5443A17E}" type="presParOf" srcId="{96926A25-99D4-4FDF-A73C-B59D3E3A2279}" destId="{A2571B8B-9917-4C06-B4C6-D6CA1190A65E}" srcOrd="1" destOrd="0" presId="urn:microsoft.com/office/officeart/2005/8/layout/vList4"/>
    <dgm:cxn modelId="{49D12DEA-03DB-4D43-8A72-BA9F900916C1}" type="presParOf" srcId="{96926A25-99D4-4FDF-A73C-B59D3E3A2279}" destId="{AFF72E43-50C5-4F4F-BF2A-2581B8F331BB}" srcOrd="2" destOrd="0" presId="urn:microsoft.com/office/officeart/2005/8/layout/vList4"/>
    <dgm:cxn modelId="{06E40C11-9BA8-483C-9D04-92653FE77CEA}" type="presParOf" srcId="{2C2BC57D-C752-4EF5-B6D9-3A66C12883AA}" destId="{BA49B6EE-E659-46D3-BF6F-CACF0B7989A2}" srcOrd="1" destOrd="0" presId="urn:microsoft.com/office/officeart/2005/8/layout/vList4"/>
    <dgm:cxn modelId="{BC7B361B-4C4A-41C9-A8E5-AC3D895F533E}" type="presParOf" srcId="{2C2BC57D-C752-4EF5-B6D9-3A66C12883AA}" destId="{8CAA3E8E-FBCE-4C38-8506-6AFCDC815A13}" srcOrd="2" destOrd="0" presId="urn:microsoft.com/office/officeart/2005/8/layout/vList4"/>
    <dgm:cxn modelId="{90183D55-1000-4A5C-8B33-FF4FD6A7D1F4}" type="presParOf" srcId="{8CAA3E8E-FBCE-4C38-8506-6AFCDC815A13}" destId="{C3F646C9-0F64-4C58-9D1A-B330D9009E35}" srcOrd="0" destOrd="0" presId="urn:microsoft.com/office/officeart/2005/8/layout/vList4"/>
    <dgm:cxn modelId="{28C9CBE4-CC46-4D69-98F0-2A8A2F4B25E9}" type="presParOf" srcId="{8CAA3E8E-FBCE-4C38-8506-6AFCDC815A13}" destId="{EC35F9B7-A308-4DC9-B8A6-6171A107A714}" srcOrd="1" destOrd="0" presId="urn:microsoft.com/office/officeart/2005/8/layout/vList4"/>
    <dgm:cxn modelId="{67FF4BC6-33CD-46C3-93B4-5CE5D1BDD897}" type="presParOf" srcId="{8CAA3E8E-FBCE-4C38-8506-6AFCDC815A13}" destId="{DBCCDE0B-A071-472D-B37D-FAB90FF4CA9B}" srcOrd="2" destOrd="0" presId="urn:microsoft.com/office/officeart/2005/8/layout/vList4"/>
    <dgm:cxn modelId="{3BA703AD-8C22-4A1F-94F0-D9156BA11FF9}" type="presParOf" srcId="{2C2BC57D-C752-4EF5-B6D9-3A66C12883AA}" destId="{DBFFA1D0-E645-421A-B959-E64837239FF2}" srcOrd="3" destOrd="0" presId="urn:microsoft.com/office/officeart/2005/8/layout/vList4"/>
    <dgm:cxn modelId="{37035D64-4B1F-466A-B1A8-31362E8F0CF4}" type="presParOf" srcId="{2C2BC57D-C752-4EF5-B6D9-3A66C12883AA}" destId="{590BEABF-B964-4786-83F2-CD415F57B218}" srcOrd="4" destOrd="0" presId="urn:microsoft.com/office/officeart/2005/8/layout/vList4"/>
    <dgm:cxn modelId="{01044558-E156-404A-815F-DC993994F3D4}" type="presParOf" srcId="{590BEABF-B964-4786-83F2-CD415F57B218}" destId="{C2E26C58-55C9-474C-AE90-D97659D1557C}" srcOrd="0" destOrd="0" presId="urn:microsoft.com/office/officeart/2005/8/layout/vList4"/>
    <dgm:cxn modelId="{711CB8C7-E0E3-4D80-A66C-15044655F377}" type="presParOf" srcId="{590BEABF-B964-4786-83F2-CD415F57B218}" destId="{15027404-8427-4126-BFAC-1BCD62F61EEF}" srcOrd="1" destOrd="0" presId="urn:microsoft.com/office/officeart/2005/8/layout/vList4"/>
    <dgm:cxn modelId="{AC6BC12A-9B0C-49EC-B09F-A3221D331681}" type="presParOf" srcId="{590BEABF-B964-4786-83F2-CD415F57B218}" destId="{AD35DBE9-0FBD-4E8D-A2FF-3245B43D27B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6426DE-4151-40DB-9043-D05CC4EA6999}">
      <dsp:nvSpPr>
        <dsp:cNvPr id="0" name=""/>
        <dsp:cNvSpPr/>
      </dsp:nvSpPr>
      <dsp:spPr>
        <a:xfrm>
          <a:off x="0" y="0"/>
          <a:ext cx="9144000" cy="19076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Arial" pitchFamily="34" charset="0"/>
              <a:cs typeface="Arial" pitchFamily="34" charset="0"/>
            </a:rPr>
            <a:t>Технические культуры</a:t>
          </a:r>
          <a:endParaRPr lang="ru-RU" sz="1600" kern="1200" dirty="0">
            <a:latin typeface="Arial" pitchFamily="34" charset="0"/>
            <a:cs typeface="Arial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В сельскохозяйственных организациях 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посевы технических культур увеличились в 5,5 раза.</a:t>
          </a:r>
          <a:r>
            <a:rPr lang="ru-RU" sz="1400" kern="1200" dirty="0" smtClean="0">
              <a:latin typeface="Arial" pitchFamily="34" charset="0"/>
              <a:cs typeface="Arial" pitchFamily="34" charset="0"/>
            </a:rPr>
            <a:t> </a:t>
          </a:r>
          <a:endParaRPr lang="ru-RU" sz="1400" kern="1200" dirty="0">
            <a:latin typeface="Arial" pitchFamily="34" charset="0"/>
            <a:cs typeface="Arial" pitchFamily="34" charset="0"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>
            <a:latin typeface="Arial" pitchFamily="34" charset="0"/>
            <a:cs typeface="Arial" pitchFamily="34" charset="0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Фермеры и ИП  за 10 последних лет  тоже 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стали понемногу подключаться к выращиванию технических культур,</a:t>
          </a:r>
          <a:r>
            <a:rPr lang="ru-RU" sz="1400" kern="1200" dirty="0" smtClean="0">
              <a:latin typeface="Arial" pitchFamily="34" charset="0"/>
              <a:cs typeface="Arial" pitchFamily="34" charset="0"/>
            </a:rPr>
            <a:t> но масштабы  посевов  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незначительные - 0,2%</a:t>
          </a:r>
          <a:r>
            <a:rPr lang="ru-RU" sz="1400" kern="1200" dirty="0" smtClean="0">
              <a:latin typeface="Arial" pitchFamily="34" charset="0"/>
              <a:cs typeface="Arial" pitchFamily="34" charset="0"/>
            </a:rPr>
            <a:t> от общей посевной площади этой категории хозяйств.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2021805" y="0"/>
        <a:ext cx="7122194" cy="1907682"/>
      </dsp:txXfrm>
    </dsp:sp>
    <dsp:sp modelId="{A2571B8B-9917-4C06-B4C6-D6CA1190A65E}">
      <dsp:nvSpPr>
        <dsp:cNvPr id="0" name=""/>
        <dsp:cNvSpPr/>
      </dsp:nvSpPr>
      <dsp:spPr>
        <a:xfrm>
          <a:off x="107508" y="61022"/>
          <a:ext cx="1893210" cy="178174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3F646C9-0F64-4C58-9D1A-B330D9009E35}">
      <dsp:nvSpPr>
        <dsp:cNvPr id="0" name=""/>
        <dsp:cNvSpPr/>
      </dsp:nvSpPr>
      <dsp:spPr>
        <a:xfrm>
          <a:off x="0" y="2118656"/>
          <a:ext cx="9144000" cy="21245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80975" lvl="0" indent="-85725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Из </a:t>
          </a:r>
          <a:r>
            <a:rPr lang="ru-RU" sz="1400" b="1" i="1" kern="1200" dirty="0" smtClean="0">
              <a:latin typeface="Arial" pitchFamily="34" charset="0"/>
              <a:cs typeface="Arial" pitchFamily="34" charset="0"/>
            </a:rPr>
            <a:t>технических культур </a:t>
          </a:r>
          <a:r>
            <a:rPr lang="ru-RU" sz="1400" kern="1200" dirty="0" smtClean="0">
              <a:latin typeface="Arial" pitchFamily="34" charset="0"/>
              <a:cs typeface="Arial" pitchFamily="34" charset="0"/>
            </a:rPr>
            <a:t>в области выращивают в основном  </a:t>
          </a:r>
          <a:r>
            <a:rPr lang="ru-RU" sz="1400" b="1" i="1" kern="1200" dirty="0" smtClean="0">
              <a:latin typeface="Arial" pitchFamily="34" charset="0"/>
              <a:cs typeface="Arial" pitchFamily="34" charset="0"/>
            </a:rPr>
            <a:t>масличные культуры   </a:t>
          </a:r>
          <a:r>
            <a:rPr lang="ru-RU" sz="1400" b="0" i="1" kern="1200" dirty="0" smtClean="0">
              <a:latin typeface="Arial" pitchFamily="34" charset="0"/>
              <a:cs typeface="Arial" pitchFamily="34" charset="0"/>
            </a:rPr>
            <a:t>(</a:t>
          </a:r>
          <a:r>
            <a:rPr lang="ru-RU" sz="1400" b="0" kern="1200" dirty="0" smtClean="0">
              <a:latin typeface="Arial" pitchFamily="34" charset="0"/>
              <a:cs typeface="Arial" pitchFamily="34" charset="0"/>
            </a:rPr>
            <a:t>л</a:t>
          </a:r>
          <a:r>
            <a:rPr lang="ru-RU" sz="1400" kern="1200" dirty="0" smtClean="0">
              <a:latin typeface="Arial" pitchFamily="34" charset="0"/>
              <a:cs typeface="Arial" pitchFamily="34" charset="0"/>
            </a:rPr>
            <a:t>ен-кудряш, соя, рапс, горчица) </a:t>
          </a:r>
          <a:r>
            <a:rPr lang="ru-RU" sz="1400" b="1" i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400" kern="1200" dirty="0" smtClean="0">
              <a:latin typeface="Arial" pitchFamily="34" charset="0"/>
              <a:cs typeface="Arial" pitchFamily="34" charset="0"/>
            </a:rPr>
            <a:t> </a:t>
          </a:r>
          <a:endParaRPr lang="ru-RU" sz="1400" kern="1200" dirty="0">
            <a:latin typeface="Arial" pitchFamily="34" charset="0"/>
            <a:cs typeface="Arial" pitchFamily="34" charset="0"/>
          </a:endParaRPr>
        </a:p>
        <a:p>
          <a:pPr marL="180975" lvl="1" indent="-85725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err="1" smtClean="0">
              <a:latin typeface="Arial" pitchFamily="34" charset="0"/>
              <a:cs typeface="Arial" pitchFamily="34" charset="0"/>
            </a:rPr>
            <a:t>Сельхозорганизации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 увеличили посевы рапса  в 3 раза (3 тыс. га).</a:t>
          </a:r>
          <a:r>
            <a:rPr lang="ru-RU" sz="1400" kern="1200" dirty="0" smtClean="0">
              <a:latin typeface="Arial" pitchFamily="34" charset="0"/>
              <a:cs typeface="Arial" pitchFamily="34" charset="0"/>
            </a:rPr>
            <a:t>  </a:t>
          </a:r>
          <a:endParaRPr lang="ru-RU" sz="1400" kern="1200" dirty="0">
            <a:latin typeface="Arial" pitchFamily="34" charset="0"/>
            <a:cs typeface="Arial" pitchFamily="34" charset="0"/>
          </a:endParaRPr>
        </a:p>
        <a:p>
          <a:pPr marL="180975" lvl="1" indent="-85725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>
            <a:latin typeface="Arial" pitchFamily="34" charset="0"/>
            <a:cs typeface="Arial" pitchFamily="34" charset="0"/>
          </a:endParaRPr>
        </a:p>
        <a:p>
          <a:pPr marL="180975" lvl="1" indent="-85725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Перепись показала, что </a:t>
          </a:r>
          <a:r>
            <a:rPr lang="ru-RU" sz="1400" kern="1200" dirty="0" err="1" smtClean="0">
              <a:latin typeface="Arial" pitchFamily="34" charset="0"/>
              <a:cs typeface="Arial" pitchFamily="34" charset="0"/>
            </a:rPr>
            <a:t>сельхозорганизации</a:t>
          </a:r>
          <a:r>
            <a:rPr lang="ru-RU" sz="1400" kern="1200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в отличие от 2006 г. </a:t>
          </a:r>
          <a:r>
            <a:rPr lang="ru-RU" sz="1400" kern="1200" dirty="0" smtClean="0">
              <a:latin typeface="Arial" pitchFamily="34" charset="0"/>
              <a:cs typeface="Arial" pitchFamily="34" charset="0"/>
            </a:rPr>
            <a:t>в настоящее время  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стали выращивать  горчицу,</a:t>
          </a:r>
          <a:r>
            <a:rPr lang="ru-RU" sz="1400" kern="1200" dirty="0" smtClean="0">
              <a:latin typeface="Arial" pitchFamily="34" charset="0"/>
              <a:cs typeface="Arial" pitchFamily="34" charset="0"/>
            </a:rPr>
            <a:t> посадки которой  достигли 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почти 1,1 тыс. га,</a:t>
          </a:r>
          <a:r>
            <a:rPr lang="ru-RU" sz="1400" kern="1200" dirty="0" smtClean="0">
              <a:latin typeface="Arial" pitchFamily="34" charset="0"/>
              <a:cs typeface="Arial" pitchFamily="34" charset="0"/>
            </a:rPr>
            <a:t>  и 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лен-кудряш для производства льняного масла (около 500 га).</a:t>
          </a:r>
          <a:endParaRPr lang="ru-RU" sz="1400" kern="1200" dirty="0">
            <a:latin typeface="Arial" pitchFamily="34" charset="0"/>
            <a:cs typeface="Arial" pitchFamily="34" charset="0"/>
          </a:endParaRPr>
        </a:p>
        <a:p>
          <a:pPr marL="180975" lvl="1" indent="-85725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>
            <a:latin typeface="Arial" pitchFamily="34" charset="0"/>
            <a:cs typeface="Arial" pitchFamily="34" charset="0"/>
          </a:endParaRPr>
        </a:p>
        <a:p>
          <a:pPr marL="180975" lvl="1" indent="-85725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У фермеров и ИП  масличные культуры  внимание пока  не заслужили - площадь посадок  в пределах 40 гектаров.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2021805" y="2118656"/>
        <a:ext cx="7122194" cy="2124582"/>
      </dsp:txXfrm>
    </dsp:sp>
    <dsp:sp modelId="{EC35F9B7-A308-4DC9-B8A6-6171A107A714}">
      <dsp:nvSpPr>
        <dsp:cNvPr id="0" name=""/>
        <dsp:cNvSpPr/>
      </dsp:nvSpPr>
      <dsp:spPr>
        <a:xfrm>
          <a:off x="32811" y="2221252"/>
          <a:ext cx="2025085" cy="195870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2E26C58-55C9-474C-AE90-D97659D1557C}">
      <dsp:nvSpPr>
        <dsp:cNvPr id="0" name=""/>
        <dsp:cNvSpPr/>
      </dsp:nvSpPr>
      <dsp:spPr>
        <a:xfrm>
          <a:off x="0" y="4418275"/>
          <a:ext cx="9144000" cy="20372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b="1" i="1" kern="1200" dirty="0" smtClean="0">
            <a:latin typeface="Arial" pitchFamily="34" charset="0"/>
            <a:cs typeface="Arial" pitchFamily="34" charset="0"/>
          </a:endParaRPr>
        </a:p>
        <a:p>
          <a:pPr marL="180975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Arial" pitchFamily="34" charset="0"/>
              <a:cs typeface="Arial" pitchFamily="34" charset="0"/>
            </a:rPr>
            <a:t>Кормовые культуры</a:t>
          </a:r>
          <a:endParaRPr lang="ru-RU" sz="1600" kern="1200" dirty="0">
            <a:latin typeface="Arial" pitchFamily="34" charset="0"/>
            <a:cs typeface="Arial" pitchFamily="34" charset="0"/>
          </a:endParaRPr>
        </a:p>
        <a:p>
          <a:pPr marL="180975" lvl="1" indent="0" algn="l" defTabSz="6223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Самый большой рост в </a:t>
          </a:r>
          <a:r>
            <a:rPr lang="ru-RU" sz="14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сельхозорганизациях</a:t>
          </a: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показали посевы кукурузы на корм скоту</a:t>
          </a: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 - </a:t>
          </a: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более чем в два раза (214%), посевы трав однолетних и многолетних  сократились на 16% и 33% соответственно.</a:t>
          </a: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80975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У фермеров и ИП приоритеты другие.</a:t>
          </a: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Именно  площади под травами показали самый большой рост –  почти в  4 раза</a:t>
          </a: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. В отличие от 2006 г. в</a:t>
          </a:r>
          <a:r>
            <a:rPr lang="en-US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/>
          </a:r>
          <a:br>
            <a:rPr lang="en-US" sz="1400" kern="1200" dirty="0" smtClean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2016 г. зафиксировано выращивание кукурузы на корм скоту.</a:t>
          </a: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21805" y="4418275"/>
        <a:ext cx="7122194" cy="2037208"/>
      </dsp:txXfrm>
    </dsp:sp>
    <dsp:sp modelId="{15027404-8427-4126-BFAC-1BCD62F61EEF}">
      <dsp:nvSpPr>
        <dsp:cNvPr id="0" name=""/>
        <dsp:cNvSpPr/>
      </dsp:nvSpPr>
      <dsp:spPr>
        <a:xfrm>
          <a:off x="66680" y="4449341"/>
          <a:ext cx="2036240" cy="197696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0.09859</cdr:x>
      <cdr:y>0.89708</cdr:y>
    </cdr:from>
    <cdr:to>
      <cdr:x>0.2864</cdr:x>
      <cdr:y>0.96581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3682045"/>
          <a:ext cx="1508878" cy="2820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latin typeface="Arial" pitchFamily="34" charset="0"/>
              <a:cs typeface="Arial" pitchFamily="34" charset="0"/>
            </a:rPr>
            <a:t>  2006         2016  </a:t>
          </a:r>
          <a:endParaRPr lang="ru-RU" sz="1200" b="1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0.70806</cdr:x>
      <cdr:y>0.89212</cdr:y>
    </cdr:from>
    <cdr:to>
      <cdr:x>0.89586</cdr:x>
      <cdr:y>0.96307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5688632" y="3661678"/>
          <a:ext cx="1508797" cy="2912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latin typeface="Arial" pitchFamily="34" charset="0"/>
              <a:cs typeface="Arial" pitchFamily="34" charset="0"/>
            </a:rPr>
            <a:t>  2006         2016  </a:t>
          </a:r>
          <a:endParaRPr lang="ru-RU" sz="1200" b="1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0.40609</cdr:x>
      <cdr:y>0.89482</cdr:y>
    </cdr:from>
    <cdr:to>
      <cdr:x>0.5939</cdr:x>
      <cdr:y>0.96577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3408803" y="3930493"/>
          <a:ext cx="1576497" cy="3116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latin typeface="Arial" pitchFamily="34" charset="0"/>
              <a:cs typeface="Arial" pitchFamily="34" charset="0"/>
            </a:rPr>
            <a:t>  2006         2016  </a:t>
          </a:r>
          <a:endParaRPr lang="ru-RU" sz="1200" b="1" dirty="0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0.05321</cdr:x>
      <cdr:y>0.69928</cdr:y>
    </cdr:from>
    <cdr:to>
      <cdr:x>0.35809</cdr:x>
      <cdr:y>0.74926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155675" y="3670563"/>
          <a:ext cx="891908" cy="2623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b="0" dirty="0" smtClean="0">
              <a:latin typeface="Arial" pitchFamily="34" charset="0"/>
              <a:cs typeface="Arial" pitchFamily="34" charset="0"/>
            </a:rPr>
            <a:t>2006   2016  </a:t>
          </a:r>
          <a:endParaRPr lang="ru-RU" sz="900" b="0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0.36965</cdr:x>
      <cdr:y>0.70008</cdr:y>
    </cdr:from>
    <cdr:to>
      <cdr:x>0.64464</cdr:x>
      <cdr:y>0.73736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1081402" y="3674762"/>
          <a:ext cx="804467" cy="195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b="0" dirty="0" smtClean="0">
              <a:latin typeface="Arial" pitchFamily="34" charset="0"/>
              <a:cs typeface="Arial" pitchFamily="34" charset="0"/>
            </a:rPr>
            <a:t>2006   2016  </a:t>
          </a:r>
          <a:endParaRPr lang="ru-RU" sz="900" b="0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0.67515</cdr:x>
      <cdr:y>0.69926</cdr:y>
    </cdr:from>
    <cdr:to>
      <cdr:x>0.95015</cdr:x>
      <cdr:y>0.75108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1975105" y="3670463"/>
          <a:ext cx="804495" cy="2719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b="0" dirty="0" smtClean="0">
              <a:latin typeface="Arial" pitchFamily="34" charset="0"/>
              <a:cs typeface="Arial" pitchFamily="34" charset="0"/>
            </a:rPr>
            <a:t>2006   2016  </a:t>
          </a:r>
          <a:endParaRPr lang="ru-RU" sz="900" b="0" dirty="0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0.73574</cdr:x>
      <cdr:y>0.69739</cdr:y>
    </cdr:from>
    <cdr:to>
      <cdr:x>0.98018</cdr:x>
      <cdr:y>0.7472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2376201" y="3062537"/>
          <a:ext cx="789460" cy="2187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b="0" dirty="0" smtClean="0">
              <a:latin typeface="Arial" pitchFamily="34" charset="0"/>
              <a:cs typeface="Arial" pitchFamily="34" charset="0"/>
            </a:rPr>
            <a:t>2006  2016  </a:t>
          </a:r>
          <a:endParaRPr lang="ru-RU" sz="900" b="0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0.14037</cdr:x>
      <cdr:y>0.69699</cdr:y>
    </cdr:from>
    <cdr:to>
      <cdr:x>0.38608</cdr:x>
      <cdr:y>0.7468</cdr:y>
    </cdr:to>
    <cdr:sp macro="" textlink="">
      <cdr:nvSpPr>
        <cdr:cNvPr id="13" name="TextBox 1"/>
        <cdr:cNvSpPr txBox="1"/>
      </cdr:nvSpPr>
      <cdr:spPr>
        <a:xfrm xmlns:a="http://schemas.openxmlformats.org/drawingml/2006/main">
          <a:off x="453351" y="3060784"/>
          <a:ext cx="793562" cy="2187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b="0" dirty="0" smtClean="0">
              <a:latin typeface="Arial" pitchFamily="34" charset="0"/>
              <a:cs typeface="Arial" pitchFamily="34" charset="0"/>
            </a:rPr>
            <a:t>2006  2016  </a:t>
          </a:r>
          <a:endParaRPr lang="ru-RU" sz="900" b="0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0.42856</cdr:x>
      <cdr:y>0.69621</cdr:y>
    </cdr:from>
    <cdr:to>
      <cdr:x>0.67301</cdr:x>
      <cdr:y>0.74602</cdr:y>
    </cdr:to>
    <cdr:sp macro="" textlink="">
      <cdr:nvSpPr>
        <cdr:cNvPr id="14" name="TextBox 1"/>
        <cdr:cNvSpPr txBox="1"/>
      </cdr:nvSpPr>
      <cdr:spPr>
        <a:xfrm xmlns:a="http://schemas.openxmlformats.org/drawingml/2006/main">
          <a:off x="1384119" y="3057376"/>
          <a:ext cx="789493" cy="2187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b="0" dirty="0" smtClean="0">
              <a:latin typeface="Arial" pitchFamily="34" charset="0"/>
              <a:cs typeface="Arial" pitchFamily="34" charset="0"/>
            </a:rPr>
            <a:t>2006  2016  </a:t>
          </a:r>
          <a:endParaRPr lang="ru-RU" sz="900" b="0" dirty="0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0.06897</cdr:x>
      <cdr:y>0.65215</cdr:y>
    </cdr:from>
    <cdr:to>
      <cdr:x>0.29911</cdr:x>
      <cdr:y>0.70373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88782" y="3360467"/>
          <a:ext cx="963552" cy="2657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0" dirty="0" smtClean="0">
              <a:latin typeface="Arial" pitchFamily="34" charset="0"/>
              <a:cs typeface="Arial" pitchFamily="34" charset="0"/>
            </a:rPr>
            <a:t>2006   2016  </a:t>
          </a:r>
          <a:endParaRPr lang="ru-RU" sz="1100" b="0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0.39951</cdr:x>
      <cdr:y>0.65323</cdr:y>
    </cdr:from>
    <cdr:to>
      <cdr:x>0.62433</cdr:x>
      <cdr:y>0.71302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1672676" y="3366015"/>
          <a:ext cx="941278" cy="3080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0" dirty="0" smtClean="0">
              <a:latin typeface="Arial" pitchFamily="34" charset="0"/>
              <a:cs typeface="Arial" pitchFamily="34" charset="0"/>
            </a:rPr>
            <a:t>2006   2016  </a:t>
          </a:r>
          <a:endParaRPr lang="ru-RU" sz="1100" b="0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0.72751</cdr:x>
      <cdr:y>0.65426</cdr:y>
    </cdr:from>
    <cdr:to>
      <cdr:x>0.95233</cdr:x>
      <cdr:y>0.71407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3045944" y="3371347"/>
          <a:ext cx="941278" cy="3081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0" dirty="0" smtClean="0">
              <a:latin typeface="Arial" pitchFamily="34" charset="0"/>
              <a:cs typeface="Arial" pitchFamily="34" charset="0"/>
            </a:rPr>
            <a:t>2006   2016  </a:t>
          </a:r>
          <a:endParaRPr lang="ru-RU" sz="1100" b="0" dirty="0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0.29848</cdr:y>
    </cdr:from>
    <cdr:to>
      <cdr:x>0.12346</cdr:x>
      <cdr:y>0.53232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0" y="643388"/>
          <a:ext cx="1080120" cy="50405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0.01646</cdr:x>
      <cdr:y>0.41303</cdr:y>
    </cdr:from>
    <cdr:to>
      <cdr:x>0.12185</cdr:x>
      <cdr:y>0.60169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4008" y="890306"/>
          <a:ext cx="922054" cy="4066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Arial" pitchFamily="34" charset="0"/>
              <a:cs typeface="Arial" pitchFamily="34" charset="0"/>
            </a:rPr>
            <a:t>2006</a:t>
          </a:r>
          <a:endParaRPr lang="ru-RU" sz="1400" b="1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0.48354</cdr:x>
      <cdr:y>0.06719</cdr:y>
    </cdr:from>
    <cdr:to>
      <cdr:x>0.62346</cdr:x>
      <cdr:y>0.16741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30470" y="144839"/>
          <a:ext cx="122413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0.01681</cdr:x>
      <cdr:y>0.29848</cdr:y>
    </cdr:from>
    <cdr:to>
      <cdr:x>0.09244</cdr:x>
      <cdr:y>0.53232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44016" y="643379"/>
          <a:ext cx="648071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/>
            <a:t>2006</a:t>
          </a:r>
          <a:endParaRPr lang="ru-RU" dirty="0"/>
        </a:p>
      </cdr:txBody>
    </cdr:sp>
  </cdr:relSizeAnchor>
  <cdr:relSizeAnchor xmlns:cdr="http://schemas.openxmlformats.org/drawingml/2006/chartDrawing">
    <cdr:from>
      <cdr:x>0.0113</cdr:x>
      <cdr:y>0.34374</cdr:y>
    </cdr:from>
    <cdr:to>
      <cdr:x>0.08642</cdr:x>
      <cdr:y>0.46779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8868" y="1064341"/>
          <a:ext cx="657216" cy="3840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2016</a:t>
          </a:r>
          <a:endParaRPr lang="ru-RU" sz="1400" b="1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0.48354</cdr:x>
      <cdr:y>0.06719</cdr:y>
    </cdr:from>
    <cdr:to>
      <cdr:x>0.62346</cdr:x>
      <cdr:y>0.16741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30470" y="144839"/>
          <a:ext cx="122413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0.01681</cdr:x>
      <cdr:y>0.29848</cdr:y>
    </cdr:from>
    <cdr:to>
      <cdr:x>0.09244</cdr:x>
      <cdr:y>0.53232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44016" y="643379"/>
          <a:ext cx="648071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/>
            <a:t>2006</a:t>
          </a:r>
          <a:endParaRPr lang="ru-RU" dirty="0"/>
        </a:p>
      </cdr:txBody>
    </cdr:sp>
  </cdr:relSizeAnchor>
  <cdr:relSizeAnchor xmlns:cdr="http://schemas.openxmlformats.org/drawingml/2006/chartDrawing">
    <cdr:from>
      <cdr:x>0.02699</cdr:x>
      <cdr:y>0.43082</cdr:y>
    </cdr:from>
    <cdr:to>
      <cdr:x>0.1055</cdr:x>
      <cdr:y>0.63125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8460" y="837612"/>
          <a:ext cx="693689" cy="389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0" dirty="0" smtClean="0">
              <a:latin typeface="Arial" pitchFamily="34" charset="0"/>
              <a:cs typeface="Arial" pitchFamily="34" charset="0"/>
            </a:rPr>
            <a:t>2006</a:t>
          </a:r>
          <a:endParaRPr lang="ru-RU" sz="1400" b="0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0.48354</cdr:x>
      <cdr:y>0.06719</cdr:y>
    </cdr:from>
    <cdr:to>
      <cdr:x>0.62346</cdr:x>
      <cdr:y>0.16741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30470" y="144839"/>
          <a:ext cx="122413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0.348</cdr:x>
      <cdr:y>0.0109</cdr:y>
    </cdr:from>
    <cdr:to>
      <cdr:x>0.56816</cdr:x>
      <cdr:y>0.21133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074681" y="21184"/>
          <a:ext cx="1945184" cy="389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0" dirty="0" smtClean="0">
              <a:latin typeface="Arial" pitchFamily="34" charset="0"/>
              <a:cs typeface="Arial" pitchFamily="34" charset="0"/>
            </a:rPr>
            <a:t>387,9</a:t>
          </a:r>
          <a:endParaRPr lang="ru-RU" sz="1600" b="0" dirty="0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0.01681</cdr:x>
      <cdr:y>0.29848</cdr:y>
    </cdr:from>
    <cdr:to>
      <cdr:x>0.09244</cdr:x>
      <cdr:y>0.53232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44016" y="643379"/>
          <a:ext cx="648071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/>
            <a:t>2006</a:t>
          </a:r>
          <a:endParaRPr lang="ru-RU" dirty="0"/>
        </a:p>
      </cdr:txBody>
    </cdr:sp>
  </cdr:relSizeAnchor>
  <cdr:relSizeAnchor xmlns:cdr="http://schemas.openxmlformats.org/drawingml/2006/chartDrawing">
    <cdr:from>
      <cdr:x>0.02954</cdr:x>
      <cdr:y>0.27599</cdr:y>
    </cdr:from>
    <cdr:to>
      <cdr:x>0.10275</cdr:x>
      <cdr:y>0.35868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8435" y="940781"/>
          <a:ext cx="640512" cy="2818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0" dirty="0" smtClean="0">
              <a:latin typeface="Arial" pitchFamily="34" charset="0"/>
              <a:cs typeface="Arial" pitchFamily="34" charset="0"/>
            </a:rPr>
            <a:t>2016</a:t>
          </a:r>
          <a:endParaRPr lang="ru-RU" sz="1400" b="0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0.48354</cdr:x>
      <cdr:y>0.06719</cdr:y>
    </cdr:from>
    <cdr:to>
      <cdr:x>0.62346</cdr:x>
      <cdr:y>0.16741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30470" y="144839"/>
          <a:ext cx="122413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0.34362</cdr:x>
      <cdr:y>0.05267</cdr:y>
    </cdr:from>
    <cdr:to>
      <cdr:x>0.45221</cdr:x>
      <cdr:y>0.16632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006334" y="163079"/>
          <a:ext cx="950041" cy="351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0" dirty="0" smtClean="0">
              <a:latin typeface="Arial" pitchFamily="34" charset="0"/>
              <a:cs typeface="Arial" pitchFamily="34" charset="0"/>
            </a:rPr>
            <a:t>313,9</a:t>
          </a:r>
          <a:endParaRPr lang="ru-RU" sz="1600" b="0" dirty="0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0.01681</cdr:x>
      <cdr:y>0.29848</cdr:y>
    </cdr:from>
    <cdr:to>
      <cdr:x>0.09244</cdr:x>
      <cdr:y>0.53232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44016" y="643379"/>
          <a:ext cx="648071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/>
            <a:t>2006</a:t>
          </a:r>
          <a:endParaRPr lang="ru-RU" dirty="0"/>
        </a:p>
      </cdr:txBody>
    </cdr:sp>
  </cdr:relSizeAnchor>
  <cdr:relSizeAnchor xmlns:cdr="http://schemas.openxmlformats.org/drawingml/2006/chartDrawing">
    <cdr:from>
      <cdr:x>0.02057</cdr:x>
      <cdr:y>0.42779</cdr:y>
    </cdr:from>
    <cdr:to>
      <cdr:x>0.09876</cdr:x>
      <cdr:y>0.62822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9988" y="922121"/>
          <a:ext cx="684052" cy="4320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0" dirty="0" smtClean="0">
              <a:latin typeface="Arial" pitchFamily="34" charset="0"/>
              <a:cs typeface="Arial" pitchFamily="34" charset="0"/>
            </a:rPr>
            <a:t>2006</a:t>
          </a:r>
          <a:endParaRPr lang="ru-RU" sz="1400" b="0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0.48354</cdr:x>
      <cdr:y>0.06719</cdr:y>
    </cdr:from>
    <cdr:to>
      <cdr:x>0.62346</cdr:x>
      <cdr:y>0.16741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30470" y="144839"/>
          <a:ext cx="122413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0.01681</cdr:x>
      <cdr:y>0.29848</cdr:y>
    </cdr:from>
    <cdr:to>
      <cdr:x>0.09244</cdr:x>
      <cdr:y>0.53232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44016" y="643379"/>
          <a:ext cx="648071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/>
            <a:t>2006</a:t>
          </a:r>
          <a:endParaRPr lang="ru-RU" dirty="0"/>
        </a:p>
      </cdr:txBody>
    </cdr:sp>
  </cdr:relSizeAnchor>
  <cdr:relSizeAnchor xmlns:cdr="http://schemas.openxmlformats.org/drawingml/2006/chartDrawing">
    <cdr:from>
      <cdr:x>0.02058</cdr:x>
      <cdr:y>0.28362</cdr:y>
    </cdr:from>
    <cdr:to>
      <cdr:x>0.09465</cdr:x>
      <cdr:y>0.48405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0021" y="878192"/>
          <a:ext cx="648072" cy="620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0" dirty="0" smtClean="0">
            <a:latin typeface="Arial" pitchFamily="34" charset="0"/>
            <a:cs typeface="Arial" pitchFamily="34" charset="0"/>
          </a:endParaRPr>
        </a:p>
        <a:p xmlns:a="http://schemas.openxmlformats.org/drawingml/2006/main">
          <a:r>
            <a:rPr lang="ru-RU" sz="1400" b="0" dirty="0" smtClean="0">
              <a:latin typeface="Arial" pitchFamily="34" charset="0"/>
              <a:cs typeface="Arial" pitchFamily="34" charset="0"/>
            </a:rPr>
            <a:t>2016</a:t>
          </a:r>
          <a:endParaRPr lang="ru-RU" sz="1400" b="0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0.48354</cdr:x>
      <cdr:y>0.06719</cdr:y>
    </cdr:from>
    <cdr:to>
      <cdr:x>0.62346</cdr:x>
      <cdr:y>0.16741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30470" y="144839"/>
          <a:ext cx="122413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0.87763</cdr:x>
      <cdr:y>0.00827</cdr:y>
    </cdr:from>
    <cdr:to>
      <cdr:x>0.99754</cdr:x>
      <cdr:y>0.92239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22825" y="46139"/>
          <a:ext cx="986850" cy="51008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/>
        </a:p>
        <a:p xmlns:a="http://schemas.openxmlformats.org/drawingml/2006/main">
          <a:r>
            <a:rPr lang="ru-RU" sz="1200" b="1" dirty="0" smtClean="0"/>
            <a:t>152</a:t>
          </a:r>
          <a:r>
            <a:rPr lang="en-US" sz="1200" b="1" dirty="0" smtClean="0"/>
            <a:t>.</a:t>
          </a:r>
          <a:r>
            <a:rPr lang="ru-RU" sz="1200" b="1" dirty="0" smtClean="0"/>
            <a:t>4</a:t>
          </a:r>
        </a:p>
        <a:p xmlns:a="http://schemas.openxmlformats.org/drawingml/2006/main">
          <a:endParaRPr lang="ru-RU" sz="1800" b="1" dirty="0"/>
        </a:p>
        <a:p xmlns:a="http://schemas.openxmlformats.org/drawingml/2006/main">
          <a:r>
            <a:rPr lang="ru-RU" sz="1200" b="1" dirty="0" smtClean="0"/>
            <a:t>135</a:t>
          </a:r>
          <a:r>
            <a:rPr lang="en-US" sz="1200" b="1" dirty="0" smtClean="0"/>
            <a:t>.1</a:t>
          </a:r>
          <a:endParaRPr lang="ru-RU" sz="1200" b="1" dirty="0" smtClean="0"/>
        </a:p>
        <a:p xmlns:a="http://schemas.openxmlformats.org/drawingml/2006/main">
          <a:endParaRPr lang="ru-RU" sz="1800" b="1" dirty="0"/>
        </a:p>
        <a:p xmlns:a="http://schemas.openxmlformats.org/drawingml/2006/main">
          <a:r>
            <a:rPr lang="ru-RU" sz="1200" b="1" dirty="0" smtClean="0"/>
            <a:t>66</a:t>
          </a:r>
          <a:r>
            <a:rPr lang="en-US" sz="1200" b="1" dirty="0" smtClean="0"/>
            <a:t>.8</a:t>
          </a:r>
          <a:endParaRPr lang="ru-RU" sz="1200" b="1" dirty="0" smtClean="0"/>
        </a:p>
        <a:p xmlns:a="http://schemas.openxmlformats.org/drawingml/2006/main">
          <a:endParaRPr lang="ru-RU" sz="1800" b="1" dirty="0" smtClean="0"/>
        </a:p>
        <a:p xmlns:a="http://schemas.openxmlformats.org/drawingml/2006/main">
          <a:r>
            <a:rPr lang="ru-RU" sz="1200" b="1" dirty="0" smtClean="0"/>
            <a:t>58</a:t>
          </a:r>
          <a:r>
            <a:rPr lang="en-US" sz="1200" b="1" dirty="0" smtClean="0"/>
            <a:t>.</a:t>
          </a:r>
          <a:r>
            <a:rPr lang="ru-RU" sz="1200" b="1" dirty="0" smtClean="0"/>
            <a:t>4</a:t>
          </a:r>
        </a:p>
        <a:p xmlns:a="http://schemas.openxmlformats.org/drawingml/2006/main">
          <a:endParaRPr lang="ru-RU" sz="2000" b="1" dirty="0"/>
        </a:p>
        <a:p xmlns:a="http://schemas.openxmlformats.org/drawingml/2006/main">
          <a:r>
            <a:rPr lang="ru-RU" sz="1200" b="1" dirty="0" smtClean="0"/>
            <a:t>113</a:t>
          </a:r>
          <a:r>
            <a:rPr lang="en-US" sz="1200" b="1" dirty="0" smtClean="0"/>
            <a:t>.</a:t>
          </a:r>
          <a:r>
            <a:rPr lang="ru-RU" sz="1200" b="1" dirty="0" smtClean="0"/>
            <a:t>0</a:t>
          </a:r>
        </a:p>
        <a:p xmlns:a="http://schemas.openxmlformats.org/drawingml/2006/main">
          <a:endParaRPr lang="ru-RU" sz="1800" b="1" dirty="0" smtClean="0"/>
        </a:p>
        <a:p xmlns:a="http://schemas.openxmlformats.org/drawingml/2006/main">
          <a:r>
            <a:rPr lang="ru-RU" sz="1200" b="1" dirty="0" smtClean="0"/>
            <a:t>132</a:t>
          </a:r>
          <a:r>
            <a:rPr lang="en-US" sz="1200" b="1" dirty="0" smtClean="0"/>
            <a:t>.</a:t>
          </a:r>
          <a:r>
            <a:rPr lang="ru-RU" sz="1200" b="1" dirty="0" smtClean="0"/>
            <a:t>9</a:t>
          </a:r>
        </a:p>
        <a:p xmlns:a="http://schemas.openxmlformats.org/drawingml/2006/main">
          <a:endParaRPr lang="ru-RU" sz="2000" b="1" dirty="0"/>
        </a:p>
        <a:p xmlns:a="http://schemas.openxmlformats.org/drawingml/2006/main">
          <a:r>
            <a:rPr lang="ru-RU" sz="1200" b="1" dirty="0" smtClean="0"/>
            <a:t>38</a:t>
          </a:r>
          <a:r>
            <a:rPr lang="en-US" sz="1200" b="1" dirty="0" smtClean="0"/>
            <a:t>.7</a:t>
          </a:r>
          <a:endParaRPr lang="ru-RU" sz="1200" b="1" dirty="0" smtClean="0"/>
        </a:p>
        <a:p xmlns:a="http://schemas.openxmlformats.org/drawingml/2006/main">
          <a:endParaRPr lang="ru-RU" sz="1600" b="1" dirty="0" smtClean="0"/>
        </a:p>
        <a:p xmlns:a="http://schemas.openxmlformats.org/drawingml/2006/main">
          <a:r>
            <a:rPr lang="ru-RU" sz="1200" b="1" dirty="0" smtClean="0"/>
            <a:t>27</a:t>
          </a:r>
          <a:r>
            <a:rPr lang="en-US" sz="1200" b="1" dirty="0" smtClean="0"/>
            <a:t>.</a:t>
          </a:r>
          <a:r>
            <a:rPr lang="ru-RU" sz="1200" b="1" dirty="0" smtClean="0"/>
            <a:t>9</a:t>
          </a:r>
        </a:p>
        <a:p xmlns:a="http://schemas.openxmlformats.org/drawingml/2006/main">
          <a:endParaRPr lang="ru-RU" sz="1200" b="1" dirty="0"/>
        </a:p>
        <a:p xmlns:a="http://schemas.openxmlformats.org/drawingml/2006/main">
          <a:endParaRPr lang="ru-RU" sz="1200" b="1" dirty="0" smtClean="0"/>
        </a:p>
        <a:p xmlns:a="http://schemas.openxmlformats.org/drawingml/2006/main">
          <a:r>
            <a:rPr lang="ru-RU" sz="1200" b="1" dirty="0" smtClean="0"/>
            <a:t>3 433</a:t>
          </a:r>
          <a:r>
            <a:rPr lang="en-US" sz="1200" b="1" dirty="0" smtClean="0"/>
            <a:t>.</a:t>
          </a:r>
          <a:r>
            <a:rPr lang="ru-RU" sz="1200" b="1" dirty="0" smtClean="0"/>
            <a:t>1</a:t>
          </a:r>
        </a:p>
        <a:p xmlns:a="http://schemas.openxmlformats.org/drawingml/2006/main">
          <a:endParaRPr lang="ru-RU" sz="1200" b="1" dirty="0"/>
        </a:p>
        <a:p xmlns:a="http://schemas.openxmlformats.org/drawingml/2006/main">
          <a:r>
            <a:rPr lang="ru-RU" sz="1200" b="1" dirty="0" smtClean="0"/>
            <a:t>4 063</a:t>
          </a:r>
          <a:r>
            <a:rPr lang="en-US" sz="1200" b="1" dirty="0" smtClean="0"/>
            <a:t>.7</a:t>
          </a:r>
          <a:endParaRPr lang="ru-RU" sz="1200" b="1" dirty="0" smtClean="0"/>
        </a:p>
        <a:p xmlns:a="http://schemas.openxmlformats.org/drawingml/2006/main">
          <a:endParaRPr lang="ru-RU" sz="1200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0.37941</cdr:x>
      <cdr:y>0.81655</cdr:y>
    </cdr:from>
    <cdr:to>
      <cdr:x>0.6463</cdr:x>
      <cdr:y>0.87492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1178049" y="3527885"/>
          <a:ext cx="828672" cy="2521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b="0" dirty="0" smtClean="0">
              <a:latin typeface="Arial" pitchFamily="34" charset="0"/>
              <a:cs typeface="Arial" pitchFamily="34" charset="0"/>
            </a:rPr>
            <a:t>2006   2016  </a:t>
          </a:r>
          <a:endParaRPr lang="ru-RU" sz="900" b="0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0.05407</cdr:x>
      <cdr:y>0.81589</cdr:y>
    </cdr:from>
    <cdr:to>
      <cdr:x>0.32162</cdr:x>
      <cdr:y>0.86905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167885" y="3525036"/>
          <a:ext cx="830724" cy="2296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b="0" dirty="0" smtClean="0">
              <a:latin typeface="Arial" pitchFamily="34" charset="0"/>
              <a:cs typeface="Arial" pitchFamily="34" charset="0"/>
            </a:rPr>
            <a:t>2006   2016                     </a:t>
          </a:r>
          <a:endParaRPr lang="ru-RU" sz="900" b="0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0.69818</cdr:x>
      <cdr:y>0.81589</cdr:y>
    </cdr:from>
    <cdr:to>
      <cdr:x>0.94541</cdr:x>
      <cdr:y>0.87426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2167827" y="3525019"/>
          <a:ext cx="767637" cy="2521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900" b="0" dirty="0" smtClean="0">
              <a:latin typeface="Arial" pitchFamily="34" charset="0"/>
              <a:cs typeface="Arial" pitchFamily="34" charset="0"/>
            </a:rPr>
            <a:t>2006  2016  </a:t>
          </a:r>
          <a:endParaRPr lang="ru-RU" sz="900" b="0" dirty="0">
            <a:latin typeface="Arial" pitchFamily="34" charset="0"/>
            <a:cs typeface="Arial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501015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501015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A017B221-8738-404B-A78D-8B06322C9106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11737" cy="3759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517546"/>
            <a:ext cx="2984870" cy="501015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9" y="9517546"/>
            <a:ext cx="2984870" cy="501015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62EC7A07-1856-4E86-80C9-4A8824221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02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C7A07-1856-4E86-80C9-4A882422199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7873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C7A07-1856-4E86-80C9-4A8824221994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4946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C7A07-1856-4E86-80C9-4A8824221994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5452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C7A07-1856-4E86-80C9-4A8824221994}" type="slidenum">
              <a:rPr lang="ru-RU" smtClean="0">
                <a:solidFill>
                  <a:prstClr val="black"/>
                </a:solidFill>
              </a:rPr>
              <a:pPr/>
              <a:t>29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0933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C7A07-1856-4E86-80C9-4A8824221994}" type="slidenum">
              <a:rPr lang="ru-RU" smtClean="0">
                <a:solidFill>
                  <a:prstClr val="black"/>
                </a:solidFill>
              </a:rPr>
              <a:pPr/>
              <a:t>30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049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C7A07-1856-4E86-80C9-4A8824221994}" type="slidenum">
              <a:rPr lang="ru-RU" smtClean="0">
                <a:solidFill>
                  <a:prstClr val="black"/>
                </a:solidFill>
              </a:rPr>
              <a:pPr/>
              <a:t>33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592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C7A07-1856-4E86-80C9-4A8824221994}" type="slidenum">
              <a:rPr lang="ru-RU" smtClean="0">
                <a:solidFill>
                  <a:prstClr val="black"/>
                </a:solidFill>
              </a:rPr>
              <a:pPr/>
              <a:t>34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755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C7A07-1856-4E86-80C9-4A8824221994}" type="slidenum">
              <a:rPr lang="ru-RU" smtClean="0">
                <a:solidFill>
                  <a:prstClr val="black"/>
                </a:solidFill>
              </a:rPr>
              <a:pPr/>
              <a:t>35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75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C7A07-1856-4E86-80C9-4A882422199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93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C7A07-1856-4E86-80C9-4A882422199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594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C7A07-1856-4E86-80C9-4A882422199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585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C7A07-1856-4E86-80C9-4A882422199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829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C7A07-1856-4E86-80C9-4A882422199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1486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C7A07-1856-4E86-80C9-4A8824221994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88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C7A07-1856-4E86-80C9-4A8824221994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4703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C7A07-1856-4E86-80C9-4A8824221994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403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CDB2F-C2F5-46EF-B58E-784E40B7C791}" type="datetime1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25FE1-FA0C-4FDC-A18D-4430536992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997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0E802-B672-4CC5-9D89-CAC8FEF91925}" type="datetime1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495AC-4878-4D7A-87A7-DFA8238B67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582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08522-BEFB-4434-9F10-B3F570189428}" type="datetime1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CF483-3424-4979-BF64-0EA1F9637B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17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B884F-609E-4769-A33B-E438F5310C35}" type="datetime1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88E3E-C840-4EF3-BEEA-6C8CA9D92F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980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BCD38-85EB-487D-9384-2A1F4C015032}" type="datetime1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BE57E-DAEA-4833-B7BB-458A4FFB2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698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3E259-CCDC-461B-B31B-D274928CAC43}" type="datetime1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2E23F-5D42-4D62-928F-D2EB2FBF59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067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23850-4466-479B-93E6-B5B3B27F7C6B}" type="datetime1">
              <a:rPr lang="ru-RU" smtClean="0"/>
              <a:t>20.02.2018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65CEB-B771-45CE-B9B8-A756902E82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060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2AC3F-8B1C-4574-8F43-4EAFFDF6FA76}" type="datetime1">
              <a:rPr lang="ru-RU" smtClean="0"/>
              <a:t>20.02.2018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45E88-930E-45F9-BF99-3A3F1FBFB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62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393E0-52D5-4D87-AE27-9236CE8D88E7}" type="datetime1">
              <a:rPr lang="ru-RU" smtClean="0"/>
              <a:t>20.02.2018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F1388-2D90-4C7F-98E3-11C5C3C47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361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E4447-F820-44A2-985F-F38FAF1AF2CD}" type="datetime1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327FB-96A5-48FC-9B71-A110A7580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879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C6E3D-7F9D-4062-B1EE-991E1C710CCC}" type="datetime1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AFD39-82FC-4606-949B-0B474A16F7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880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B96A810-8C78-4496-A90A-BEC53B06E86E}" type="datetime1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49ECAD-942A-419E-B8FE-071F45FAD1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chart" Target="../charts/chart10.xml"/><Relationship Id="rId7" Type="http://schemas.openxmlformats.org/officeDocument/2006/relationships/image" Target="../media/image25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chart" Target="../charts/char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Presentation1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7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chart" Target="../charts/chart15.xml"/><Relationship Id="rId7" Type="http://schemas.openxmlformats.org/officeDocument/2006/relationships/image" Target="../media/image31.jpe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11" Type="http://schemas.openxmlformats.org/officeDocument/2006/relationships/image" Target="../media/image35.jp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9.xml"/><Relationship Id="rId4" Type="http://schemas.openxmlformats.org/officeDocument/2006/relationships/chart" Target="../charts/char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1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7.xml"/><Relationship Id="rId4" Type="http://schemas.openxmlformats.org/officeDocument/2006/relationships/chart" Target="../charts/char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1.xml"/><Relationship Id="rId4" Type="http://schemas.openxmlformats.org/officeDocument/2006/relationships/chart" Target="../charts/chart30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53.jpg"/><Relationship Id="rId3" Type="http://schemas.openxmlformats.org/officeDocument/2006/relationships/image" Target="../media/image44.jpg"/><Relationship Id="rId7" Type="http://schemas.openxmlformats.org/officeDocument/2006/relationships/image" Target="../media/image48.png"/><Relationship Id="rId12" Type="http://schemas.openxmlformats.org/officeDocument/2006/relationships/image" Target="../media/image52.jpe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1.jpeg"/><Relationship Id="rId5" Type="http://schemas.openxmlformats.org/officeDocument/2006/relationships/image" Target="../media/image46.png"/><Relationship Id="rId15" Type="http://schemas.openxmlformats.org/officeDocument/2006/relationships/image" Target="../media/image55.jpeg"/><Relationship Id="rId10" Type="http://schemas.openxmlformats.org/officeDocument/2006/relationships/image" Target="../media/image50.jpg"/><Relationship Id="rId4" Type="http://schemas.openxmlformats.org/officeDocument/2006/relationships/image" Target="../media/image45.jpe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g"/><Relationship Id="rId13" Type="http://schemas.openxmlformats.org/officeDocument/2006/relationships/image" Target="../media/image65.jpg"/><Relationship Id="rId3" Type="http://schemas.openxmlformats.org/officeDocument/2006/relationships/image" Target="../media/image16.png"/><Relationship Id="rId7" Type="http://schemas.openxmlformats.org/officeDocument/2006/relationships/image" Target="../media/image59.jpg"/><Relationship Id="rId12" Type="http://schemas.openxmlformats.org/officeDocument/2006/relationships/image" Target="../media/image6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63.jpg"/><Relationship Id="rId5" Type="http://schemas.openxmlformats.org/officeDocument/2006/relationships/image" Target="../media/image57.jpg"/><Relationship Id="rId15" Type="http://schemas.openxmlformats.org/officeDocument/2006/relationships/image" Target="../media/image67.jpg"/><Relationship Id="rId10" Type="http://schemas.openxmlformats.org/officeDocument/2006/relationships/image" Target="../media/image62.jpg"/><Relationship Id="rId4" Type="http://schemas.openxmlformats.org/officeDocument/2006/relationships/image" Target="../media/image56.jpg"/><Relationship Id="rId9" Type="http://schemas.openxmlformats.org/officeDocument/2006/relationships/image" Target="../media/image61.jpg"/><Relationship Id="rId14" Type="http://schemas.openxmlformats.org/officeDocument/2006/relationships/image" Target="../media/image6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7" Type="http://schemas.openxmlformats.org/officeDocument/2006/relationships/chart" Target="../charts/chart3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5.xml"/><Relationship Id="rId5" Type="http://schemas.openxmlformats.org/officeDocument/2006/relationships/chart" Target="../charts/chart34.xml"/><Relationship Id="rId4" Type="http://schemas.openxmlformats.org/officeDocument/2006/relationships/chart" Target="../charts/chart3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g"/><Relationship Id="rId13" Type="http://schemas.openxmlformats.org/officeDocument/2006/relationships/image" Target="../media/image77.jpg"/><Relationship Id="rId3" Type="http://schemas.openxmlformats.org/officeDocument/2006/relationships/image" Target="../media/image68.jpg"/><Relationship Id="rId7" Type="http://schemas.openxmlformats.org/officeDocument/2006/relationships/image" Target="../media/image71.jpg"/><Relationship Id="rId12" Type="http://schemas.openxmlformats.org/officeDocument/2006/relationships/image" Target="../media/image7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g"/><Relationship Id="rId11" Type="http://schemas.openxmlformats.org/officeDocument/2006/relationships/image" Target="../media/image75.jpeg"/><Relationship Id="rId5" Type="http://schemas.openxmlformats.org/officeDocument/2006/relationships/image" Target="../media/image69.jpg"/><Relationship Id="rId15" Type="http://schemas.openxmlformats.org/officeDocument/2006/relationships/image" Target="../media/image79.jpg"/><Relationship Id="rId10" Type="http://schemas.openxmlformats.org/officeDocument/2006/relationships/image" Target="../media/image74.jpg"/><Relationship Id="rId4" Type="http://schemas.openxmlformats.org/officeDocument/2006/relationships/image" Target="../media/image16.png"/><Relationship Id="rId9" Type="http://schemas.openxmlformats.org/officeDocument/2006/relationships/image" Target="../media/image73.jpg"/><Relationship Id="rId14" Type="http://schemas.openxmlformats.org/officeDocument/2006/relationships/image" Target="../media/image78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39.jpeg"/><Relationship Id="rId7" Type="http://schemas.openxmlformats.org/officeDocument/2006/relationships/chart" Target="../charts/chart3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8.xml"/><Relationship Id="rId5" Type="http://schemas.openxmlformats.org/officeDocument/2006/relationships/chart" Target="../charts/chart37.xml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Relationship Id="rId9" Type="http://schemas.openxmlformats.org/officeDocument/2006/relationships/image" Target="../media/image8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chart" Target="../charts/chart4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4.xml"/><Relationship Id="rId4" Type="http://schemas.openxmlformats.org/officeDocument/2006/relationships/chart" Target="../charts/chart4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6.xml"/><Relationship Id="rId7" Type="http://schemas.openxmlformats.org/officeDocument/2006/relationships/image" Target="../media/image16.png"/><Relationship Id="rId2" Type="http://schemas.openxmlformats.org/officeDocument/2006/relationships/chart" Target="../charts/chart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7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98.jpg"/><Relationship Id="rId10" Type="http://schemas.openxmlformats.org/officeDocument/2006/relationships/image" Target="../media/image103.jpeg"/><Relationship Id="rId4" Type="http://schemas.openxmlformats.org/officeDocument/2006/relationships/image" Target="../media/image97.jpeg"/><Relationship Id="rId9" Type="http://schemas.openxmlformats.org/officeDocument/2006/relationships/image" Target="../media/image102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42.jpg"/><Relationship Id="rId7" Type="http://schemas.openxmlformats.org/officeDocument/2006/relationships/image" Target="../media/image10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42.jp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7.png"/><Relationship Id="rId7" Type="http://schemas.openxmlformats.org/officeDocument/2006/relationships/image" Target="../media/image113.jpe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jpg"/><Relationship Id="rId5" Type="http://schemas.openxmlformats.org/officeDocument/2006/relationships/image" Target="../media/image111.jpeg"/><Relationship Id="rId4" Type="http://schemas.openxmlformats.org/officeDocument/2006/relationships/image" Target="../media/image10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12.jp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chart" Target="../charts/chart6.xml"/><Relationship Id="rId5" Type="http://schemas.openxmlformats.org/officeDocument/2006/relationships/image" Target="../media/image14.png"/><Relationship Id="rId10" Type="http://schemas.openxmlformats.org/officeDocument/2006/relationships/chart" Target="../charts/chart5.xml"/><Relationship Id="rId4" Type="http://schemas.openxmlformats.org/officeDocument/2006/relationships/image" Target="../media/image13.png"/><Relationship Id="rId9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7" Type="http://schemas.openxmlformats.org/officeDocument/2006/relationships/image" Target="../media/image17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574" t="13836" r="24510" b="11447"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43" name="Прямоугольник 42"/>
          <p:cNvSpPr/>
          <p:nvPr/>
        </p:nvSpPr>
        <p:spPr>
          <a:xfrm>
            <a:off x="1547664" y="908720"/>
            <a:ext cx="6192689" cy="1938992"/>
          </a:xfrm>
          <a:prstGeom prst="rect">
            <a:avLst/>
          </a:prstGeom>
          <a:solidFill>
            <a:srgbClr val="FFFFFF">
              <a:alpha val="56078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24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Владимирское </a:t>
            </a:r>
            <a:r>
              <a:rPr lang="ru-RU" sz="24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село: традиции </a:t>
            </a:r>
            <a:endParaRPr lang="ru-RU" sz="2400" cap="all" dirty="0" smtClean="0">
              <a:ln w="0"/>
              <a:solidFill>
                <a:srgbClr val="057145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24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</a:t>
            </a:r>
            <a:r>
              <a:rPr lang="ru-RU" sz="24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новые тенденции </a:t>
            </a:r>
            <a:r>
              <a:rPr lang="ru-RU" sz="24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24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фокусе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24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Всероссийской сельскохозяйственной переписи 2016 </a:t>
            </a:r>
            <a:r>
              <a:rPr lang="ru-RU" sz="24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года</a:t>
            </a:r>
            <a:endParaRPr lang="ru-RU" sz="2400" cap="all" dirty="0">
              <a:ln w="0"/>
              <a:solidFill>
                <a:srgbClr val="057145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676" y="5717623"/>
            <a:ext cx="8950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А.Н Быков</a:t>
            </a:r>
          </a:p>
          <a:p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февраль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2018 г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0452" y="6381328"/>
            <a:ext cx="87591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Территориальный орган Федеральной службы государственной статистики по Владимирской области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3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Надпись 2"/>
          <p:cNvSpPr txBox="1">
            <a:spLocks noChangeArrowheads="1"/>
          </p:cNvSpPr>
          <p:nvPr/>
        </p:nvSpPr>
        <p:spPr bwMode="auto">
          <a:xfrm>
            <a:off x="6041092" y="1223392"/>
            <a:ext cx="765845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76,4</a:t>
            </a:r>
            <a:endParaRPr lang="ru-RU" dirty="0">
              <a:solidFill>
                <a:srgbClr val="008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ятиугольник 22"/>
          <p:cNvSpPr/>
          <p:nvPr/>
        </p:nvSpPr>
        <p:spPr>
          <a:xfrm rot="16200000">
            <a:off x="4787687" y="2793433"/>
            <a:ext cx="3178392" cy="818152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86000">
                <a:srgbClr val="FAEDD5"/>
              </a:gs>
              <a:gs pos="46000">
                <a:srgbClr val="EAB657"/>
              </a:gs>
              <a:gs pos="0">
                <a:srgbClr val="E19409"/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4" name="Пятиугольник 23"/>
          <p:cNvSpPr/>
          <p:nvPr/>
        </p:nvSpPr>
        <p:spPr>
          <a:xfrm rot="16200000">
            <a:off x="4179494" y="3157896"/>
            <a:ext cx="2751517" cy="815736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0">
                <a:srgbClr val="5C9C30"/>
              </a:gs>
              <a:gs pos="71000">
                <a:srgbClr val="339933">
                  <a:tint val="44500"/>
                  <a:satMod val="1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277140" y="1052736"/>
            <a:ext cx="295275" cy="228600"/>
          </a:xfrm>
          <a:prstGeom prst="rect">
            <a:avLst/>
          </a:prstGeom>
          <a:solidFill>
            <a:srgbClr val="5C9C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277655" y="1450218"/>
            <a:ext cx="295275" cy="228600"/>
          </a:xfrm>
          <a:prstGeom prst="rect">
            <a:avLst/>
          </a:prstGeom>
          <a:solidFill>
            <a:srgbClr val="E1940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3" name="Надпись 2"/>
          <p:cNvSpPr txBox="1">
            <a:spLocks noChangeArrowheads="1"/>
          </p:cNvSpPr>
          <p:nvPr/>
        </p:nvSpPr>
        <p:spPr bwMode="auto">
          <a:xfrm>
            <a:off x="7668344" y="1354967"/>
            <a:ext cx="685800" cy="323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2016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Надпись 2"/>
          <p:cNvSpPr txBox="1">
            <a:spLocks noChangeArrowheads="1"/>
          </p:cNvSpPr>
          <p:nvPr/>
        </p:nvSpPr>
        <p:spPr bwMode="auto">
          <a:xfrm>
            <a:off x="7668344" y="956151"/>
            <a:ext cx="685800" cy="323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2006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-1" y="61002"/>
            <a:ext cx="9144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6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площадь СЕЛЬСКОХОЗЯЙСТВЕННЫХ </a:t>
            </a:r>
            <a:r>
              <a:rPr lang="ru-RU" sz="16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УГОДИЙ в хозяйствах населения.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6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УДЕЛЬНЫЙ ВЕС фактически ИСПОЛЬЗУЕМЫХ с/х угодий </a:t>
            </a:r>
            <a:r>
              <a:rPr lang="ru-RU" sz="16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(тысяч га/процентов)</a:t>
            </a:r>
            <a:endParaRPr lang="ru-RU" sz="1600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Garamond" panose="02020404030301010803"/>
            </a:endParaRPr>
          </a:p>
        </p:txBody>
      </p:sp>
      <p:sp>
        <p:nvSpPr>
          <p:cNvPr id="48" name="Надпись 2"/>
          <p:cNvSpPr txBox="1">
            <a:spLocks noChangeArrowheads="1"/>
          </p:cNvSpPr>
          <p:nvPr/>
        </p:nvSpPr>
        <p:spPr bwMode="auto">
          <a:xfrm>
            <a:off x="5202566" y="1851535"/>
            <a:ext cx="777884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68,5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Пятиугольник 60"/>
          <p:cNvSpPr/>
          <p:nvPr/>
        </p:nvSpPr>
        <p:spPr>
          <a:xfrm rot="16200000">
            <a:off x="4652613" y="3601939"/>
            <a:ext cx="1805278" cy="671508"/>
          </a:xfrm>
          <a:prstGeom prst="homePlate">
            <a:avLst>
              <a:gd name="adj" fmla="val 26719"/>
            </a:avLst>
          </a:prstGeom>
          <a:gradFill flip="none" rotWithShape="1">
            <a:gsLst>
              <a:gs pos="0">
                <a:srgbClr val="437323"/>
              </a:gs>
              <a:gs pos="71000">
                <a:srgbClr val="339933">
                  <a:tint val="44500"/>
                  <a:satMod val="1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62" name="Надпись 2"/>
          <p:cNvSpPr txBox="1">
            <a:spLocks noChangeArrowheads="1"/>
          </p:cNvSpPr>
          <p:nvPr/>
        </p:nvSpPr>
        <p:spPr bwMode="auto">
          <a:xfrm>
            <a:off x="5152070" y="3663118"/>
            <a:ext cx="945403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60,6%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3" name="Пятиугольник 62"/>
          <p:cNvSpPr/>
          <p:nvPr/>
        </p:nvSpPr>
        <p:spPr>
          <a:xfrm rot="16200000">
            <a:off x="5745999" y="3972904"/>
            <a:ext cx="1232668" cy="663568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61000">
                <a:srgbClr val="F7BD55"/>
              </a:gs>
              <a:gs pos="87000">
                <a:srgbClr val="FAEDD5"/>
              </a:gs>
              <a:gs pos="0">
                <a:srgbClr val="C48108"/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64" name="Надпись 2"/>
          <p:cNvSpPr txBox="1">
            <a:spLocks noChangeArrowheads="1"/>
          </p:cNvSpPr>
          <p:nvPr/>
        </p:nvSpPr>
        <p:spPr bwMode="auto">
          <a:xfrm>
            <a:off x="6063929" y="4116011"/>
            <a:ext cx="852747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33,7%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96" t="9845" r="24210" b="32969"/>
          <a:stretch/>
        </p:blipFill>
        <p:spPr>
          <a:xfrm>
            <a:off x="4572000" y="4442043"/>
            <a:ext cx="2823465" cy="13762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2674" y="836272"/>
            <a:ext cx="408502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 хозяйствах населения  с/х угодья </a:t>
            </a:r>
            <a:r>
              <a:rPr lang="ru-RU" b="1" dirty="0" smtClean="0"/>
              <a:t>увеличились  на </a:t>
            </a:r>
            <a:r>
              <a:rPr lang="ru-RU" b="1" dirty="0"/>
              <a:t> </a:t>
            </a:r>
            <a:r>
              <a:rPr lang="ru-RU" b="1" dirty="0" smtClean="0"/>
              <a:t>12 %</a:t>
            </a:r>
            <a:r>
              <a:rPr lang="ru-RU" b="1" dirty="0" smtClean="0"/>
              <a:t>. </a:t>
            </a:r>
            <a:r>
              <a:rPr lang="ru-RU" dirty="0" smtClean="0"/>
              <a:t>Но взятую </a:t>
            </a:r>
            <a:r>
              <a:rPr lang="ru-RU" dirty="0"/>
              <a:t>землю частный сектор не торопится </a:t>
            </a:r>
            <a:r>
              <a:rPr lang="ru-RU" dirty="0" smtClean="0"/>
              <a:t>использовать: </a:t>
            </a:r>
            <a:r>
              <a:rPr lang="ru-RU" dirty="0"/>
              <a:t>фактически в производстве с/х продукции </a:t>
            </a:r>
            <a:r>
              <a:rPr lang="ru-RU" dirty="0" smtClean="0"/>
              <a:t>было задействовано  </a:t>
            </a:r>
            <a:r>
              <a:rPr lang="ru-RU" dirty="0"/>
              <a:t>только </a:t>
            </a:r>
            <a:r>
              <a:rPr lang="ru-RU" dirty="0" smtClean="0"/>
              <a:t>34% площади.</a:t>
            </a:r>
            <a:endParaRPr lang="ru-RU" dirty="0"/>
          </a:p>
          <a:p>
            <a:r>
              <a:rPr lang="ru-RU" dirty="0"/>
              <a:t> </a:t>
            </a:r>
            <a:r>
              <a:rPr lang="ru-RU" i="1" dirty="0"/>
              <a:t>Образ жизни предыдущих поколений </a:t>
            </a:r>
            <a:r>
              <a:rPr lang="ru-RU" i="1" dirty="0" err="1"/>
              <a:t>владимирцев</a:t>
            </a:r>
            <a:r>
              <a:rPr lang="ru-RU" i="1" dirty="0"/>
              <a:t>, вкладывающих душу  </a:t>
            </a:r>
            <a:r>
              <a:rPr lang="ru-RU" i="1" dirty="0" smtClean="0"/>
              <a:t>в  разведение садов и огородов  постепенно </a:t>
            </a:r>
            <a:r>
              <a:rPr lang="ru-RU" i="1" dirty="0"/>
              <a:t>сходит с авансцены жизненных ценностей.</a:t>
            </a:r>
            <a:r>
              <a:rPr lang="ru-RU" dirty="0"/>
              <a:t>  </a:t>
            </a:r>
            <a:endParaRPr lang="ru-RU" dirty="0" smtClean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712" y="2257557"/>
            <a:ext cx="1758641" cy="1318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916" y="3610729"/>
            <a:ext cx="1758639" cy="1324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74" y="3986784"/>
            <a:ext cx="3498861" cy="2495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96" y="5671829"/>
            <a:ext cx="9120406" cy="1201016"/>
          </a:xfrm>
          <a:prstGeom prst="rect">
            <a:avLst/>
          </a:prstGeom>
        </p:spPr>
      </p:pic>
      <p:sp>
        <p:nvSpPr>
          <p:cNvPr id="38" name="Надпись 2"/>
          <p:cNvSpPr txBox="1">
            <a:spLocks noChangeArrowheads="1"/>
          </p:cNvSpPr>
          <p:nvPr/>
        </p:nvSpPr>
        <p:spPr bwMode="auto">
          <a:xfrm>
            <a:off x="4904406" y="5735924"/>
            <a:ext cx="2187670" cy="34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800"/>
              </a:spcAft>
            </a:pPr>
            <a:r>
              <a:rPr lang="ru-RU" sz="14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Хозяйства населения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3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594"/>
            <a:ext cx="9144793" cy="6858594"/>
          </a:xfrm>
          <a:prstGeom prst="rect">
            <a:avLst/>
          </a:prstGeom>
        </p:spPr>
      </p:pic>
      <p:sp>
        <p:nvSpPr>
          <p:cNvPr id="9221" name="TextBox 6"/>
          <p:cNvSpPr txBox="1">
            <a:spLocks noChangeArrowheads="1"/>
          </p:cNvSpPr>
          <p:nvPr/>
        </p:nvSpPr>
        <p:spPr bwMode="auto">
          <a:xfrm>
            <a:off x="395536" y="152256"/>
            <a:ext cx="7044660" cy="923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3" tIns="45706" rIns="91413" bIns="4570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Динамика изменения посевных площадей</a:t>
            </a:r>
            <a:b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категориям хозяйств </a:t>
            </a:r>
            <a:b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alt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(тысяч </a:t>
            </a: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га)</a:t>
            </a:r>
            <a:endParaRPr lang="ru-RU" altLang="ru-RU" sz="160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62502846"/>
              </p:ext>
            </p:extLst>
          </p:nvPr>
        </p:nvGraphicFramePr>
        <p:xfrm>
          <a:off x="-222899" y="1417154"/>
          <a:ext cx="8835321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361395421"/>
              </p:ext>
            </p:extLst>
          </p:nvPr>
        </p:nvGraphicFramePr>
        <p:xfrm>
          <a:off x="-245156" y="2889237"/>
          <a:ext cx="8748972" cy="34088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Правая фигурная скобка 16"/>
          <p:cNvSpPr/>
          <p:nvPr/>
        </p:nvSpPr>
        <p:spPr>
          <a:xfrm rot="16200000">
            <a:off x="3660478" y="-1260457"/>
            <a:ext cx="238868" cy="6480721"/>
          </a:xfrm>
          <a:prstGeom prst="rightBrace">
            <a:avLst>
              <a:gd name="adj1" fmla="val 163344"/>
              <a:gd name="adj2" fmla="val 48886"/>
            </a:avLst>
          </a:prstGeom>
          <a:noFill/>
          <a:ln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8" name="Правая фигурная скобка 17"/>
          <p:cNvSpPr/>
          <p:nvPr/>
        </p:nvSpPr>
        <p:spPr>
          <a:xfrm rot="16200000">
            <a:off x="3110093" y="845066"/>
            <a:ext cx="238868" cy="5328592"/>
          </a:xfrm>
          <a:prstGeom prst="rightBrace">
            <a:avLst>
              <a:gd name="adj1" fmla="val 163344"/>
              <a:gd name="adj2" fmla="val 48886"/>
            </a:avLst>
          </a:prstGeom>
          <a:noFill/>
          <a:ln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312" y="2728731"/>
            <a:ext cx="2400173" cy="1800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445" y="167143"/>
            <a:ext cx="2354788" cy="1678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899" y="4817554"/>
            <a:ext cx="1961895" cy="1787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65" y="4967865"/>
            <a:ext cx="2418689" cy="1610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трелка вниз 8"/>
          <p:cNvSpPr/>
          <p:nvPr/>
        </p:nvSpPr>
        <p:spPr>
          <a:xfrm>
            <a:off x="5756352" y="4322578"/>
            <a:ext cx="660196" cy="617819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888582" y="4540555"/>
            <a:ext cx="527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20%</a:t>
            </a:r>
            <a:endParaRPr lang="ru-RU" sz="1200" b="1" dirty="0"/>
          </a:p>
        </p:txBody>
      </p:sp>
      <p:sp>
        <p:nvSpPr>
          <p:cNvPr id="15" name="Стрелка вниз 14"/>
          <p:cNvSpPr/>
          <p:nvPr/>
        </p:nvSpPr>
        <p:spPr>
          <a:xfrm rot="10800000">
            <a:off x="6516216" y="4653136"/>
            <a:ext cx="660196" cy="617819"/>
          </a:xfrm>
          <a:prstGeom prst="downArrow">
            <a:avLst/>
          </a:prstGeom>
          <a:solidFill>
            <a:srgbClr val="CC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6588224" y="4869160"/>
            <a:ext cx="52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   3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 раза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19763" y="5434102"/>
            <a:ext cx="527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20%</a:t>
            </a:r>
            <a:endParaRPr lang="ru-RU" sz="1200" dirty="0"/>
          </a:p>
        </p:txBody>
      </p:sp>
      <p:sp>
        <p:nvSpPr>
          <p:cNvPr id="21" name="Стрелка вниз 20"/>
          <p:cNvSpPr/>
          <p:nvPr/>
        </p:nvSpPr>
        <p:spPr>
          <a:xfrm>
            <a:off x="6522703" y="5373216"/>
            <a:ext cx="660196" cy="617819"/>
          </a:xfrm>
          <a:prstGeom prst="downArrow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6636322" y="5517232"/>
            <a:ext cx="527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58%</a:t>
            </a:r>
            <a:endParaRPr lang="ru-RU" sz="1200" b="1" dirty="0"/>
          </a:p>
        </p:txBody>
      </p:sp>
      <p:sp>
        <p:nvSpPr>
          <p:cNvPr id="23" name="Стрелка вниз 22"/>
          <p:cNvSpPr/>
          <p:nvPr/>
        </p:nvSpPr>
        <p:spPr>
          <a:xfrm>
            <a:off x="5976126" y="5794231"/>
            <a:ext cx="660196" cy="617819"/>
          </a:xfrm>
          <a:prstGeom prst="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6060258" y="5964640"/>
            <a:ext cx="527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30%</a:t>
            </a:r>
            <a:endParaRPr lang="ru-RU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40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/>
          <p:cNvSpPr/>
          <p:nvPr/>
        </p:nvSpPr>
        <p:spPr>
          <a:xfrm>
            <a:off x="17400" y="0"/>
            <a:ext cx="48818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050" cap="all" dirty="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УДЕЛЬНЫЙ ВЕС МУНИЦИПАЛЬНЫХ ОБРАЗОВАНИЙ </a:t>
            </a:r>
            <a:r>
              <a:rPr lang="ru-RU" sz="1050" cap="all" dirty="0" smtClean="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общей площади </a:t>
            </a:r>
            <a:r>
              <a:rPr lang="ru-RU" sz="1050" cap="all" dirty="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СЕЛЬСКОХОЗЯЙСТВЕННЫХ УГОДИЙ 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05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050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на 1 июля 2016г.; в процентах от общей площади сельскохозяйственных угодий 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050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 в хозяйствах всех категорий Владимирской области</a:t>
            </a:r>
            <a:r>
              <a:rPr lang="ru-RU" sz="105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1050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Garamond" panose="02020404030301010803"/>
            </a:endParaRPr>
          </a:p>
        </p:txBody>
      </p:sp>
      <p:graphicFrame>
        <p:nvGraphicFramePr>
          <p:cNvPr id="70" name="Диаграмма 69"/>
          <p:cNvGraphicFramePr/>
          <p:nvPr>
            <p:extLst>
              <p:ext uri="{D42A27DB-BD31-4B8C-83A1-F6EECF244321}">
                <p14:modId xmlns:p14="http://schemas.microsoft.com/office/powerpoint/2010/main" val="3454942293"/>
              </p:ext>
            </p:extLst>
          </p:nvPr>
        </p:nvGraphicFramePr>
        <p:xfrm>
          <a:off x="43346" y="765750"/>
          <a:ext cx="5328592" cy="3268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Надпись 2"/>
          <p:cNvSpPr txBox="1">
            <a:spLocks noChangeArrowheads="1"/>
          </p:cNvSpPr>
          <p:nvPr/>
        </p:nvSpPr>
        <p:spPr bwMode="auto">
          <a:xfrm>
            <a:off x="4899273" y="167999"/>
            <a:ext cx="4244727" cy="90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050" b="1" dirty="0" smtClean="0">
                <a:effectLst/>
                <a:latin typeface="Arial" panose="020B0604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ru-RU" sz="1050" cap="all" dirty="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УДЕЛЬНЫЙ ВЕС МУНИЦИПАЛЬНЫХ ОБРАЗОВАНИЙ </a:t>
            </a:r>
            <a:r>
              <a:rPr lang="ru-RU" sz="1050" cap="all" dirty="0" smtClean="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1050" cap="all" dirty="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ОБЩЕЙ ПОСЕВНОЙ ПЛОЩАДИ СЕЛЬСКОХОЗЯЙСТВЕННЫХ КУЛЬТУР ПОД УРОЖАЙ 2016 ГОДА</a:t>
            </a:r>
          </a:p>
          <a:p>
            <a:pPr algn="ctr">
              <a:spcAft>
                <a:spcPts val="0"/>
              </a:spcAft>
            </a:pPr>
            <a:r>
              <a:rPr lang="ru-RU" sz="1050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(в процентах от общей посевной площади сельскохозяйственных культур </a:t>
            </a:r>
            <a:r>
              <a:rPr lang="ru-RU" sz="105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в хозяйствах всех категорий Владимирской области)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142981741"/>
              </p:ext>
            </p:extLst>
          </p:nvPr>
        </p:nvGraphicFramePr>
        <p:xfrm>
          <a:off x="4103440" y="1349737"/>
          <a:ext cx="5040560" cy="316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3268" y="3985568"/>
            <a:ext cx="47347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На </a:t>
            </a:r>
            <a:r>
              <a:rPr lang="ru-RU" sz="1200" b="1" dirty="0"/>
              <a:t>слайде </a:t>
            </a:r>
            <a:r>
              <a:rPr lang="ru-RU" sz="1200" b="1" dirty="0" smtClean="0"/>
              <a:t> представлен  </a:t>
            </a:r>
            <a:r>
              <a:rPr lang="ru-RU" sz="1200" b="1" dirty="0"/>
              <a:t>ранжир  муниципальных образований по общей площади с/х угодий и </a:t>
            </a:r>
            <a:r>
              <a:rPr lang="ru-RU" sz="1200" b="1" dirty="0" smtClean="0"/>
              <a:t> их рейтинг </a:t>
            </a:r>
            <a:r>
              <a:rPr lang="ru-RU" sz="1200" b="1" dirty="0"/>
              <a:t>по удельному весу </a:t>
            </a:r>
            <a:endParaRPr lang="en-US" sz="1200" b="1" dirty="0" smtClean="0"/>
          </a:p>
          <a:p>
            <a:r>
              <a:rPr lang="ru-RU" sz="1200" b="1" dirty="0" smtClean="0"/>
              <a:t>в  </a:t>
            </a:r>
            <a:r>
              <a:rPr lang="ru-RU" sz="1200" b="1" dirty="0"/>
              <a:t>общей посевной площади.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268" y="4573172"/>
            <a:ext cx="8912571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/>
              <a:t>Максимальные показатели по  площади  </a:t>
            </a:r>
            <a:r>
              <a:rPr lang="ru-RU" sz="1300" dirty="0" smtClean="0"/>
              <a:t>сельхозугодий  </a:t>
            </a:r>
            <a:r>
              <a:rPr lang="ru-RU" sz="1300" dirty="0"/>
              <a:t>-  у тех же трех районов,  которые лидируют по показателю общей площади </a:t>
            </a:r>
            <a:r>
              <a:rPr lang="ru-RU" sz="1300" dirty="0" smtClean="0"/>
              <a:t>земель у объектов переписи  (Юрьев-Польский, Суздальский, </a:t>
            </a:r>
            <a:r>
              <a:rPr lang="ru-RU" sz="1300" dirty="0" err="1" smtClean="0"/>
              <a:t>Меленковский</a:t>
            </a:r>
            <a:r>
              <a:rPr lang="ru-RU" sz="1300" dirty="0" smtClean="0"/>
              <a:t>), </a:t>
            </a:r>
            <a:r>
              <a:rPr lang="ru-RU" sz="1300" dirty="0"/>
              <a:t>а    </a:t>
            </a:r>
            <a:r>
              <a:rPr lang="ru-RU" sz="1300" dirty="0" smtClean="0"/>
              <a:t>минимальные  </a:t>
            </a:r>
            <a:r>
              <a:rPr lang="ru-RU" sz="1300" dirty="0"/>
              <a:t>-  в округах</a:t>
            </a:r>
            <a:r>
              <a:rPr lang="ru-RU" sz="1300" dirty="0" smtClean="0"/>
              <a:t>. </a:t>
            </a:r>
            <a:r>
              <a:rPr lang="ru-RU" sz="1300" b="1" dirty="0" smtClean="0"/>
              <a:t>Но есть и подвижки: </a:t>
            </a:r>
            <a:r>
              <a:rPr lang="ru-RU" sz="1300" b="1" dirty="0" err="1" smtClean="0">
                <a:solidFill>
                  <a:srgbClr val="FF0000"/>
                </a:solidFill>
              </a:rPr>
              <a:t>Гороховецкий</a:t>
            </a:r>
            <a:r>
              <a:rPr lang="ru-RU" sz="1300" b="1" dirty="0" smtClean="0">
                <a:solidFill>
                  <a:srgbClr val="FF0000"/>
                </a:solidFill>
              </a:rPr>
              <a:t> район </a:t>
            </a:r>
            <a:r>
              <a:rPr lang="ru-RU" sz="1300" b="1" dirty="0" smtClean="0"/>
              <a:t>по наличию </a:t>
            </a:r>
            <a:r>
              <a:rPr lang="ru-RU" sz="1300" b="1" dirty="0"/>
              <a:t>с</a:t>
            </a:r>
            <a:r>
              <a:rPr lang="ru-RU" sz="1300" b="1" dirty="0" smtClean="0"/>
              <a:t>/х угодий  пропустил </a:t>
            </a:r>
            <a:r>
              <a:rPr lang="ru-RU" sz="1300" b="1" dirty="0"/>
              <a:t>вперед  </a:t>
            </a:r>
            <a:r>
              <a:rPr lang="ru-RU" sz="1300" b="1" dirty="0" err="1">
                <a:solidFill>
                  <a:srgbClr val="008000"/>
                </a:solidFill>
              </a:rPr>
              <a:t>Камешковский</a:t>
            </a:r>
            <a:r>
              <a:rPr lang="ru-RU" sz="1300" b="1" dirty="0">
                <a:solidFill>
                  <a:srgbClr val="008000"/>
                </a:solidFill>
              </a:rPr>
              <a:t>  </a:t>
            </a:r>
            <a:r>
              <a:rPr lang="ru-RU" sz="1300" b="1" dirty="0" smtClean="0">
                <a:solidFill>
                  <a:srgbClr val="008000"/>
                </a:solidFill>
              </a:rPr>
              <a:t>район</a:t>
            </a:r>
            <a:r>
              <a:rPr lang="ru-RU" sz="1300" b="1" dirty="0" smtClean="0"/>
              <a:t>, </a:t>
            </a:r>
            <a:r>
              <a:rPr lang="ru-RU" sz="1300" b="1" dirty="0" smtClean="0">
                <a:solidFill>
                  <a:srgbClr val="FF0000"/>
                </a:solidFill>
              </a:rPr>
              <a:t>Гусь-Хрустальный район</a:t>
            </a:r>
            <a:r>
              <a:rPr lang="ru-RU" sz="1300" b="1" dirty="0" smtClean="0"/>
              <a:t> пропустил  - </a:t>
            </a:r>
            <a:r>
              <a:rPr lang="ru-RU" sz="1300" b="1" dirty="0" err="1" smtClean="0">
                <a:solidFill>
                  <a:srgbClr val="008000"/>
                </a:solidFill>
              </a:rPr>
              <a:t>Собинский</a:t>
            </a:r>
            <a:r>
              <a:rPr lang="ru-RU" sz="1300" b="1" dirty="0" smtClean="0">
                <a:solidFill>
                  <a:srgbClr val="008000"/>
                </a:solidFill>
              </a:rPr>
              <a:t> и </a:t>
            </a:r>
            <a:r>
              <a:rPr lang="ru-RU" sz="1300" b="1" dirty="0" err="1" smtClean="0">
                <a:solidFill>
                  <a:srgbClr val="008000"/>
                </a:solidFill>
              </a:rPr>
              <a:t>Селивановский</a:t>
            </a:r>
            <a:r>
              <a:rPr lang="ru-RU" sz="1300" b="1" dirty="0" smtClean="0"/>
              <a:t>, а </a:t>
            </a:r>
            <a:r>
              <a:rPr lang="ru-RU" sz="1300" b="1" dirty="0" err="1" smtClean="0">
                <a:solidFill>
                  <a:srgbClr val="FF0000"/>
                </a:solidFill>
              </a:rPr>
              <a:t>Судогодский</a:t>
            </a:r>
            <a:r>
              <a:rPr lang="ru-RU" sz="1300" b="1" dirty="0" smtClean="0">
                <a:solidFill>
                  <a:srgbClr val="FF0000"/>
                </a:solidFill>
              </a:rPr>
              <a:t>  район </a:t>
            </a:r>
            <a:r>
              <a:rPr lang="ru-RU" sz="1300" b="1" dirty="0" smtClean="0"/>
              <a:t>– </a:t>
            </a:r>
            <a:r>
              <a:rPr lang="ru-RU" sz="1300" b="1" dirty="0" smtClean="0">
                <a:solidFill>
                  <a:srgbClr val="008000"/>
                </a:solidFill>
              </a:rPr>
              <a:t>Ковровский район</a:t>
            </a:r>
            <a:r>
              <a:rPr lang="ru-RU" sz="1300" b="1" dirty="0" smtClean="0">
                <a:solidFill>
                  <a:srgbClr val="FF0000"/>
                </a:solidFill>
              </a:rPr>
              <a:t>.</a:t>
            </a:r>
            <a:endParaRPr lang="ru-RU" sz="1300" b="1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ru-RU" sz="1300" dirty="0"/>
              <a:t>Сравнивая </a:t>
            </a:r>
            <a:r>
              <a:rPr lang="ru-RU" sz="1300" dirty="0" smtClean="0"/>
              <a:t>диаграммы</a:t>
            </a:r>
            <a:r>
              <a:rPr lang="ru-RU" sz="1300" dirty="0"/>
              <a:t> </a:t>
            </a:r>
            <a:r>
              <a:rPr lang="ru-RU" sz="1300" dirty="0" smtClean="0"/>
              <a:t>по площади с/х угодий и посевам, </a:t>
            </a:r>
            <a:r>
              <a:rPr lang="ru-RU" sz="1300" dirty="0"/>
              <a:t>мы </a:t>
            </a:r>
            <a:r>
              <a:rPr lang="ru-RU" sz="1300" dirty="0" smtClean="0"/>
              <a:t>видим, что сохранили  </a:t>
            </a:r>
            <a:r>
              <a:rPr lang="ru-RU" sz="1300" dirty="0"/>
              <a:t>свои </a:t>
            </a:r>
            <a:r>
              <a:rPr lang="ru-RU" sz="1300" dirty="0" smtClean="0"/>
              <a:t>позиции  </a:t>
            </a:r>
            <a:r>
              <a:rPr lang="ru-RU" sz="1300" b="1" dirty="0"/>
              <a:t>два лидера -</a:t>
            </a:r>
            <a:r>
              <a:rPr lang="ru-RU" sz="1300" dirty="0"/>
              <a:t> </a:t>
            </a:r>
            <a:r>
              <a:rPr lang="ru-RU" sz="1300" b="1" dirty="0"/>
              <a:t>Юрьев-Польский и Суздальский районы</a:t>
            </a:r>
            <a:r>
              <a:rPr lang="ru-RU" sz="1300" dirty="0"/>
              <a:t>. </a:t>
            </a:r>
            <a:r>
              <a:rPr lang="ru-RU" sz="1300" b="1" dirty="0">
                <a:solidFill>
                  <a:srgbClr val="008000"/>
                </a:solidFill>
              </a:rPr>
              <a:t>На третье место по посевам вышел  </a:t>
            </a:r>
            <a:r>
              <a:rPr lang="ru-RU" sz="1300" b="1" dirty="0" err="1">
                <a:solidFill>
                  <a:srgbClr val="008000"/>
                </a:solidFill>
              </a:rPr>
              <a:t>Собинский</a:t>
            </a:r>
            <a:r>
              <a:rPr lang="ru-RU" sz="1300" b="1" dirty="0">
                <a:solidFill>
                  <a:srgbClr val="008000"/>
                </a:solidFill>
              </a:rPr>
              <a:t> район</a:t>
            </a:r>
            <a:r>
              <a:rPr lang="ru-RU" sz="1300" dirty="0"/>
              <a:t>, опередив </a:t>
            </a:r>
            <a:r>
              <a:rPr lang="ru-RU" sz="1300" b="1" dirty="0" err="1"/>
              <a:t>Меленковский</a:t>
            </a:r>
            <a:r>
              <a:rPr lang="ru-RU" sz="1300" b="1" dirty="0"/>
              <a:t> (4 место). </a:t>
            </a:r>
            <a:r>
              <a:rPr lang="ru-RU" sz="1300" b="1" dirty="0">
                <a:solidFill>
                  <a:srgbClr val="008000"/>
                </a:solidFill>
              </a:rPr>
              <a:t>На 5-ю позицию поднялся Муромский район</a:t>
            </a:r>
            <a:r>
              <a:rPr lang="ru-RU" sz="1300" b="1" dirty="0"/>
              <a:t>, опередив   пять районов с  более значительной площадью сельхозугодий.</a:t>
            </a:r>
          </a:p>
          <a:p>
            <a:r>
              <a:rPr lang="ru-RU" sz="1300" b="1" dirty="0" smtClean="0">
                <a:solidFill>
                  <a:srgbClr val="C00000"/>
                </a:solidFill>
              </a:rPr>
              <a:t>Противоположная </a:t>
            </a:r>
            <a:r>
              <a:rPr lang="ru-RU" sz="1300" b="1" dirty="0">
                <a:solidFill>
                  <a:srgbClr val="C00000"/>
                </a:solidFill>
              </a:rPr>
              <a:t>картина с Гусь-Хрустальным районом. </a:t>
            </a:r>
            <a:r>
              <a:rPr lang="ru-RU" sz="1300" b="1" dirty="0"/>
              <a:t>По площади с/х </a:t>
            </a:r>
            <a:r>
              <a:rPr lang="ru-RU" sz="1300" b="1" dirty="0" smtClean="0"/>
              <a:t>угодий он </a:t>
            </a:r>
            <a:r>
              <a:rPr lang="ru-RU" sz="1300" b="1" dirty="0"/>
              <a:t>находится в первой половине ранжира - 6 место, а </a:t>
            </a:r>
            <a:r>
              <a:rPr lang="ru-RU" sz="1300" b="1" dirty="0" smtClean="0"/>
              <a:t>по </a:t>
            </a:r>
            <a:r>
              <a:rPr lang="ru-RU" sz="1300" b="1" dirty="0"/>
              <a:t>посевной работе - на предпоследнем месте из числа районов.</a:t>
            </a:r>
            <a:r>
              <a:rPr lang="ru-RU" sz="1300" b="1" dirty="0">
                <a:solidFill>
                  <a:srgbClr val="C00000"/>
                </a:solidFill>
              </a:rPr>
              <a:t> </a:t>
            </a:r>
            <a:r>
              <a:rPr lang="ru-RU" sz="1300" dirty="0">
                <a:solidFill>
                  <a:srgbClr val="FF0000"/>
                </a:solidFill>
              </a:rPr>
              <a:t>Меньше </a:t>
            </a:r>
            <a:r>
              <a:rPr lang="ru-RU" sz="1300" dirty="0" smtClean="0">
                <a:solidFill>
                  <a:srgbClr val="FF0000"/>
                </a:solidFill>
              </a:rPr>
              <a:t>всего посевов </a:t>
            </a:r>
            <a:r>
              <a:rPr lang="ru-RU" sz="1300" dirty="0">
                <a:solidFill>
                  <a:srgbClr val="FF0000"/>
                </a:solidFill>
              </a:rPr>
              <a:t>только в </a:t>
            </a:r>
            <a:r>
              <a:rPr lang="ru-RU" sz="1300" dirty="0" err="1">
                <a:solidFill>
                  <a:srgbClr val="FF0000"/>
                </a:solidFill>
              </a:rPr>
              <a:t>Киржачском</a:t>
            </a:r>
            <a:r>
              <a:rPr lang="ru-RU" sz="1300" dirty="0">
                <a:solidFill>
                  <a:srgbClr val="FF0000"/>
                </a:solidFill>
              </a:rPr>
              <a:t> районе</a:t>
            </a:r>
            <a:r>
              <a:rPr lang="ru-RU" sz="1300" dirty="0"/>
              <a:t>. Он в аутсайдерах  на обеих диаграммах.</a:t>
            </a:r>
          </a:p>
        </p:txBody>
      </p:sp>
    </p:spTree>
    <p:extLst>
      <p:ext uri="{BB962C8B-B14F-4D97-AF65-F5344CB8AC3E}">
        <p14:creationId xmlns:p14="http://schemas.microsoft.com/office/powerpoint/2010/main" val="275513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988E3E-C840-4EF3-BEEA-6C8CA9D92F1C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29427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Презентация" r:id="rId3" imgW="4570530" imgH="3427400" progId="PowerPoint.Show.12">
                  <p:embed/>
                </p:oleObj>
              </mc:Choice>
              <mc:Fallback>
                <p:oleObj name="Презентация" r:id="rId3" imgW="4570530" imgH="342740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813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 rot="16200000">
            <a:off x="5793494" y="3289485"/>
            <a:ext cx="5193579" cy="86409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008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30872" y="5763791"/>
            <a:ext cx="8174518" cy="86409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008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21" name="TextBox 6"/>
          <p:cNvSpPr txBox="1">
            <a:spLocks noChangeArrowheads="1"/>
          </p:cNvSpPr>
          <p:nvPr/>
        </p:nvSpPr>
        <p:spPr bwMode="auto">
          <a:xfrm>
            <a:off x="0" y="95862"/>
            <a:ext cx="9144000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3" tIns="45706" rIns="91413" bIns="4570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Структура посевных площадей  в хозяйствах всех категорий</a:t>
            </a:r>
            <a:b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alt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(в процентах от общей посевной площади в хозяйствах всех категорий)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122616725"/>
              </p:ext>
            </p:extLst>
          </p:nvPr>
        </p:nvGraphicFramePr>
        <p:xfrm>
          <a:off x="56417" y="771599"/>
          <a:ext cx="8748972" cy="2155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036524530"/>
              </p:ext>
            </p:extLst>
          </p:nvPr>
        </p:nvGraphicFramePr>
        <p:xfrm>
          <a:off x="111732" y="2451301"/>
          <a:ext cx="8784976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Овал 1"/>
          <p:cNvSpPr/>
          <p:nvPr/>
        </p:nvSpPr>
        <p:spPr>
          <a:xfrm>
            <a:off x="3995936" y="5581131"/>
            <a:ext cx="1224136" cy="1224136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778216" y="2457136"/>
            <a:ext cx="1224136" cy="1224136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108770" y="5581131"/>
            <a:ext cx="1224136" cy="1224136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778216" y="5553480"/>
            <a:ext cx="1224136" cy="12241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940152" y="5583771"/>
            <a:ext cx="1224136" cy="1224136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778216" y="3986500"/>
            <a:ext cx="1224136" cy="1224136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749355" y="880074"/>
            <a:ext cx="1224136" cy="1224136"/>
          </a:xfrm>
          <a:prstGeom prst="ellipse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08445" y="5583771"/>
            <a:ext cx="1224136" cy="1224136"/>
          </a:xfrm>
          <a:prstGeom prst="ellipse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43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адпись 2"/>
          <p:cNvSpPr txBox="1">
            <a:spLocks noChangeArrowheads="1"/>
          </p:cNvSpPr>
          <p:nvPr/>
        </p:nvSpPr>
        <p:spPr bwMode="auto">
          <a:xfrm>
            <a:off x="251520" y="7851"/>
            <a:ext cx="8391525" cy="1331134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СТРУКТУРА ПОСЕВНЫХ ПЛОЩАДЕЙ ПО ВИДАМ СЕЛЬСКОХОЗЯЙСТВЕННЫХ КУЛЬТУР ПОД УРОЖАЙ 2006 И 2016 ГОДОВ </a:t>
            </a: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cap="all" dirty="0" err="1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сельхозорганизациях</a:t>
            </a: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КФХ и ИП </a:t>
            </a:r>
            <a:endParaRPr lang="ru-RU" cap="all" dirty="0">
              <a:ln w="0"/>
              <a:solidFill>
                <a:srgbClr val="057145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(в процентах от общей посевной площади соответствующей категории хозяйств)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154915711"/>
              </p:ext>
            </p:extLst>
          </p:nvPr>
        </p:nvGraphicFramePr>
        <p:xfrm>
          <a:off x="341953" y="1938393"/>
          <a:ext cx="3149928" cy="1381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65132" y="1366588"/>
            <a:ext cx="3764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Сельскохозяйственные организации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898334096"/>
              </p:ext>
            </p:extLst>
          </p:nvPr>
        </p:nvGraphicFramePr>
        <p:xfrm>
          <a:off x="5076056" y="1908592"/>
          <a:ext cx="3168351" cy="1399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507120" y="1612734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2006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49786" y="1612734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20</a:t>
            </a:r>
            <a:r>
              <a:rPr lang="en-US" dirty="0" smtClean="0">
                <a:solidFill>
                  <a:prstClr val="black"/>
                </a:solidFill>
              </a:rPr>
              <a:t>1</a:t>
            </a:r>
            <a:r>
              <a:rPr lang="ru-RU" dirty="0" smtClean="0">
                <a:solidFill>
                  <a:prstClr val="black"/>
                </a:solidFill>
              </a:rPr>
              <a:t>6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0818" y="3354190"/>
            <a:ext cx="83529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Крестьянские (фермерские) хозяйства и индивидуальные предприниматели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685730827"/>
              </p:ext>
            </p:extLst>
          </p:nvPr>
        </p:nvGraphicFramePr>
        <p:xfrm>
          <a:off x="251520" y="3889863"/>
          <a:ext cx="3108065" cy="1417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55466970"/>
              </p:ext>
            </p:extLst>
          </p:nvPr>
        </p:nvGraphicFramePr>
        <p:xfrm>
          <a:off x="3059833" y="3661841"/>
          <a:ext cx="5976664" cy="1999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998771"/>
              </p:ext>
            </p:extLst>
          </p:nvPr>
        </p:nvGraphicFramePr>
        <p:xfrm>
          <a:off x="405184" y="5784074"/>
          <a:ext cx="8218561" cy="10058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30122"/>
                <a:gridCol w="2488965"/>
                <a:gridCol w="2079977"/>
                <a:gridCol w="1819497"/>
              </a:tblGrid>
              <a:tr h="273671">
                <a:tc row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Технические культуры</a:t>
                      </a:r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2006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2016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2736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/>
                        <a:t>Сельхозорганизации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0,3%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1,9%</a:t>
                      </a:r>
                      <a:endParaRPr lang="ru-RU" sz="1600" dirty="0"/>
                    </a:p>
                  </a:txBody>
                  <a:tcPr anchor="ctr"/>
                </a:tc>
              </a:tr>
              <a:tr h="27367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КФХ и ИП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0,2%</a:t>
                      </a:r>
                      <a:endParaRPr lang="ru-RU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04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37828338"/>
              </p:ext>
            </p:extLst>
          </p:nvPr>
        </p:nvGraphicFramePr>
        <p:xfrm>
          <a:off x="0" y="199631"/>
          <a:ext cx="9144000" cy="6458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8883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Группа 39"/>
          <p:cNvGrpSpPr/>
          <p:nvPr/>
        </p:nvGrpSpPr>
        <p:grpSpPr>
          <a:xfrm>
            <a:off x="-61413" y="5922088"/>
            <a:ext cx="9205413" cy="847441"/>
            <a:chOff x="-44822" y="5869159"/>
            <a:chExt cx="9205413" cy="847441"/>
          </a:xfrm>
        </p:grpSpPr>
        <p:pic>
          <p:nvPicPr>
            <p:cNvPr id="41" name="Рисунок 40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9" r="4989" b="23762"/>
            <a:stretch/>
          </p:blipFill>
          <p:spPr>
            <a:xfrm>
              <a:off x="3135336" y="5869159"/>
              <a:ext cx="3240360" cy="838494"/>
            </a:xfrm>
            <a:prstGeom prst="rect">
              <a:avLst/>
            </a:prstGeom>
          </p:spPr>
        </p:pic>
        <p:pic>
          <p:nvPicPr>
            <p:cNvPr id="42" name="Рисунок 41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9" r="4989" b="22948"/>
            <a:stretch/>
          </p:blipFill>
          <p:spPr>
            <a:xfrm>
              <a:off x="-44822" y="5869159"/>
              <a:ext cx="3240360" cy="847441"/>
            </a:xfrm>
            <a:prstGeom prst="rect">
              <a:avLst/>
            </a:prstGeom>
          </p:spPr>
        </p:pic>
        <p:pic>
          <p:nvPicPr>
            <p:cNvPr id="43" name="Рисунок 42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9" t="-1" r="16554" b="23762"/>
            <a:stretch/>
          </p:blipFill>
          <p:spPr>
            <a:xfrm>
              <a:off x="6272800" y="5878106"/>
              <a:ext cx="2887791" cy="838494"/>
            </a:xfrm>
            <a:prstGeom prst="rect">
              <a:avLst/>
            </a:prstGeom>
          </p:spPr>
        </p:pic>
      </p:grp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809935507"/>
              </p:ext>
            </p:extLst>
          </p:nvPr>
        </p:nvGraphicFramePr>
        <p:xfrm>
          <a:off x="107504" y="1143299"/>
          <a:ext cx="4413179" cy="4847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219" name="Рисунок 3" descr="podlogka.png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0615"/>
            <a:ext cx="91440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Box 6"/>
          <p:cNvSpPr txBox="1">
            <a:spLocks noChangeArrowheads="1"/>
          </p:cNvSpPr>
          <p:nvPr/>
        </p:nvSpPr>
        <p:spPr bwMode="auto">
          <a:xfrm>
            <a:off x="107504" y="879956"/>
            <a:ext cx="4387021" cy="36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3" tIns="45706" rIns="91413" bIns="4570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Сельскохозяйственные организации </a:t>
            </a:r>
            <a:endParaRPr lang="en-US" alt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6642" y="1275134"/>
            <a:ext cx="103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8000"/>
                </a:solidFill>
              </a:rPr>
              <a:t>+ 4</a:t>
            </a:r>
            <a:r>
              <a:rPr lang="en-US" b="1" dirty="0" smtClean="0">
                <a:solidFill>
                  <a:srgbClr val="008000"/>
                </a:solidFill>
              </a:rPr>
              <a:t>7%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647926" y="1380160"/>
            <a:ext cx="176521" cy="159280"/>
          </a:xfrm>
          <a:prstGeom prst="triangle">
            <a:avLst/>
          </a:prstGeom>
          <a:solidFill>
            <a:srgbClr val="92D05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rgbClr val="008000"/>
              </a:solidFill>
              <a:latin typeface="Calibri" panose="020F0502020204030204"/>
              <a:cs typeface="+mn-cs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259631" y="4365104"/>
            <a:ext cx="776592" cy="369332"/>
            <a:chOff x="140008" y="6005717"/>
            <a:chExt cx="962920" cy="369332"/>
          </a:xfrm>
        </p:grpSpPr>
        <p:sp>
          <p:nvSpPr>
            <p:cNvPr id="10" name="TextBox 9"/>
            <p:cNvSpPr txBox="1"/>
            <p:nvPr/>
          </p:nvSpPr>
          <p:spPr>
            <a:xfrm>
              <a:off x="140008" y="6005717"/>
              <a:ext cx="9629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</a:rPr>
                <a:t>-</a:t>
              </a:r>
              <a:r>
                <a:rPr lang="en-US" b="1" dirty="0" smtClean="0">
                  <a:solidFill>
                    <a:srgbClr val="FF0000"/>
                  </a:solidFill>
                </a:rPr>
                <a:t>58%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 rot="10800000">
              <a:off x="916601" y="6106761"/>
              <a:ext cx="186327" cy="167244"/>
            </a:xfrm>
            <a:prstGeom prst="triangle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" lastClr="FFFFFF"/>
                </a:solidFill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2771800" y="3175289"/>
            <a:ext cx="917307" cy="369332"/>
            <a:chOff x="2195735" y="6005717"/>
            <a:chExt cx="690384" cy="369332"/>
          </a:xfrm>
        </p:grpSpPr>
        <p:sp>
          <p:nvSpPr>
            <p:cNvPr id="11" name="TextBox 10"/>
            <p:cNvSpPr txBox="1"/>
            <p:nvPr/>
          </p:nvSpPr>
          <p:spPr>
            <a:xfrm>
              <a:off x="2195735" y="6005717"/>
              <a:ext cx="6903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</a:rPr>
                <a:t>- </a:t>
              </a:r>
              <a:r>
                <a:rPr lang="en-US" b="1" dirty="0" smtClean="0">
                  <a:solidFill>
                    <a:srgbClr val="FF0000"/>
                  </a:solidFill>
                </a:rPr>
                <a:t>39%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 rot="10800000">
              <a:off x="2699792" y="6106761"/>
              <a:ext cx="186327" cy="167244"/>
            </a:xfrm>
            <a:prstGeom prst="triangle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" lastClr="FFFFFF"/>
                </a:solidFill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3806137" y="4318635"/>
            <a:ext cx="837872" cy="369332"/>
            <a:chOff x="3374086" y="6003289"/>
            <a:chExt cx="985579" cy="369332"/>
          </a:xfrm>
        </p:grpSpPr>
        <p:sp>
          <p:nvSpPr>
            <p:cNvPr id="14" name="TextBox 13"/>
            <p:cNvSpPr txBox="1"/>
            <p:nvPr/>
          </p:nvSpPr>
          <p:spPr>
            <a:xfrm>
              <a:off x="3374086" y="6003289"/>
              <a:ext cx="9855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-</a:t>
              </a:r>
              <a:r>
                <a:rPr lang="ru-RU" b="1" dirty="0" smtClean="0">
                  <a:solidFill>
                    <a:srgbClr val="FF0000"/>
                  </a:solidFill>
                </a:rPr>
                <a:t> </a:t>
              </a:r>
              <a:r>
                <a:rPr lang="en-US" b="1" dirty="0" smtClean="0">
                  <a:solidFill>
                    <a:srgbClr val="FF0000"/>
                  </a:solidFill>
                </a:rPr>
                <a:t>61%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 rot="10800000">
              <a:off x="4088636" y="6105107"/>
              <a:ext cx="186327" cy="167244"/>
            </a:xfrm>
            <a:prstGeom prst="triangle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" lastClr="FFFFFF"/>
                </a:solidFill>
                <a:latin typeface="Calibri" panose="020F0502020204030204"/>
                <a:cs typeface="+mn-cs"/>
              </a:endParaRPr>
            </a:p>
          </p:txBody>
        </p:sp>
      </p:grp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130608870"/>
              </p:ext>
            </p:extLst>
          </p:nvPr>
        </p:nvGraphicFramePr>
        <p:xfrm>
          <a:off x="4629757" y="1666476"/>
          <a:ext cx="5040560" cy="4366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7" name="Группа 16"/>
          <p:cNvGrpSpPr/>
          <p:nvPr/>
        </p:nvGrpSpPr>
        <p:grpSpPr>
          <a:xfrm>
            <a:off x="4738295" y="2973483"/>
            <a:ext cx="1095434" cy="369332"/>
            <a:chOff x="2627784" y="1549244"/>
            <a:chExt cx="864096" cy="369332"/>
          </a:xfrm>
        </p:grpSpPr>
        <p:sp>
          <p:nvSpPr>
            <p:cNvPr id="18" name="TextBox 17"/>
            <p:cNvSpPr txBox="1"/>
            <p:nvPr/>
          </p:nvSpPr>
          <p:spPr>
            <a:xfrm>
              <a:off x="2627784" y="1549244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rgbClr val="008000"/>
                  </a:solidFill>
                </a:rPr>
                <a:t>+</a:t>
              </a:r>
              <a:r>
                <a:rPr lang="ru-RU" b="1" dirty="0" smtClean="0">
                  <a:solidFill>
                    <a:srgbClr val="008000"/>
                  </a:solidFill>
                </a:rPr>
                <a:t> </a:t>
              </a:r>
              <a:r>
                <a:rPr lang="en-US" b="1" dirty="0" smtClean="0">
                  <a:solidFill>
                    <a:srgbClr val="008000"/>
                  </a:solidFill>
                </a:rPr>
                <a:t>71%</a:t>
              </a:r>
              <a:endParaRPr lang="ru-RU" b="1" dirty="0">
                <a:solidFill>
                  <a:srgbClr val="008000"/>
                </a:solidFill>
              </a:endParaRPr>
            </a:p>
          </p:txBody>
        </p:sp>
        <p:sp>
          <p:nvSpPr>
            <p:cNvPr id="19" name="Равнобедренный треугольник 18"/>
            <p:cNvSpPr/>
            <p:nvPr/>
          </p:nvSpPr>
          <p:spPr>
            <a:xfrm>
              <a:off x="3181697" y="1639824"/>
              <a:ext cx="176521" cy="159280"/>
            </a:xfrm>
            <a:prstGeom prst="triangle">
              <a:avLst/>
            </a:prstGeom>
            <a:solidFill>
              <a:srgbClr val="92D05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" lastClr="FFFFFF"/>
                </a:solidFill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678118" y="4675204"/>
            <a:ext cx="1072864" cy="369332"/>
            <a:chOff x="3923927" y="4474622"/>
            <a:chExt cx="1072864" cy="369332"/>
          </a:xfrm>
        </p:grpSpPr>
        <p:sp>
          <p:nvSpPr>
            <p:cNvPr id="21" name="TextBox 20"/>
            <p:cNvSpPr txBox="1"/>
            <p:nvPr/>
          </p:nvSpPr>
          <p:spPr>
            <a:xfrm>
              <a:off x="3923927" y="4474622"/>
              <a:ext cx="1072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8000"/>
                  </a:solidFill>
                </a:rPr>
                <a:t>+ </a:t>
              </a:r>
              <a:r>
                <a:rPr lang="en-US" b="1" dirty="0" smtClean="0">
                  <a:solidFill>
                    <a:srgbClr val="008000"/>
                  </a:solidFill>
                </a:rPr>
                <a:t>74%</a:t>
              </a:r>
              <a:endParaRPr lang="ru-RU" b="1" dirty="0">
                <a:solidFill>
                  <a:srgbClr val="008000"/>
                </a:solidFill>
              </a:endParaRPr>
            </a:p>
          </p:txBody>
        </p:sp>
        <p:sp>
          <p:nvSpPr>
            <p:cNvPr id="22" name="Равнобедренный треугольник 21"/>
            <p:cNvSpPr/>
            <p:nvPr/>
          </p:nvSpPr>
          <p:spPr>
            <a:xfrm>
              <a:off x="4597429" y="4579648"/>
              <a:ext cx="176521" cy="159280"/>
            </a:xfrm>
            <a:prstGeom prst="triangle">
              <a:avLst/>
            </a:prstGeom>
            <a:solidFill>
              <a:srgbClr val="92D05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" lastClr="FFFFFF"/>
                </a:solidFill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6677771" y="3995772"/>
            <a:ext cx="1213540" cy="369332"/>
            <a:chOff x="5508104" y="3635962"/>
            <a:chExt cx="864096" cy="369332"/>
          </a:xfrm>
        </p:grpSpPr>
        <p:sp>
          <p:nvSpPr>
            <p:cNvPr id="24" name="TextBox 23"/>
            <p:cNvSpPr txBox="1"/>
            <p:nvPr/>
          </p:nvSpPr>
          <p:spPr>
            <a:xfrm>
              <a:off x="5508104" y="3635962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</a:rPr>
                <a:t>- </a:t>
              </a:r>
              <a:r>
                <a:rPr lang="en-US" b="1" dirty="0" smtClean="0">
                  <a:solidFill>
                    <a:srgbClr val="FF0000"/>
                  </a:solidFill>
                </a:rPr>
                <a:t>39%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25" name="Равнобедренный треугольник 24"/>
            <p:cNvSpPr/>
            <p:nvPr/>
          </p:nvSpPr>
          <p:spPr>
            <a:xfrm rot="10800000">
              <a:off x="6012160" y="3737006"/>
              <a:ext cx="186327" cy="167244"/>
            </a:xfrm>
            <a:prstGeom prst="triangle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" lastClr="FFFFFF"/>
                </a:solidFill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7891311" y="3374856"/>
            <a:ext cx="864096" cy="369332"/>
            <a:chOff x="7524328" y="1918576"/>
            <a:chExt cx="864096" cy="369332"/>
          </a:xfrm>
        </p:grpSpPr>
        <p:sp>
          <p:nvSpPr>
            <p:cNvPr id="27" name="TextBox 26"/>
            <p:cNvSpPr txBox="1"/>
            <p:nvPr/>
          </p:nvSpPr>
          <p:spPr>
            <a:xfrm>
              <a:off x="7524328" y="1918576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8000"/>
                  </a:solidFill>
                </a:rPr>
                <a:t>В 3 р.</a:t>
              </a:r>
              <a:endParaRPr lang="ru-RU" b="1" dirty="0">
                <a:solidFill>
                  <a:srgbClr val="008000"/>
                </a:solidFill>
              </a:endParaRPr>
            </a:p>
          </p:txBody>
        </p:sp>
        <p:sp>
          <p:nvSpPr>
            <p:cNvPr id="28" name="Равнобедренный треугольник 27"/>
            <p:cNvSpPr/>
            <p:nvPr/>
          </p:nvSpPr>
          <p:spPr>
            <a:xfrm>
              <a:off x="8211903" y="1983468"/>
              <a:ext cx="176521" cy="159280"/>
            </a:xfrm>
            <a:prstGeom prst="triangle">
              <a:avLst/>
            </a:prstGeom>
            <a:solidFill>
              <a:srgbClr val="92D05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" lastClr="FFFFFF"/>
                </a:solidFill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5371249" y="896311"/>
            <a:ext cx="3550163" cy="646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3" tIns="45706" rIns="91413" bIns="4570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Крестьянские (фермерские) хозяйства </a:t>
            </a:r>
            <a:r>
              <a:rPr lang="ru-RU" alt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 ИП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5807" y="126118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Посевные площади под  </a:t>
            </a:r>
            <a:r>
              <a:rPr lang="ru-RU" alt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зерновыми</a:t>
            </a:r>
            <a:r>
              <a:rPr lang="en-US" alt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alt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культурами </a:t>
            </a:r>
            <a:br>
              <a:rPr lang="ru-RU" alt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alt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alt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2006 и 2016 годах </a:t>
            </a:r>
            <a:r>
              <a:rPr lang="ru-RU" alt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(</a:t>
            </a:r>
            <a:r>
              <a:rPr lang="ru-RU" alt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га). </a:t>
            </a:r>
            <a:r>
              <a:rPr lang="ru-RU" alt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Динамика </a:t>
            </a:r>
            <a:r>
              <a:rPr lang="ru-RU" alt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показателей </a:t>
            </a:r>
            <a:r>
              <a:rPr lang="ru-RU" alt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(в процентах</a:t>
            </a:r>
            <a:r>
              <a:rPr lang="ru-RU" alt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)</a:t>
            </a:r>
            <a:endParaRPr lang="en-US" altLang="ru-RU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372609" y="3190542"/>
            <a:ext cx="1138403" cy="204392"/>
          </a:xfrm>
          <a:custGeom>
            <a:avLst/>
            <a:gdLst>
              <a:gd name="connsiteX0" fmla="*/ 0 w 1533525"/>
              <a:gd name="connsiteY0" fmla="*/ 122539 h 227367"/>
              <a:gd name="connsiteX1" fmla="*/ 171450 w 1533525"/>
              <a:gd name="connsiteY1" fmla="*/ 74914 h 227367"/>
              <a:gd name="connsiteX2" fmla="*/ 514350 w 1533525"/>
              <a:gd name="connsiteY2" fmla="*/ 227314 h 227367"/>
              <a:gd name="connsiteX3" fmla="*/ 828675 w 1533525"/>
              <a:gd name="connsiteY3" fmla="*/ 55864 h 227367"/>
              <a:gd name="connsiteX4" fmla="*/ 1209675 w 1533525"/>
              <a:gd name="connsiteY4" fmla="*/ 208264 h 227367"/>
              <a:gd name="connsiteX5" fmla="*/ 1476375 w 1533525"/>
              <a:gd name="connsiteY5" fmla="*/ 17764 h 227367"/>
              <a:gd name="connsiteX6" fmla="*/ 1533525 w 1533525"/>
              <a:gd name="connsiteY6" fmla="*/ 8239 h 227367"/>
              <a:gd name="connsiteX7" fmla="*/ 1533525 w 1533525"/>
              <a:gd name="connsiteY7" fmla="*/ 8239 h 227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33525" h="227367">
                <a:moveTo>
                  <a:pt x="0" y="122539"/>
                </a:moveTo>
                <a:cubicBezTo>
                  <a:pt x="42862" y="89995"/>
                  <a:pt x="85725" y="57452"/>
                  <a:pt x="171450" y="74914"/>
                </a:cubicBezTo>
                <a:cubicBezTo>
                  <a:pt x="257175" y="92376"/>
                  <a:pt x="404813" y="230489"/>
                  <a:pt x="514350" y="227314"/>
                </a:cubicBezTo>
                <a:cubicBezTo>
                  <a:pt x="623887" y="224139"/>
                  <a:pt x="712788" y="59039"/>
                  <a:pt x="828675" y="55864"/>
                </a:cubicBezTo>
                <a:cubicBezTo>
                  <a:pt x="944562" y="52689"/>
                  <a:pt x="1101725" y="214614"/>
                  <a:pt x="1209675" y="208264"/>
                </a:cubicBezTo>
                <a:cubicBezTo>
                  <a:pt x="1317625" y="201914"/>
                  <a:pt x="1422400" y="51101"/>
                  <a:pt x="1476375" y="17764"/>
                </a:cubicBezTo>
                <a:cubicBezTo>
                  <a:pt x="1530350" y="-15573"/>
                  <a:pt x="1533525" y="8239"/>
                  <a:pt x="1533525" y="8239"/>
                </a:cubicBezTo>
                <a:lnTo>
                  <a:pt x="1533525" y="8239"/>
                </a:lnTo>
              </a:path>
            </a:pathLst>
          </a:cu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32" name="Полилиния 31"/>
          <p:cNvSpPr/>
          <p:nvPr/>
        </p:nvSpPr>
        <p:spPr>
          <a:xfrm>
            <a:off x="2473410" y="4262908"/>
            <a:ext cx="1138403" cy="204392"/>
          </a:xfrm>
          <a:custGeom>
            <a:avLst/>
            <a:gdLst>
              <a:gd name="connsiteX0" fmla="*/ 0 w 1533525"/>
              <a:gd name="connsiteY0" fmla="*/ 122539 h 227367"/>
              <a:gd name="connsiteX1" fmla="*/ 171450 w 1533525"/>
              <a:gd name="connsiteY1" fmla="*/ 74914 h 227367"/>
              <a:gd name="connsiteX2" fmla="*/ 514350 w 1533525"/>
              <a:gd name="connsiteY2" fmla="*/ 227314 h 227367"/>
              <a:gd name="connsiteX3" fmla="*/ 828675 w 1533525"/>
              <a:gd name="connsiteY3" fmla="*/ 55864 h 227367"/>
              <a:gd name="connsiteX4" fmla="*/ 1209675 w 1533525"/>
              <a:gd name="connsiteY4" fmla="*/ 208264 h 227367"/>
              <a:gd name="connsiteX5" fmla="*/ 1476375 w 1533525"/>
              <a:gd name="connsiteY5" fmla="*/ 17764 h 227367"/>
              <a:gd name="connsiteX6" fmla="*/ 1533525 w 1533525"/>
              <a:gd name="connsiteY6" fmla="*/ 8239 h 227367"/>
              <a:gd name="connsiteX7" fmla="*/ 1533525 w 1533525"/>
              <a:gd name="connsiteY7" fmla="*/ 8239 h 227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33525" h="227367">
                <a:moveTo>
                  <a:pt x="0" y="122539"/>
                </a:moveTo>
                <a:cubicBezTo>
                  <a:pt x="42862" y="89995"/>
                  <a:pt x="85725" y="57452"/>
                  <a:pt x="171450" y="74914"/>
                </a:cubicBezTo>
                <a:cubicBezTo>
                  <a:pt x="257175" y="92376"/>
                  <a:pt x="404813" y="230489"/>
                  <a:pt x="514350" y="227314"/>
                </a:cubicBezTo>
                <a:cubicBezTo>
                  <a:pt x="623887" y="224139"/>
                  <a:pt x="712788" y="59039"/>
                  <a:pt x="828675" y="55864"/>
                </a:cubicBezTo>
                <a:cubicBezTo>
                  <a:pt x="944562" y="52689"/>
                  <a:pt x="1101725" y="214614"/>
                  <a:pt x="1209675" y="208264"/>
                </a:cubicBezTo>
                <a:cubicBezTo>
                  <a:pt x="1317625" y="201914"/>
                  <a:pt x="1422400" y="51101"/>
                  <a:pt x="1476375" y="17764"/>
                </a:cubicBezTo>
                <a:cubicBezTo>
                  <a:pt x="1530350" y="-15573"/>
                  <a:pt x="1533525" y="8239"/>
                  <a:pt x="1533525" y="8239"/>
                </a:cubicBezTo>
                <a:lnTo>
                  <a:pt x="1533525" y="8239"/>
                </a:lnTo>
              </a:path>
            </a:pathLst>
          </a:cu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33" name="Полилиния 32"/>
          <p:cNvSpPr/>
          <p:nvPr/>
        </p:nvSpPr>
        <p:spPr>
          <a:xfrm>
            <a:off x="3119906" y="4921080"/>
            <a:ext cx="1138403" cy="204392"/>
          </a:xfrm>
          <a:custGeom>
            <a:avLst/>
            <a:gdLst>
              <a:gd name="connsiteX0" fmla="*/ 0 w 1533525"/>
              <a:gd name="connsiteY0" fmla="*/ 122539 h 227367"/>
              <a:gd name="connsiteX1" fmla="*/ 171450 w 1533525"/>
              <a:gd name="connsiteY1" fmla="*/ 74914 h 227367"/>
              <a:gd name="connsiteX2" fmla="*/ 514350 w 1533525"/>
              <a:gd name="connsiteY2" fmla="*/ 227314 h 227367"/>
              <a:gd name="connsiteX3" fmla="*/ 828675 w 1533525"/>
              <a:gd name="connsiteY3" fmla="*/ 55864 h 227367"/>
              <a:gd name="connsiteX4" fmla="*/ 1209675 w 1533525"/>
              <a:gd name="connsiteY4" fmla="*/ 208264 h 227367"/>
              <a:gd name="connsiteX5" fmla="*/ 1476375 w 1533525"/>
              <a:gd name="connsiteY5" fmla="*/ 17764 h 227367"/>
              <a:gd name="connsiteX6" fmla="*/ 1533525 w 1533525"/>
              <a:gd name="connsiteY6" fmla="*/ 8239 h 227367"/>
              <a:gd name="connsiteX7" fmla="*/ 1533525 w 1533525"/>
              <a:gd name="connsiteY7" fmla="*/ 8239 h 227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33525" h="227367">
                <a:moveTo>
                  <a:pt x="0" y="122539"/>
                </a:moveTo>
                <a:cubicBezTo>
                  <a:pt x="42862" y="89995"/>
                  <a:pt x="85725" y="57452"/>
                  <a:pt x="171450" y="74914"/>
                </a:cubicBezTo>
                <a:cubicBezTo>
                  <a:pt x="257175" y="92376"/>
                  <a:pt x="404813" y="230489"/>
                  <a:pt x="514350" y="227314"/>
                </a:cubicBezTo>
                <a:cubicBezTo>
                  <a:pt x="623887" y="224139"/>
                  <a:pt x="712788" y="59039"/>
                  <a:pt x="828675" y="55864"/>
                </a:cubicBezTo>
                <a:cubicBezTo>
                  <a:pt x="944562" y="52689"/>
                  <a:pt x="1101725" y="214614"/>
                  <a:pt x="1209675" y="208264"/>
                </a:cubicBezTo>
                <a:cubicBezTo>
                  <a:pt x="1317625" y="201914"/>
                  <a:pt x="1422400" y="51101"/>
                  <a:pt x="1476375" y="17764"/>
                </a:cubicBezTo>
                <a:cubicBezTo>
                  <a:pt x="1530350" y="-15573"/>
                  <a:pt x="1533525" y="8239"/>
                  <a:pt x="1533525" y="8239"/>
                </a:cubicBezTo>
                <a:lnTo>
                  <a:pt x="1533525" y="8239"/>
                </a:lnTo>
              </a:path>
            </a:pathLst>
          </a:cu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34" name="Полилиния 33"/>
          <p:cNvSpPr/>
          <p:nvPr/>
        </p:nvSpPr>
        <p:spPr>
          <a:xfrm>
            <a:off x="990984" y="5260561"/>
            <a:ext cx="1138403" cy="204392"/>
          </a:xfrm>
          <a:custGeom>
            <a:avLst/>
            <a:gdLst>
              <a:gd name="connsiteX0" fmla="*/ 0 w 1533525"/>
              <a:gd name="connsiteY0" fmla="*/ 122539 h 227367"/>
              <a:gd name="connsiteX1" fmla="*/ 171450 w 1533525"/>
              <a:gd name="connsiteY1" fmla="*/ 74914 h 227367"/>
              <a:gd name="connsiteX2" fmla="*/ 514350 w 1533525"/>
              <a:gd name="connsiteY2" fmla="*/ 227314 h 227367"/>
              <a:gd name="connsiteX3" fmla="*/ 828675 w 1533525"/>
              <a:gd name="connsiteY3" fmla="*/ 55864 h 227367"/>
              <a:gd name="connsiteX4" fmla="*/ 1209675 w 1533525"/>
              <a:gd name="connsiteY4" fmla="*/ 208264 h 227367"/>
              <a:gd name="connsiteX5" fmla="*/ 1476375 w 1533525"/>
              <a:gd name="connsiteY5" fmla="*/ 17764 h 227367"/>
              <a:gd name="connsiteX6" fmla="*/ 1533525 w 1533525"/>
              <a:gd name="connsiteY6" fmla="*/ 8239 h 227367"/>
              <a:gd name="connsiteX7" fmla="*/ 1533525 w 1533525"/>
              <a:gd name="connsiteY7" fmla="*/ 8239 h 227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33525" h="227367">
                <a:moveTo>
                  <a:pt x="0" y="122539"/>
                </a:moveTo>
                <a:cubicBezTo>
                  <a:pt x="42862" y="89995"/>
                  <a:pt x="85725" y="57452"/>
                  <a:pt x="171450" y="74914"/>
                </a:cubicBezTo>
                <a:cubicBezTo>
                  <a:pt x="257175" y="92376"/>
                  <a:pt x="404813" y="230489"/>
                  <a:pt x="514350" y="227314"/>
                </a:cubicBezTo>
                <a:cubicBezTo>
                  <a:pt x="623887" y="224139"/>
                  <a:pt x="712788" y="59039"/>
                  <a:pt x="828675" y="55864"/>
                </a:cubicBezTo>
                <a:cubicBezTo>
                  <a:pt x="944562" y="52689"/>
                  <a:pt x="1101725" y="214614"/>
                  <a:pt x="1209675" y="208264"/>
                </a:cubicBezTo>
                <a:cubicBezTo>
                  <a:pt x="1317625" y="201914"/>
                  <a:pt x="1422400" y="51101"/>
                  <a:pt x="1476375" y="17764"/>
                </a:cubicBezTo>
                <a:cubicBezTo>
                  <a:pt x="1530350" y="-15573"/>
                  <a:pt x="1533525" y="8239"/>
                  <a:pt x="1533525" y="8239"/>
                </a:cubicBezTo>
                <a:lnTo>
                  <a:pt x="1533525" y="8239"/>
                </a:lnTo>
              </a:path>
            </a:pathLst>
          </a:cu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4644009" y="1249260"/>
            <a:ext cx="0" cy="467282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050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2363297092"/>
              </p:ext>
            </p:extLst>
          </p:nvPr>
        </p:nvGraphicFramePr>
        <p:xfrm>
          <a:off x="4625887" y="1501808"/>
          <a:ext cx="4503999" cy="3555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2958485039"/>
              </p:ext>
            </p:extLst>
          </p:nvPr>
        </p:nvGraphicFramePr>
        <p:xfrm>
          <a:off x="242220" y="865678"/>
          <a:ext cx="4431940" cy="4357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967378" y="1124115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8000"/>
                </a:solidFill>
              </a:rPr>
              <a:t>В 3 р.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26267" y="2416712"/>
            <a:ext cx="774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8000"/>
                </a:solidFill>
              </a:rPr>
              <a:t>+46</a:t>
            </a:r>
            <a:r>
              <a:rPr lang="en-US" b="1" dirty="0" smtClean="0">
                <a:solidFill>
                  <a:srgbClr val="008000"/>
                </a:solidFill>
              </a:rPr>
              <a:t>%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9221" name="TextBox 6"/>
          <p:cNvSpPr txBox="1">
            <a:spLocks noChangeArrowheads="1"/>
          </p:cNvSpPr>
          <p:nvPr/>
        </p:nvSpPr>
        <p:spPr bwMode="auto">
          <a:xfrm>
            <a:off x="1296618" y="648436"/>
            <a:ext cx="2411286" cy="307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3" tIns="45706" rIns="91413" bIns="4570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400" b="1" dirty="0" smtClean="0"/>
              <a:t>Картофель</a:t>
            </a:r>
            <a:endParaRPr lang="ru-RU" altLang="ru-RU" sz="14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15195" y="1869715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-23</a:t>
            </a:r>
            <a:r>
              <a:rPr lang="en-US" b="1" dirty="0" smtClean="0">
                <a:solidFill>
                  <a:srgbClr val="C00000"/>
                </a:solidFill>
              </a:rPr>
              <a:t>%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 rot="10800000">
            <a:off x="6485970" y="1970759"/>
            <a:ext cx="186327" cy="167244"/>
          </a:xfrm>
          <a:prstGeom prst="triangl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4263305" y="2521738"/>
            <a:ext cx="176521" cy="159280"/>
          </a:xfrm>
          <a:prstGeom prst="triangle">
            <a:avLst/>
          </a:prstGeom>
          <a:solidFill>
            <a:srgbClr val="92D05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8654266" y="1203726"/>
            <a:ext cx="176521" cy="159280"/>
          </a:xfrm>
          <a:prstGeom prst="triangle">
            <a:avLst/>
          </a:prstGeom>
          <a:solidFill>
            <a:srgbClr val="92D05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5318814" y="665253"/>
            <a:ext cx="3243573" cy="307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3" tIns="45706" rIns="91413" bIns="4570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400" b="1" dirty="0"/>
              <a:t>Овощные </a:t>
            </a:r>
            <a:r>
              <a:rPr lang="ru-RU" altLang="ru-RU" sz="1400" b="1" dirty="0" smtClean="0"/>
              <a:t>культуры</a:t>
            </a:r>
            <a:endParaRPr lang="ru-RU" altLang="ru-RU" sz="14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95984" y="887659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-</a:t>
            </a:r>
            <a:r>
              <a:rPr lang="en-US" b="1" dirty="0" smtClean="0">
                <a:solidFill>
                  <a:srgbClr val="C00000"/>
                </a:solidFill>
              </a:rPr>
              <a:t>9%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 rot="10800000">
            <a:off x="2365026" y="988703"/>
            <a:ext cx="186327" cy="167244"/>
          </a:xfrm>
          <a:prstGeom prst="triangl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1702" y="5274863"/>
            <a:ext cx="90730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Перепись показала: </a:t>
            </a:r>
            <a:r>
              <a:rPr lang="ru-RU" sz="1400" b="1" dirty="0"/>
              <a:t>овощи и картофель стали меньше интересовать СХО</a:t>
            </a:r>
            <a:r>
              <a:rPr lang="ru-RU" sz="1400" dirty="0"/>
              <a:t>.  На 9% в сократились посадки картофеля, еще более  существенно – на  23% овощные культуры. </a:t>
            </a:r>
          </a:p>
          <a:p>
            <a:r>
              <a:rPr lang="ru-RU" sz="1400" dirty="0" smtClean="0"/>
              <a:t>Но </a:t>
            </a:r>
            <a:r>
              <a:rPr lang="ru-RU" sz="1400" dirty="0"/>
              <a:t>абсолютно другое отношение к этим культурам демонстрируют </a:t>
            </a:r>
            <a:r>
              <a:rPr lang="ru-RU" sz="1400" b="1" dirty="0"/>
              <a:t>КФХ и ИП: в 3 раза увеличились посадки  овощей открытого грунта и наполовину больше </a:t>
            </a:r>
            <a:r>
              <a:rPr lang="ru-RU" sz="1400" b="1" dirty="0" smtClean="0"/>
              <a:t>(на 46%) </a:t>
            </a:r>
            <a:r>
              <a:rPr lang="ru-RU" sz="1400" b="1" dirty="0"/>
              <a:t>они стали сажать  картофель.</a:t>
            </a:r>
          </a:p>
          <a:p>
            <a:r>
              <a:rPr lang="ru-RU" sz="1400" dirty="0" smtClean="0"/>
              <a:t>Стоит </a:t>
            </a:r>
            <a:r>
              <a:rPr lang="ru-RU" sz="1400" dirty="0"/>
              <a:t>заметить, что </a:t>
            </a:r>
            <a:r>
              <a:rPr lang="ru-RU" sz="1400" b="1" dirty="0"/>
              <a:t>картофель в хозяйствах всех категорий  уступил позиции и в целом по стране.  Его площади </a:t>
            </a:r>
            <a:r>
              <a:rPr lang="ru-RU" sz="1400" b="1" dirty="0" smtClean="0"/>
              <a:t>уменьшились </a:t>
            </a:r>
            <a:r>
              <a:rPr lang="ru-RU" sz="1400" b="1" dirty="0"/>
              <a:t>на 33%.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309717" y="1285405"/>
            <a:ext cx="234411" cy="130170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3332638" y="3000113"/>
            <a:ext cx="234411" cy="13802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-10206"/>
            <a:ext cx="9129886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Посевные площади под картофелем и овощами в 2006 и 2016 </a:t>
            </a:r>
            <a:r>
              <a:rPr lang="ru-RU" sz="16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годах </a:t>
            </a: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(га). </a:t>
            </a:r>
            <a:r>
              <a:rPr lang="ru-RU" sz="16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Динамика </a:t>
            </a:r>
            <a:r>
              <a:rPr lang="ru-RU" sz="16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показателей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(в процентах)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3694" y="1341168"/>
            <a:ext cx="9371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13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116632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Структура посевных площадей по видам с/х культур (личные подсобные хозяйства и </a:t>
            </a:r>
            <a:r>
              <a:rPr lang="ru-RU" sz="16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другие </a:t>
            </a:r>
            <a:r>
              <a:rPr lang="ru-RU" sz="16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индивидуальные хозяйства граждан, некоммерческие объединения граждан)  под урожай в 2006 и </a:t>
            </a:r>
            <a:r>
              <a:rPr lang="ru-RU" sz="16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2016 годов </a:t>
            </a:r>
            <a:r>
              <a:rPr lang="ru-RU" sz="16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(в процентах)</a:t>
            </a:r>
            <a:endParaRPr lang="ru-RU" sz="1600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58516" y="1012610"/>
            <a:ext cx="6606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Личные подсобные и другие индивидуальные хозяйства граждан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851410076"/>
              </p:ext>
            </p:extLst>
          </p:nvPr>
        </p:nvGraphicFramePr>
        <p:xfrm>
          <a:off x="345026" y="1301837"/>
          <a:ext cx="3362877" cy="1767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39552" y="1245244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2006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804845" y="1366891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20</a:t>
            </a:r>
            <a:r>
              <a:rPr lang="en-US" b="1" dirty="0" smtClean="0">
                <a:solidFill>
                  <a:prstClr val="black"/>
                </a:solidFill>
              </a:rPr>
              <a:t>1</a:t>
            </a:r>
            <a:r>
              <a:rPr lang="ru-RU" b="1" dirty="0" smtClean="0">
                <a:solidFill>
                  <a:prstClr val="black"/>
                </a:solidFill>
              </a:rPr>
              <a:t>6</a:t>
            </a:r>
            <a:endParaRPr lang="ru-RU" b="1" dirty="0">
              <a:solidFill>
                <a:prstClr val="black"/>
              </a:solidFill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065072322"/>
              </p:ext>
            </p:extLst>
          </p:nvPr>
        </p:nvGraphicFramePr>
        <p:xfrm>
          <a:off x="4782280" y="1429910"/>
          <a:ext cx="3348936" cy="20119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104250464"/>
              </p:ext>
            </p:extLst>
          </p:nvPr>
        </p:nvGraphicFramePr>
        <p:xfrm>
          <a:off x="345027" y="3386640"/>
          <a:ext cx="3234615" cy="1638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572282714"/>
              </p:ext>
            </p:extLst>
          </p:nvPr>
        </p:nvGraphicFramePr>
        <p:xfrm>
          <a:off x="2627784" y="3394635"/>
          <a:ext cx="6660039" cy="2334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377005" y="3040427"/>
            <a:ext cx="4157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Некоммерческие объединения граждан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936998"/>
              </p:ext>
            </p:extLst>
          </p:nvPr>
        </p:nvGraphicFramePr>
        <p:xfrm>
          <a:off x="467544" y="5608320"/>
          <a:ext cx="8218561" cy="11887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830122"/>
                <a:gridCol w="2488965"/>
                <a:gridCol w="2017617"/>
                <a:gridCol w="1881857"/>
              </a:tblGrid>
              <a:tr h="319578">
                <a:tc row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Технические культуры</a:t>
                      </a:r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2006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2016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3195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ЛПХ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0,01%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0,1%</a:t>
                      </a:r>
                      <a:endParaRPr lang="ru-RU" sz="1600" dirty="0"/>
                    </a:p>
                  </a:txBody>
                  <a:tcPr anchor="ctr"/>
                </a:tc>
              </a:tr>
              <a:tr h="49389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Некоммерческие объединения граждан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0,01%</a:t>
                      </a:r>
                      <a:endParaRPr lang="ru-RU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845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108" y="606840"/>
            <a:ext cx="1644596" cy="166192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10848" r="13515" b="10595"/>
          <a:stretch/>
        </p:blipFill>
        <p:spPr>
          <a:xfrm>
            <a:off x="2555776" y="116632"/>
            <a:ext cx="6264696" cy="40307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33333" t="15755" r="16000" b="20078"/>
          <a:stretch/>
        </p:blipFill>
        <p:spPr>
          <a:xfrm rot="21276204">
            <a:off x="3093021" y="4270500"/>
            <a:ext cx="2708171" cy="1929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/>
          <a:srcRect l="36373" t="12554" r="7668" b="17808"/>
          <a:stretch/>
        </p:blipFill>
        <p:spPr>
          <a:xfrm rot="20701438">
            <a:off x="396728" y="4077790"/>
            <a:ext cx="2674583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/>
          <a:srcRect l="43401" t="18690" r="6415" b="18618"/>
          <a:stretch/>
        </p:blipFill>
        <p:spPr>
          <a:xfrm>
            <a:off x="5829845" y="4783437"/>
            <a:ext cx="2736304" cy="19228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Поле 4"/>
          <p:cNvSpPr txBox="1"/>
          <p:nvPr/>
        </p:nvSpPr>
        <p:spPr>
          <a:xfrm>
            <a:off x="-36512" y="2506971"/>
            <a:ext cx="2465080" cy="1018835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 w="3175" cap="rnd" cmpd="sng" algn="ctr">
                  <a:solidFill>
                    <a:srgbClr val="309060"/>
                  </a:solidFill>
                  <a:prstDash val="solid"/>
                  <a:bevel/>
                </a:ln>
                <a:solidFill>
                  <a:srgbClr val="2F8D5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Село в порядке –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 w="3175" cap="rnd" cmpd="sng" algn="ctr">
                  <a:solidFill>
                    <a:srgbClr val="309060"/>
                  </a:solidFill>
                  <a:prstDash val="solid"/>
                  <a:bevel/>
                </a:ln>
                <a:solidFill>
                  <a:srgbClr val="2F8D5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страна в достатке!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03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8127" y="116632"/>
            <a:ext cx="281969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ЛПХ</a:t>
            </a:r>
            <a:r>
              <a:rPr lang="en-US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</a:t>
            </a:r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изменения  в приоритетах сельскохозяйственных культур</a:t>
            </a:r>
            <a:b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2006 и 2016 годах 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667769868"/>
              </p:ext>
            </p:extLst>
          </p:nvPr>
        </p:nvGraphicFramePr>
        <p:xfrm>
          <a:off x="3715072" y="0"/>
          <a:ext cx="5324475" cy="1492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724128" y="1196752"/>
            <a:ext cx="3419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Картофель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 - бессменный  лидер  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73%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  от общей посевной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площади ЛПХ  (58 % от всего объема посадок)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в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2006 г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.- 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67%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), </a:t>
            </a:r>
            <a:endParaRPr lang="ru-RU" sz="16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Овощные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культуры 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</a:rPr>
              <a:t>-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25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%</a:t>
            </a:r>
            <a:endParaRPr lang="ru-RU" sz="16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1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                         (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</a:rPr>
              <a:t>в 2006-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30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%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).</a:t>
            </a:r>
            <a:endParaRPr lang="ru-RU" sz="1600" dirty="0"/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882793830"/>
              </p:ext>
            </p:extLst>
          </p:nvPr>
        </p:nvGraphicFramePr>
        <p:xfrm>
          <a:off x="0" y="1340768"/>
          <a:ext cx="6110689" cy="2492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846395"/>
              </p:ext>
            </p:extLst>
          </p:nvPr>
        </p:nvGraphicFramePr>
        <p:xfrm>
          <a:off x="1046659" y="4869157"/>
          <a:ext cx="7056783" cy="18981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75802"/>
                <a:gridCol w="1140490"/>
                <a:gridCol w="1140491"/>
              </a:tblGrid>
              <a:tr h="2674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2006 г</a:t>
                      </a:r>
                      <a:r>
                        <a:rPr lang="ru-RU" sz="1300" dirty="0">
                          <a:effectLst/>
                        </a:rPr>
                        <a:t>.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2016 г</a:t>
                      </a:r>
                      <a:r>
                        <a:rPr lang="ru-RU" sz="1300" dirty="0">
                          <a:effectLst/>
                        </a:rPr>
                        <a:t>.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74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Площадь </a:t>
                      </a:r>
                      <a:r>
                        <a:rPr lang="ru-RU" sz="1600" u="sng" dirty="0">
                          <a:effectLst/>
                        </a:rPr>
                        <a:t>картофеля </a:t>
                      </a:r>
                      <a:r>
                        <a:rPr lang="ru-RU" sz="16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 6 соток  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  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674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Число хозяйств (тыс.)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33  </a:t>
                      </a:r>
                      <a:r>
                        <a:rPr lang="ru-RU" sz="1300" dirty="0" smtClean="0">
                          <a:effectLst/>
                        </a:rPr>
                        <a:t>тыс.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151 </a:t>
                      </a:r>
                      <a:r>
                        <a:rPr lang="ru-RU" sz="1300" dirty="0" smtClean="0">
                          <a:effectLst/>
                        </a:rPr>
                        <a:t>тыс.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74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Доля от числа хозяйств, имеющих посевную площадь (%)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21%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78%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74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Площадь </a:t>
                      </a:r>
                      <a:r>
                        <a:rPr lang="ru-RU" sz="1600" u="sng" dirty="0">
                          <a:effectLst/>
                        </a:rPr>
                        <a:t>овощей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6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 3 соток</a:t>
                      </a:r>
                    </a:p>
                  </a:txBody>
                  <a:tcPr marL="68580" marR="68580" marT="0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2674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Число хозяйств (тыс.)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16 </a:t>
                      </a:r>
                      <a:r>
                        <a:rPr lang="ru-RU" sz="1300" dirty="0" smtClean="0">
                          <a:effectLst/>
                        </a:rPr>
                        <a:t>тыс.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176 </a:t>
                      </a:r>
                      <a:r>
                        <a:rPr lang="ru-RU" sz="1300" dirty="0" smtClean="0">
                          <a:effectLst/>
                        </a:rPr>
                        <a:t>тыс.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74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Доля от числа хозяйств, имеющих посевную площадь (%)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10%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89%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5982" y="3717032"/>
            <a:ext cx="89289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Многие сажают растения для экзотики и для души</a:t>
            </a:r>
            <a:r>
              <a:rPr lang="ru-RU" sz="1400" dirty="0" smtClean="0"/>
              <a:t>, </a:t>
            </a:r>
            <a:r>
              <a:rPr lang="ru-RU" sz="1400" dirty="0"/>
              <a:t>отдавая предпочтение декоративным насаждениям и газонам. </a:t>
            </a:r>
          </a:p>
          <a:p>
            <a:r>
              <a:rPr lang="ru-RU" sz="1400" dirty="0"/>
              <a:t>Если в </a:t>
            </a:r>
            <a:r>
              <a:rPr lang="ru-RU" sz="1400" dirty="0" smtClean="0"/>
              <a:t>2006 г</a:t>
            </a:r>
            <a:r>
              <a:rPr lang="ru-RU" sz="1400" dirty="0"/>
              <a:t>. в ЛПХ  </a:t>
            </a:r>
            <a:r>
              <a:rPr lang="ru-RU" sz="1400" b="1" dirty="0"/>
              <a:t>газонами и декоративными насаждениями </a:t>
            </a:r>
            <a:r>
              <a:rPr lang="ru-RU" sz="1400" dirty="0"/>
              <a:t>было занято </a:t>
            </a:r>
            <a:r>
              <a:rPr lang="ru-RU" sz="1400" b="1" dirty="0" smtClean="0"/>
              <a:t>3% </a:t>
            </a:r>
            <a:r>
              <a:rPr lang="ru-RU" sz="1400" dirty="0"/>
              <a:t>от земельной площади участка, то </a:t>
            </a:r>
            <a:r>
              <a:rPr lang="ru-RU" sz="1400" b="1" dirty="0"/>
              <a:t>в </a:t>
            </a:r>
            <a:r>
              <a:rPr lang="ru-RU" sz="1400" b="1" dirty="0" smtClean="0"/>
              <a:t>2016 г</a:t>
            </a:r>
            <a:r>
              <a:rPr lang="ru-RU" sz="1400" b="1" dirty="0"/>
              <a:t>. – </a:t>
            </a:r>
            <a:r>
              <a:rPr lang="ru-RU" sz="1400" b="1" dirty="0" smtClean="0"/>
              <a:t>8%.</a:t>
            </a:r>
            <a:endParaRPr lang="ru-RU" sz="1400" b="1" dirty="0"/>
          </a:p>
          <a:p>
            <a:pPr algn="ctr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 </a:t>
            </a:r>
            <a:r>
              <a:rPr lang="ru-RU" sz="1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межпереписной</a:t>
            </a:r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период кардинально возросло</a:t>
            </a:r>
            <a:b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число ЛПХ, </a:t>
            </a:r>
            <a:r>
              <a:rPr lang="ru-RU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имеющих небольшую посевную </a:t>
            </a:r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площадь   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1274276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Фавориты среди овощей поменялись </a:t>
            </a:r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местами</a:t>
            </a:r>
            <a:endParaRPr lang="ru-RU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6056" y="888975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(17,4 </a:t>
            </a:r>
            <a:r>
              <a:rPr lang="ru-RU" sz="1400" dirty="0" err="1" smtClean="0"/>
              <a:t>тыс</a:t>
            </a:r>
            <a:r>
              <a:rPr lang="ru-RU" sz="1400" dirty="0" smtClean="0"/>
              <a:t> га)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5076056" y="312911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(8 </a:t>
            </a:r>
            <a:r>
              <a:rPr lang="ru-RU" sz="1400" dirty="0" err="1" smtClean="0"/>
              <a:t>тыс</a:t>
            </a:r>
            <a:r>
              <a:rPr lang="ru-RU" sz="1400" dirty="0" smtClean="0"/>
              <a:t> га)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1783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-47625" y="4941168"/>
            <a:ext cx="9191625" cy="1868041"/>
            <a:chOff x="-111596" y="4949228"/>
            <a:chExt cx="9255596" cy="1921655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1596" y="4962110"/>
              <a:ext cx="2512053" cy="1895889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7671" y="4949228"/>
              <a:ext cx="2512053" cy="1895889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8147" y="4962111"/>
              <a:ext cx="2512053" cy="1895889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1947" y="4974994"/>
              <a:ext cx="2512053" cy="1895889"/>
            </a:xfrm>
            <a:prstGeom prst="rect">
              <a:avLst/>
            </a:prstGeom>
          </p:spPr>
        </p:pic>
      </p:grpSp>
      <p:pic>
        <p:nvPicPr>
          <p:cNvPr id="9219" name="Рисунок 3" descr="podlogka.png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44268"/>
            <a:ext cx="9144000" cy="322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адпись 2"/>
          <p:cNvSpPr txBox="1">
            <a:spLocks noChangeArrowheads="1"/>
          </p:cNvSpPr>
          <p:nvPr/>
        </p:nvSpPr>
        <p:spPr bwMode="auto">
          <a:xfrm>
            <a:off x="78457" y="29369"/>
            <a:ext cx="8987086" cy="1295739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СТРУКТУРА </a:t>
            </a:r>
            <a: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ПЛОЩАДЕЙ МНОГОЛЕТНИХ НАСАЖДЕНИЙ В 2006 И 2016 ГОДАХ </a:t>
            </a:r>
            <a:b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КАТЕГОРИЯМ ХОЗЯЙСТВ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(на 1 июля; в процентах от общей площади плодово-ягодных насаждений</a:t>
            </a:r>
            <a:b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</a:b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в хозяйствах всех категорий)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588070627"/>
              </p:ext>
            </p:extLst>
          </p:nvPr>
        </p:nvGraphicFramePr>
        <p:xfrm>
          <a:off x="349820" y="2134630"/>
          <a:ext cx="4392487" cy="35283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053052725"/>
              </p:ext>
            </p:extLst>
          </p:nvPr>
        </p:nvGraphicFramePr>
        <p:xfrm>
          <a:off x="1979712" y="1988840"/>
          <a:ext cx="6084862" cy="4320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267744" y="1584416"/>
            <a:ext cx="6319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ea typeface="Calibri" panose="020F0502020204030204" pitchFamily="34" charset="0"/>
              </a:rPr>
              <a:t>2006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220072" y="1584416"/>
            <a:ext cx="37444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2016     </a:t>
            </a:r>
          </a:p>
          <a:p>
            <a:r>
              <a:rPr lang="ru-RU" sz="1400" b="1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sz="14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           </a:t>
            </a:r>
            <a:r>
              <a:rPr lang="ru-RU" sz="14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       (              площадей на  14 %) </a:t>
            </a:r>
            <a:endParaRPr lang="ru-RU" dirty="0"/>
          </a:p>
        </p:txBody>
      </p:sp>
      <p:sp>
        <p:nvSpPr>
          <p:cNvPr id="2" name="Стрелка вниз 1"/>
          <p:cNvSpPr/>
          <p:nvPr/>
        </p:nvSpPr>
        <p:spPr>
          <a:xfrm>
            <a:off x="5033937" y="4509120"/>
            <a:ext cx="864096" cy="360040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220072" y="4509120"/>
            <a:ext cx="6033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42 %</a:t>
            </a:r>
            <a:endParaRPr lang="ru-RU" sz="1400" b="1" dirty="0"/>
          </a:p>
        </p:txBody>
      </p:sp>
      <p:sp>
        <p:nvSpPr>
          <p:cNvPr id="5" name="Стрелка вверх 4"/>
          <p:cNvSpPr/>
          <p:nvPr/>
        </p:nvSpPr>
        <p:spPr>
          <a:xfrm>
            <a:off x="5305762" y="5283965"/>
            <a:ext cx="923818" cy="412303"/>
          </a:xfrm>
          <a:prstGeom prst="upArrow">
            <a:avLst>
              <a:gd name="adj1" fmla="val 50000"/>
              <a:gd name="adj2" fmla="val 4384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508104" y="5382434"/>
            <a:ext cx="6033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20 %</a:t>
            </a:r>
            <a:endParaRPr lang="ru-RU" sz="1400" b="1" dirty="0"/>
          </a:p>
        </p:txBody>
      </p:sp>
      <p:sp>
        <p:nvSpPr>
          <p:cNvPr id="17" name="Стрелка вверх 16"/>
          <p:cNvSpPr/>
          <p:nvPr/>
        </p:nvSpPr>
        <p:spPr>
          <a:xfrm>
            <a:off x="7073701" y="5065476"/>
            <a:ext cx="923818" cy="412303"/>
          </a:xfrm>
          <a:prstGeom prst="upArrow">
            <a:avLst>
              <a:gd name="adj1" fmla="val 50000"/>
              <a:gd name="adj2" fmla="val 43840"/>
            </a:avLst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280996" y="5117738"/>
            <a:ext cx="6033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16 %</a:t>
            </a:r>
            <a:endParaRPr lang="ru-RU" sz="1400" b="1" dirty="0"/>
          </a:p>
        </p:txBody>
      </p:sp>
      <p:sp>
        <p:nvSpPr>
          <p:cNvPr id="21" name="Стрелка вверх 20"/>
          <p:cNvSpPr/>
          <p:nvPr/>
        </p:nvSpPr>
        <p:spPr>
          <a:xfrm>
            <a:off x="6338927" y="1738304"/>
            <a:ext cx="620764" cy="334820"/>
          </a:xfrm>
          <a:prstGeom prst="upArrow">
            <a:avLst>
              <a:gd name="adj1" fmla="val 50000"/>
              <a:gd name="adj2" fmla="val 43840"/>
            </a:avLst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14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-25195" y="0"/>
            <a:ext cx="9169195" cy="68947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20084" y="2643631"/>
            <a:ext cx="8700388" cy="31510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66486" y="6496991"/>
            <a:ext cx="75803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Виноград выращивают на площади почти 9 га (в 2006 г.  он встречался в единичных случаях).</a:t>
            </a:r>
          </a:p>
        </p:txBody>
      </p:sp>
      <p:sp>
        <p:nvSpPr>
          <p:cNvPr id="12" name="Надпись 2"/>
          <p:cNvSpPr txBox="1">
            <a:spLocks noChangeArrowheads="1"/>
          </p:cNvSpPr>
          <p:nvPr/>
        </p:nvSpPr>
        <p:spPr bwMode="auto">
          <a:xfrm>
            <a:off x="78457" y="29369"/>
            <a:ext cx="8987086" cy="72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cap="all" dirty="0" err="1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ПЛОщАДи</a:t>
            </a: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МНОГОЛЕТНИХ НАСАЖДЕНИЙ В 2006 И 2016 ГОДАХ </a:t>
            </a:r>
            <a:b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ЛПХ и других индивидуальных хозяйствах граждан </a:t>
            </a:r>
            <a:endParaRPr lang="ru-RU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886" y="1348414"/>
            <a:ext cx="1728192" cy="1302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095" y="1337956"/>
            <a:ext cx="1753224" cy="1314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2" r="6890"/>
          <a:stretch/>
        </p:blipFill>
        <p:spPr>
          <a:xfrm>
            <a:off x="4747253" y="1364069"/>
            <a:ext cx="1738994" cy="1295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37" y="1347691"/>
            <a:ext cx="1729907" cy="1295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014249" y="2640597"/>
            <a:ext cx="803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8000"/>
                </a:solidFill>
                <a:latin typeface="+mn-lt"/>
              </a:rPr>
              <a:t>+53</a:t>
            </a:r>
            <a:r>
              <a:rPr lang="ru-RU" b="1" dirty="0" smtClean="0">
                <a:solidFill>
                  <a:srgbClr val="008000"/>
                </a:solidFill>
                <a:latin typeface="+mn-lt"/>
              </a:rPr>
              <a:t>%</a:t>
            </a:r>
            <a:endParaRPr lang="ru-RU" b="1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02536" y="2641843"/>
            <a:ext cx="702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8000"/>
                </a:solidFill>
                <a:latin typeface="+mn-lt"/>
              </a:rPr>
              <a:t>+</a:t>
            </a:r>
            <a:r>
              <a:rPr lang="ru-RU" b="1" dirty="0">
                <a:solidFill>
                  <a:srgbClr val="008000"/>
                </a:solidFill>
                <a:latin typeface="+mn-lt"/>
              </a:rPr>
              <a:t>38%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4221" y="2633165"/>
            <a:ext cx="10225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За </a:t>
            </a:r>
            <a:r>
              <a:rPr lang="ru-RU" sz="1600" dirty="0"/>
              <a:t>10</a:t>
            </a:r>
            <a:r>
              <a:rPr lang="ru-RU" sz="1600" dirty="0" smtClean="0"/>
              <a:t> лет:</a:t>
            </a:r>
            <a:endParaRPr lang="ru-RU" sz="1600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6975" y="2720695"/>
            <a:ext cx="201185" cy="18899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8634" y="2720695"/>
            <a:ext cx="201185" cy="188992"/>
          </a:xfrm>
          <a:prstGeom prst="rect">
            <a:avLst/>
          </a:prstGeom>
        </p:spPr>
      </p:pic>
      <p:grpSp>
        <p:nvGrpSpPr>
          <p:cNvPr id="32" name="Группа 31"/>
          <p:cNvGrpSpPr/>
          <p:nvPr/>
        </p:nvGrpSpPr>
        <p:grpSpPr>
          <a:xfrm>
            <a:off x="5126846" y="2644593"/>
            <a:ext cx="833139" cy="369332"/>
            <a:chOff x="5196955" y="2818599"/>
            <a:chExt cx="833139" cy="369332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5196955" y="2818599"/>
              <a:ext cx="7024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rgbClr val="008000"/>
                  </a:solidFill>
                  <a:latin typeface="+mn-lt"/>
                </a:rPr>
                <a:t>+</a:t>
              </a:r>
              <a:r>
                <a:rPr lang="ru-RU" b="1" dirty="0">
                  <a:solidFill>
                    <a:srgbClr val="008000"/>
                  </a:solidFill>
                  <a:latin typeface="+mn-lt"/>
                </a:rPr>
                <a:t>13%</a:t>
              </a:r>
            </a:p>
          </p:txBody>
        </p:sp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28909" y="2894115"/>
              <a:ext cx="201185" cy="188992"/>
            </a:xfrm>
            <a:prstGeom prst="rect">
              <a:avLst/>
            </a:prstGeom>
          </p:spPr>
        </p:pic>
      </p:grpSp>
      <p:grpSp>
        <p:nvGrpSpPr>
          <p:cNvPr id="31" name="Группа 30"/>
          <p:cNvGrpSpPr/>
          <p:nvPr/>
        </p:nvGrpSpPr>
        <p:grpSpPr>
          <a:xfrm>
            <a:off x="7330817" y="2651370"/>
            <a:ext cx="855957" cy="369332"/>
            <a:chOff x="7495366" y="2798058"/>
            <a:chExt cx="855957" cy="369332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7495366" y="2798058"/>
              <a:ext cx="5854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rgbClr val="008000"/>
                  </a:solidFill>
                  <a:latin typeface="+mn-lt"/>
                </a:rPr>
                <a:t>+9</a:t>
              </a:r>
              <a:r>
                <a:rPr lang="ru-RU" b="1" dirty="0" smtClean="0">
                  <a:solidFill>
                    <a:srgbClr val="008000"/>
                  </a:solidFill>
                  <a:latin typeface="+mn-lt"/>
                </a:rPr>
                <a:t>%</a:t>
              </a:r>
              <a:endParaRPr lang="ru-RU" b="1" dirty="0">
                <a:solidFill>
                  <a:srgbClr val="008000"/>
                </a:solidFill>
                <a:latin typeface="+mn-lt"/>
              </a:endParaRPr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50138" y="2876910"/>
              <a:ext cx="201185" cy="188992"/>
            </a:xfrm>
            <a:prstGeom prst="rect">
              <a:avLst/>
            </a:prstGeom>
          </p:spPr>
        </p:pic>
      </p:grp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07" r="6470"/>
          <a:stretch/>
        </p:blipFill>
        <p:spPr>
          <a:xfrm>
            <a:off x="3363755" y="4813080"/>
            <a:ext cx="1692758" cy="1185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898" y="3762598"/>
            <a:ext cx="1578391" cy="1183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" name="Прямоугольник 28"/>
          <p:cNvSpPr/>
          <p:nvPr/>
        </p:nvSpPr>
        <p:spPr>
          <a:xfrm>
            <a:off x="3363755" y="3822228"/>
            <a:ext cx="1476145" cy="992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</a:pPr>
            <a:r>
              <a:rPr lang="ru-RU" sz="1400" dirty="0"/>
              <a:t>Появилось около 24 га </a:t>
            </a:r>
            <a:r>
              <a:rPr lang="ru-RU" sz="1400" dirty="0" smtClean="0"/>
              <a:t>черешни и  </a:t>
            </a:r>
            <a:r>
              <a:rPr lang="ru-RU" sz="1400" dirty="0"/>
              <a:t>немного абрикоса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9545" y="759143"/>
            <a:ext cx="90359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Площадь под многолетними плодовыми насаждениями и  ягодными культурами 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увеличилась 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с 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3,4 тыс. га в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2006 г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. до 3,9 тыс. га в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2016 г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1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04221" y="3065654"/>
            <a:ext cx="87003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В отличие от плодовых насаждений,</a:t>
            </a:r>
            <a:br>
              <a:rPr lang="ru-RU" sz="1600" b="1" dirty="0">
                <a:solidFill>
                  <a:srgbClr val="C00000"/>
                </a:solidFill>
              </a:rPr>
            </a:br>
            <a:r>
              <a:rPr lang="ru-RU" sz="1600" b="1" dirty="0" smtClean="0">
                <a:solidFill>
                  <a:srgbClr val="C00000"/>
                </a:solidFill>
              </a:rPr>
              <a:t>ягодники </a:t>
            </a:r>
            <a:r>
              <a:rPr lang="ru-RU" sz="1600" b="1" dirty="0">
                <a:solidFill>
                  <a:srgbClr val="C00000"/>
                </a:solidFill>
              </a:rPr>
              <a:t>в личных подсобных хозяйствах  показали снижение с 908 га до 854 </a:t>
            </a:r>
            <a:r>
              <a:rPr lang="ru-RU" sz="1600" b="1" dirty="0" smtClean="0">
                <a:solidFill>
                  <a:srgbClr val="C00000"/>
                </a:solidFill>
              </a:rPr>
              <a:t>га (на 6%)</a:t>
            </a:r>
            <a:endParaRPr lang="ru-RU" sz="1600" b="1" dirty="0">
              <a:solidFill>
                <a:srgbClr val="C0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7255" y="4237241"/>
            <a:ext cx="2520615" cy="1495238"/>
            <a:chOff x="3002536" y="4382210"/>
            <a:chExt cx="2503409" cy="1474430"/>
          </a:xfrm>
        </p:grpSpPr>
        <p:pic>
          <p:nvPicPr>
            <p:cNvPr id="36" name="Рисунок 35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4673" y="4507653"/>
              <a:ext cx="1471272" cy="1085799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2536" y="4382210"/>
              <a:ext cx="1839206" cy="1474430"/>
            </a:xfrm>
            <a:prstGeom prst="rect">
              <a:avLst/>
            </a:prstGeom>
          </p:spPr>
        </p:pic>
      </p:grpSp>
      <p:pic>
        <p:nvPicPr>
          <p:cNvPr id="37" name="Рисунок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2786" y="5165992"/>
            <a:ext cx="481669" cy="45247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5858294" y="4547165"/>
            <a:ext cx="3089210" cy="1250985"/>
            <a:chOff x="5182567" y="4564059"/>
            <a:chExt cx="3089210" cy="1250985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86" t="10900" r="17700" b="17073"/>
            <a:stretch/>
          </p:blipFill>
          <p:spPr>
            <a:xfrm>
              <a:off x="5182567" y="4736058"/>
              <a:ext cx="1554836" cy="906988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89547">
              <a:off x="6797866" y="4874032"/>
              <a:ext cx="1473911" cy="928155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70317">
              <a:off x="6092995" y="4564059"/>
              <a:ext cx="1434616" cy="1250985"/>
            </a:xfrm>
            <a:prstGeom prst="rect">
              <a:avLst/>
            </a:prstGeom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7" name="Равнобедренный треугольник 16"/>
          <p:cNvSpPr/>
          <p:nvPr/>
        </p:nvSpPr>
        <p:spPr>
          <a:xfrm rot="10800000">
            <a:off x="5891095" y="5350676"/>
            <a:ext cx="450071" cy="404987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37316" y="5643228"/>
            <a:ext cx="207910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</a:pPr>
            <a:r>
              <a:rPr lang="ru-RU" sz="1400" dirty="0"/>
              <a:t>Рост  отмечен только по крыжовнику, </a:t>
            </a:r>
          </a:p>
          <a:p>
            <a:pPr algn="ctr">
              <a:lnSpc>
                <a:spcPts val="1400"/>
              </a:lnSpc>
            </a:pPr>
            <a:r>
              <a:rPr lang="ru-RU" sz="1400" dirty="0"/>
              <a:t> </a:t>
            </a:r>
            <a:r>
              <a:rPr lang="ru-RU" sz="1400" dirty="0" smtClean="0"/>
              <a:t>малине </a:t>
            </a:r>
            <a:r>
              <a:rPr lang="ru-RU" sz="1400" dirty="0"/>
              <a:t>и ежевике.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114646" y="5836757"/>
            <a:ext cx="283285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</a:pPr>
            <a:r>
              <a:rPr lang="ru-RU" sz="1400" dirty="0"/>
              <a:t>Смородина, земляника, клубника, рябина черноплодная, облепиха – в минусе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85" y="6235795"/>
            <a:ext cx="1126220" cy="70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77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Рисунок 3" descr="podlogka.png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24" y="6369431"/>
            <a:ext cx="91440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3924" y="72177"/>
            <a:ext cx="9140076" cy="646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3" tIns="45706" rIns="91413" bIns="4570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Поголовье сельскохозяйственных животных  по переписям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2006 и 2016 годов </a:t>
            </a:r>
            <a:r>
              <a:rPr lang="ru-RU" altLang="ru-RU" sz="1800" dirty="0" smtClean="0">
                <a:solidFill>
                  <a:prstClr val="black"/>
                </a:solidFill>
                <a:latin typeface="Arial" charset="0"/>
              </a:rPr>
              <a:t>(тысяч голов)</a:t>
            </a:r>
            <a:endParaRPr lang="ru-RU" altLang="ru-RU" sz="1800" dirty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66" y="1155436"/>
            <a:ext cx="1584235" cy="14140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00" y="1465648"/>
            <a:ext cx="1180311" cy="1053501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85121" y="2709883"/>
            <a:ext cx="2016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Крупный </a:t>
            </a:r>
          </a:p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рогатый скот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4298" y="2814419"/>
            <a:ext cx="1916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Коровы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588224" y="2814419"/>
            <a:ext cx="1916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Свиньи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43323" y="5487984"/>
            <a:ext cx="1916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Овцы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787852" y="5474707"/>
            <a:ext cx="1916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Козы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1465" y="116398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152,4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82197" y="1401217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135,1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ятиугольник 29"/>
          <p:cNvSpPr/>
          <p:nvPr/>
        </p:nvSpPr>
        <p:spPr>
          <a:xfrm rot="5400000">
            <a:off x="2011673" y="562850"/>
            <a:ext cx="428979" cy="776785"/>
          </a:xfrm>
          <a:prstGeom prst="homePlat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-11,4%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6">
            <a:lum contrast="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7"/>
          <a:stretch/>
        </p:blipFill>
        <p:spPr>
          <a:xfrm>
            <a:off x="3162506" y="1365689"/>
            <a:ext cx="1628135" cy="1229524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882" y="1622702"/>
            <a:ext cx="1283210" cy="926143"/>
          </a:xfrm>
          <a:prstGeom prst="rect">
            <a:avLst/>
          </a:prstGeom>
        </p:spPr>
      </p:pic>
      <p:sp>
        <p:nvSpPr>
          <p:cNvPr id="43" name="Пятиугольник 42"/>
          <p:cNvSpPr/>
          <p:nvPr/>
        </p:nvSpPr>
        <p:spPr>
          <a:xfrm rot="5400000">
            <a:off x="5063099" y="562850"/>
            <a:ext cx="428979" cy="776785"/>
          </a:xfrm>
          <a:prstGeom prst="homePlat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-12,5%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991443" y="1401217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58,4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13298" y="116398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66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224" y="1905323"/>
            <a:ext cx="1065248" cy="725471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519" y="1678332"/>
            <a:ext cx="1473200" cy="1003300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6401737" y="1538691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113,0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695408" y="1313195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132,9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Пятиугольник 50"/>
          <p:cNvSpPr/>
          <p:nvPr/>
        </p:nvSpPr>
        <p:spPr>
          <a:xfrm rot="16200000">
            <a:off x="7862368" y="562850"/>
            <a:ext cx="428979" cy="776785"/>
          </a:xfrm>
          <a:prstGeom prst="homePlate">
            <a:avLst/>
          </a:prstGeom>
          <a:solidFill>
            <a:srgbClr val="07A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17,6%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52"/>
          <a:stretch/>
        </p:blipFill>
        <p:spPr>
          <a:xfrm>
            <a:off x="394174" y="4251411"/>
            <a:ext cx="1167129" cy="1148850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32" r="10607" b="8831"/>
          <a:stretch/>
        </p:blipFill>
        <p:spPr>
          <a:xfrm>
            <a:off x="1599552" y="4070947"/>
            <a:ext cx="1440789" cy="1394118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404844" y="4194059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14,4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830118" y="3956831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16,3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Пятиугольник 55"/>
          <p:cNvSpPr/>
          <p:nvPr/>
        </p:nvSpPr>
        <p:spPr>
          <a:xfrm rot="16200000">
            <a:off x="2114124" y="3285573"/>
            <a:ext cx="428979" cy="776785"/>
          </a:xfrm>
          <a:prstGeom prst="homePlate">
            <a:avLst/>
          </a:prstGeom>
          <a:solidFill>
            <a:srgbClr val="07A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13,8%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8" name="Рисунок 5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621" y="3672108"/>
            <a:ext cx="1688877" cy="1838999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4" t="19504" b="5283"/>
          <a:stretch/>
        </p:blipFill>
        <p:spPr>
          <a:xfrm>
            <a:off x="4945606" y="4454360"/>
            <a:ext cx="1044778" cy="936104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3522974" y="383589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24,3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16280" y="411877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11,6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Пятиугольник 63"/>
          <p:cNvSpPr/>
          <p:nvPr/>
        </p:nvSpPr>
        <p:spPr>
          <a:xfrm rot="5400000">
            <a:off x="5063099" y="3349714"/>
            <a:ext cx="428979" cy="776785"/>
          </a:xfrm>
          <a:prstGeom prst="homePlat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-52,4%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Пятиугольник 64"/>
          <p:cNvSpPr/>
          <p:nvPr/>
        </p:nvSpPr>
        <p:spPr>
          <a:xfrm rot="16200000">
            <a:off x="6552751" y="3291101"/>
            <a:ext cx="428979" cy="776785"/>
          </a:xfrm>
          <a:prstGeom prst="homePlate">
            <a:avLst/>
          </a:prstGeom>
          <a:solidFill>
            <a:srgbClr val="07A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19,7%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0" name="Рисунок 5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1051" y="4203505"/>
            <a:ext cx="1291652" cy="1400586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" t="12299" r="4558" b="10007"/>
          <a:stretch/>
        </p:blipFill>
        <p:spPr>
          <a:xfrm>
            <a:off x="6566202" y="4683857"/>
            <a:ext cx="813760" cy="768551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6465276" y="411877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66,3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517487" y="404603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79,3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59457" y="5487983"/>
            <a:ext cx="1916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Кролики домашние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362775" y="6334836"/>
            <a:ext cx="174686" cy="17468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6691071" y="6339498"/>
            <a:ext cx="174686" cy="1746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TextBox 71"/>
          <p:cNvSpPr txBox="1"/>
          <p:nvPr/>
        </p:nvSpPr>
        <p:spPr>
          <a:xfrm>
            <a:off x="5543680" y="6257564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2006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921428" y="6257564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>
            <a:off x="683568" y="5869272"/>
            <a:ext cx="79208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"/>
          <p:cNvGrpSpPr/>
          <p:nvPr/>
        </p:nvGrpSpPr>
        <p:grpSpPr>
          <a:xfrm>
            <a:off x="683568" y="1034472"/>
            <a:ext cx="7920880" cy="4842800"/>
            <a:chOff x="683568" y="1034472"/>
            <a:chExt cx="7920880" cy="4842800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3131840" y="1052736"/>
              <a:ext cx="0" cy="48245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6156176" y="1034472"/>
              <a:ext cx="0" cy="48428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683568" y="3356992"/>
              <a:ext cx="79208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Овал 69"/>
            <p:cNvSpPr/>
            <p:nvPr/>
          </p:nvSpPr>
          <p:spPr>
            <a:xfrm>
              <a:off x="2909559" y="3108725"/>
              <a:ext cx="500132" cy="5001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Овал 76"/>
            <p:cNvSpPr/>
            <p:nvPr/>
          </p:nvSpPr>
          <p:spPr>
            <a:xfrm>
              <a:off x="5900341" y="3108725"/>
              <a:ext cx="500132" cy="5001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482646" y="3284984"/>
            <a:ext cx="13349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СХО – 18000</a:t>
            </a:r>
          </a:p>
          <a:p>
            <a:r>
              <a:rPr lang="ru-RU" sz="1400" b="1" dirty="0" smtClean="0"/>
              <a:t>КФХ –   3877</a:t>
            </a:r>
          </a:p>
          <a:p>
            <a:r>
              <a:rPr lang="ru-RU" sz="1400" b="1" dirty="0" smtClean="0"/>
              <a:t>ЛПХ – 57000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69870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Рисунок 3" descr="podlogka.png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2032"/>
            <a:ext cx="9144000" cy="43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9403316"/>
              </p:ext>
            </p:extLst>
          </p:nvPr>
        </p:nvGraphicFramePr>
        <p:xfrm>
          <a:off x="884391" y="943905"/>
          <a:ext cx="8229916" cy="5580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0" y="20604"/>
            <a:ext cx="9090340" cy="923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3" tIns="45706" rIns="91413" bIns="4570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Поголовье основных видов сельскохозяйственных </a:t>
            </a:r>
            <a:r>
              <a:rPr lang="ru-RU" alt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животных</a:t>
            </a:r>
            <a:br>
              <a:rPr lang="ru-RU" alt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alt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по </a:t>
            </a:r>
            <a: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категориям хозяйств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prstClr val="black"/>
                </a:solidFill>
                <a:latin typeface="Arial" charset="0"/>
              </a:rPr>
              <a:t>(тысяч голов</a:t>
            </a:r>
            <a:r>
              <a:rPr lang="ru-RU" altLang="ru-RU" sz="1800" dirty="0">
                <a:solidFill>
                  <a:prstClr val="black"/>
                </a:solidFill>
                <a:latin typeface="Arial" charset="0"/>
              </a:rPr>
              <a:t>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2329" y="1319603"/>
            <a:ext cx="6417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КРС </a:t>
            </a:r>
            <a:endParaRPr lang="ru-RU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5329" y="2042430"/>
            <a:ext cx="10205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том</a:t>
            </a:r>
          </a:p>
          <a:p>
            <a:r>
              <a:rPr lang="ru-RU" sz="11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числе </a:t>
            </a:r>
            <a:r>
              <a:rPr lang="ru-RU" sz="1100" b="1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коровы</a:t>
            </a:r>
            <a:endParaRPr lang="ru-RU" sz="1100" b="1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329" y="3303091"/>
            <a:ext cx="7572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Свиньи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329" y="4177339"/>
            <a:ext cx="6132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Овцы и козы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329" y="5199991"/>
            <a:ext cx="8640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Птица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06471" y="670088"/>
            <a:ext cx="658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Всего</a:t>
            </a:r>
            <a:endParaRPr lang="ru-RU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14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1616504"/>
              </p:ext>
            </p:extLst>
          </p:nvPr>
        </p:nvGraphicFramePr>
        <p:xfrm>
          <a:off x="881044" y="1919025"/>
          <a:ext cx="6447879" cy="1030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1654358"/>
              </p:ext>
            </p:extLst>
          </p:nvPr>
        </p:nvGraphicFramePr>
        <p:xfrm>
          <a:off x="956189" y="2919764"/>
          <a:ext cx="6666269" cy="1028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4845251"/>
              </p:ext>
            </p:extLst>
          </p:nvPr>
        </p:nvGraphicFramePr>
        <p:xfrm>
          <a:off x="956189" y="3769659"/>
          <a:ext cx="6751011" cy="1051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7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3494757"/>
              </p:ext>
            </p:extLst>
          </p:nvPr>
        </p:nvGraphicFramePr>
        <p:xfrm>
          <a:off x="866108" y="4742354"/>
          <a:ext cx="8126731" cy="976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226712" y="1931690"/>
            <a:ext cx="85381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26712" y="2919764"/>
            <a:ext cx="85381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26712" y="3832473"/>
            <a:ext cx="85381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26712" y="4821390"/>
            <a:ext cx="85381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938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792" y="4046726"/>
            <a:ext cx="1065400" cy="1464925"/>
          </a:xfrm>
          <a:prstGeom prst="rect">
            <a:avLst/>
          </a:prstGeom>
        </p:spPr>
      </p:pic>
      <p:pic>
        <p:nvPicPr>
          <p:cNvPr id="15363" name="Рисунок 3" descr="podlogka.png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24" y="6369431"/>
            <a:ext cx="91440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3924" y="72177"/>
            <a:ext cx="9140076" cy="36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3" tIns="45706" rIns="91413" bIns="4570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Поголовье птицы по переписям 2006 и 2016 годов </a:t>
            </a:r>
            <a:r>
              <a:rPr lang="ru-RU" altLang="ru-RU" sz="1800" dirty="0" smtClean="0">
                <a:solidFill>
                  <a:prstClr val="black"/>
                </a:solidFill>
                <a:latin typeface="Arial" charset="0"/>
              </a:rPr>
              <a:t>(тысяч голов)</a:t>
            </a:r>
            <a:endParaRPr lang="ru-RU" altLang="ru-RU" sz="18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7105" y="2811210"/>
            <a:ext cx="2016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Куры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4298" y="2814419"/>
            <a:ext cx="1916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утки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88224" y="2814419"/>
            <a:ext cx="1916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Гуси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43323" y="5487984"/>
            <a:ext cx="1916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Индейки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787852" y="5474707"/>
            <a:ext cx="1916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Цесарки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0189" y="1662391"/>
            <a:ext cx="959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3399,2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44073" y="1438036"/>
            <a:ext cx="907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3998,6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932041" y="135020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20,7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12532" y="153118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14,0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350248" y="121769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18,1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841592" y="1421399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16,6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Пятиугольник 50"/>
          <p:cNvSpPr/>
          <p:nvPr/>
        </p:nvSpPr>
        <p:spPr>
          <a:xfrm rot="16200000">
            <a:off x="2025872" y="536083"/>
            <a:ext cx="428979" cy="776785"/>
          </a:xfrm>
          <a:prstGeom prst="homePlate">
            <a:avLst/>
          </a:prstGeom>
          <a:solidFill>
            <a:srgbClr val="07A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+17,6%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7378" y="4204307"/>
            <a:ext cx="565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1,5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76610" y="3975554"/>
            <a:ext cx="564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6,5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606355" y="4281207"/>
            <a:ext cx="698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0,2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960808" y="406794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1,4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642315" y="431881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0,1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735853" y="409612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19,7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59457" y="5487983"/>
            <a:ext cx="1916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Перепёлки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362775" y="6334836"/>
            <a:ext cx="174686" cy="17468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6691071" y="6339498"/>
            <a:ext cx="174686" cy="1746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TextBox 71"/>
          <p:cNvSpPr txBox="1"/>
          <p:nvPr/>
        </p:nvSpPr>
        <p:spPr>
          <a:xfrm>
            <a:off x="5543680" y="6257564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2006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921428" y="6257564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>
            <a:off x="683568" y="5869272"/>
            <a:ext cx="79208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4"/>
          <p:cNvGrpSpPr/>
          <p:nvPr/>
        </p:nvGrpSpPr>
        <p:grpSpPr>
          <a:xfrm>
            <a:off x="683568" y="1034472"/>
            <a:ext cx="7920880" cy="4842800"/>
            <a:chOff x="683568" y="1034472"/>
            <a:chExt cx="7920880" cy="4842800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3131840" y="1052736"/>
              <a:ext cx="0" cy="48245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6156176" y="1034472"/>
              <a:ext cx="0" cy="48428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683568" y="3356992"/>
              <a:ext cx="79208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Овал 69"/>
            <p:cNvSpPr/>
            <p:nvPr/>
          </p:nvSpPr>
          <p:spPr>
            <a:xfrm>
              <a:off x="2909559" y="3108725"/>
              <a:ext cx="500132" cy="5001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Овал 76"/>
            <p:cNvSpPr/>
            <p:nvPr/>
          </p:nvSpPr>
          <p:spPr>
            <a:xfrm>
              <a:off x="5900341" y="3108725"/>
              <a:ext cx="500132" cy="5001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682" y="1608439"/>
            <a:ext cx="1554770" cy="13992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81" y="1868044"/>
            <a:ext cx="1229904" cy="11063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170" y="1889386"/>
            <a:ext cx="887641" cy="10449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244" y="1616256"/>
            <a:ext cx="1142049" cy="1344437"/>
          </a:xfrm>
          <a:prstGeom prst="rect">
            <a:avLst/>
          </a:prstGeom>
        </p:spPr>
      </p:pic>
      <p:sp>
        <p:nvSpPr>
          <p:cNvPr id="57" name="Пятиугольник 56"/>
          <p:cNvSpPr/>
          <p:nvPr/>
        </p:nvSpPr>
        <p:spPr>
          <a:xfrm rot="16200000">
            <a:off x="4990998" y="507449"/>
            <a:ext cx="428979" cy="776785"/>
          </a:xfrm>
          <a:prstGeom prst="homePlate">
            <a:avLst/>
          </a:prstGeom>
          <a:solidFill>
            <a:srgbClr val="07A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+48%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226" y="1463444"/>
            <a:ext cx="1414591" cy="15609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clrChange>
              <a:clrFrom>
                <a:srgbClr val="FEFEFB"/>
              </a:clrFrom>
              <a:clrTo>
                <a:srgbClr val="FEF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146" y="1735700"/>
            <a:ext cx="1133601" cy="1250870"/>
          </a:xfrm>
          <a:prstGeom prst="rect">
            <a:avLst/>
          </a:prstGeom>
        </p:spPr>
      </p:pic>
      <p:sp>
        <p:nvSpPr>
          <p:cNvPr id="67" name="Пятиугольник 66"/>
          <p:cNvSpPr/>
          <p:nvPr/>
        </p:nvSpPr>
        <p:spPr>
          <a:xfrm rot="5400000">
            <a:off x="7834895" y="540725"/>
            <a:ext cx="428979" cy="776785"/>
          </a:xfrm>
          <a:prstGeom prst="homePlat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-8,4%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532" y="4774793"/>
            <a:ext cx="1063968" cy="62324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397" y="4540624"/>
            <a:ext cx="1469783" cy="860961"/>
          </a:xfrm>
          <a:prstGeom prst="rect">
            <a:avLst/>
          </a:prstGeom>
        </p:spPr>
      </p:pic>
      <p:sp>
        <p:nvSpPr>
          <p:cNvPr id="75" name="Пятиугольник 74"/>
          <p:cNvSpPr/>
          <p:nvPr/>
        </p:nvSpPr>
        <p:spPr>
          <a:xfrm rot="16200000">
            <a:off x="5069866" y="3359800"/>
            <a:ext cx="428979" cy="776785"/>
          </a:xfrm>
          <a:prstGeom prst="homePlate">
            <a:avLst/>
          </a:prstGeom>
          <a:solidFill>
            <a:srgbClr val="07A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6,5 р.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19" y="4372664"/>
            <a:ext cx="799814" cy="1099745"/>
          </a:xfrm>
          <a:prstGeom prst="rect">
            <a:avLst/>
          </a:prstGeom>
        </p:spPr>
      </p:pic>
      <p:sp>
        <p:nvSpPr>
          <p:cNvPr id="76" name="Пятиугольник 75"/>
          <p:cNvSpPr/>
          <p:nvPr/>
        </p:nvSpPr>
        <p:spPr>
          <a:xfrm rot="16200000">
            <a:off x="2052070" y="3359800"/>
            <a:ext cx="428979" cy="776785"/>
          </a:xfrm>
          <a:prstGeom prst="homePlate">
            <a:avLst/>
          </a:prstGeom>
          <a:solidFill>
            <a:srgbClr val="07A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4,3 р.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529" y="4578352"/>
            <a:ext cx="822478" cy="88266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468" y="4337771"/>
            <a:ext cx="1093988" cy="1174036"/>
          </a:xfrm>
          <a:prstGeom prst="rect">
            <a:avLst/>
          </a:prstGeom>
        </p:spPr>
      </p:pic>
      <p:sp>
        <p:nvSpPr>
          <p:cNvPr id="78" name="Пятиугольник 77"/>
          <p:cNvSpPr/>
          <p:nvPr/>
        </p:nvSpPr>
        <p:spPr>
          <a:xfrm rot="16200000">
            <a:off x="7834894" y="3359800"/>
            <a:ext cx="428979" cy="776785"/>
          </a:xfrm>
          <a:prstGeom prst="homePlate">
            <a:avLst/>
          </a:prstGeom>
          <a:solidFill>
            <a:srgbClr val="07A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193 р.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трелка вверх 5"/>
          <p:cNvSpPr/>
          <p:nvPr/>
        </p:nvSpPr>
        <p:spPr>
          <a:xfrm>
            <a:off x="7481021" y="6020054"/>
            <a:ext cx="1046920" cy="576064"/>
          </a:xfrm>
          <a:prstGeom prst="up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668344" y="6237312"/>
            <a:ext cx="701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18 %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116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-61413" y="5922088"/>
            <a:ext cx="9205413" cy="847441"/>
            <a:chOff x="-44822" y="5869159"/>
            <a:chExt cx="9205413" cy="847441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9" r="4989" b="23762"/>
            <a:stretch/>
          </p:blipFill>
          <p:spPr>
            <a:xfrm>
              <a:off x="3135336" y="5869159"/>
              <a:ext cx="3240360" cy="838494"/>
            </a:xfrm>
            <a:prstGeom prst="rect">
              <a:avLst/>
            </a:prstGeom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9" r="4989" b="22948"/>
            <a:stretch/>
          </p:blipFill>
          <p:spPr>
            <a:xfrm>
              <a:off x="-44822" y="5869159"/>
              <a:ext cx="3240360" cy="847441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9" t="-1" r="16554" b="23762"/>
            <a:stretch/>
          </p:blipFill>
          <p:spPr>
            <a:xfrm>
              <a:off x="6272800" y="5878106"/>
              <a:ext cx="2887791" cy="838494"/>
            </a:xfrm>
            <a:prstGeom prst="rect">
              <a:avLst/>
            </a:prstGeom>
          </p:spPr>
        </p:pic>
      </p:grpSp>
      <p:pic>
        <p:nvPicPr>
          <p:cNvPr id="15363" name="Рисунок 3" descr="podlogka.png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9" y="6403004"/>
            <a:ext cx="91440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0" y="66244"/>
            <a:ext cx="9145016" cy="12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3" tIns="45706" rIns="91413" bIns="45706">
            <a:spAutoFit/>
          </a:bodyPr>
          <a:lstStyle>
            <a:defPPr>
              <a:defRPr lang="ru-RU"/>
            </a:defPPr>
            <a:lvl1pPr algn="ctr" eaLnBrk="1" hangingPunct="1">
              <a:buFontTx/>
              <a:buNone/>
              <a:defRPr sz="1600" b="1">
                <a:solidFill>
                  <a:prstClr val="black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ru-RU" altLang="ru-RU" sz="1800" b="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Поголовье сельскохозяйственных животных в среднем </a:t>
            </a:r>
          </a:p>
          <a:p>
            <a:r>
              <a:rPr lang="ru-RU" altLang="ru-RU" sz="1800" b="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одну организацию (хозяйство</a:t>
            </a:r>
            <a:r>
              <a:rPr lang="ru-RU" altLang="ru-RU" sz="1800" b="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</a:p>
          <a:p>
            <a:r>
              <a:rPr lang="ru-RU" altLang="ru-RU" sz="1800" b="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(</a:t>
            </a:r>
            <a:r>
              <a:rPr lang="ru-RU" altLang="ru-RU" sz="1100" b="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числа организаций (хозяйств) имеющих </a:t>
            </a:r>
            <a:r>
              <a:rPr lang="ru-RU" altLang="ru-RU" sz="1100" b="0" cap="all" dirty="0" err="1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сельскохоз</a:t>
            </a:r>
            <a:r>
              <a:rPr lang="ru-RU" altLang="ru-RU" sz="1100" b="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-х животных</a:t>
            </a:r>
            <a:r>
              <a:rPr lang="ru-RU" altLang="ru-RU" sz="1800" b="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ru-RU" altLang="ru-RU" sz="1800" b="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altLang="ru-RU" sz="1800" b="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altLang="ru-RU" sz="1800" b="0" dirty="0"/>
              <a:t>(голов)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409270266"/>
              </p:ext>
            </p:extLst>
          </p:nvPr>
        </p:nvGraphicFramePr>
        <p:xfrm>
          <a:off x="44999" y="762000"/>
          <a:ext cx="3104951" cy="4772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838336265"/>
              </p:ext>
            </p:extLst>
          </p:nvPr>
        </p:nvGraphicFramePr>
        <p:xfrm>
          <a:off x="3149950" y="1001474"/>
          <a:ext cx="2925439" cy="5199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385517715"/>
              </p:ext>
            </p:extLst>
          </p:nvPr>
        </p:nvGraphicFramePr>
        <p:xfrm>
          <a:off x="5822317" y="1696553"/>
          <a:ext cx="3229669" cy="4254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7791" y="5350276"/>
            <a:ext cx="2853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Сельскохозяйственные организации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82742" y="5350276"/>
            <a:ext cx="2754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Крестьянские (фермерские) хозяйства и индивидуальные предприниматели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77002" y="5319498"/>
            <a:ext cx="25202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Личные подсобные</a:t>
            </a:r>
            <a:b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и другие индивидуальные хозяйства граждан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23728" y="2516691"/>
            <a:ext cx="866768" cy="157963"/>
          </a:xfrm>
          <a:prstGeom prst="rect">
            <a:avLst/>
          </a:prstGeom>
        </p:spPr>
      </p:pic>
      <p:sp>
        <p:nvSpPr>
          <p:cNvPr id="3" name="Стрелка вниз 2"/>
          <p:cNvSpPr/>
          <p:nvPr/>
        </p:nvSpPr>
        <p:spPr>
          <a:xfrm>
            <a:off x="6503973" y="1278459"/>
            <a:ext cx="576064" cy="5348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верх 3"/>
          <p:cNvSpPr/>
          <p:nvPr/>
        </p:nvSpPr>
        <p:spPr>
          <a:xfrm>
            <a:off x="6503973" y="2098590"/>
            <a:ext cx="588307" cy="576064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092280" y="980728"/>
            <a:ext cx="1760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/>
              <a:t> количество организаций (хозяйств) имеющих сельхоз животных</a:t>
            </a:r>
            <a:endParaRPr lang="ru-RU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7077994" y="2021939"/>
            <a:ext cx="1760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 количество сельхоз животных в организациях </a:t>
            </a:r>
            <a:r>
              <a:rPr lang="ru-RU" sz="1200" dirty="0"/>
              <a:t>(</a:t>
            </a:r>
            <a:r>
              <a:rPr lang="ru-RU" sz="1200" dirty="0" smtClean="0"/>
              <a:t>хозяйствах)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88828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392" y="656467"/>
            <a:ext cx="2613772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Сельскохозяйственные организации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64109" y="675802"/>
            <a:ext cx="3046000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Крестьянские </a:t>
            </a: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фермерские) хозяйства и ИП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737" y="-12800"/>
            <a:ext cx="914400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lnSpc>
                <a:spcPct val="115000"/>
              </a:lnSpc>
              <a:spcAft>
                <a:spcPts val="0"/>
              </a:spcAft>
            </a:pP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Наличие сельскохозяйственной техники </a:t>
            </a:r>
          </a:p>
          <a:p>
            <a:pPr algn="ctr" fontAlgn="t">
              <a:lnSpc>
                <a:spcPct val="115000"/>
              </a:lnSpc>
              <a:spcAft>
                <a:spcPts val="0"/>
              </a:spcAft>
            </a:pP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сельскохозяйственных организациях, КФХ и ИП </a:t>
            </a:r>
            <a:r>
              <a:rPr lang="ru-RU" sz="1600" dirty="0" smtClean="0">
                <a:ln w="0"/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(штук/процентов)</a:t>
            </a:r>
            <a:endParaRPr lang="ru-RU" sz="1600" dirty="0">
              <a:ln w="0"/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649878"/>
              </p:ext>
            </p:extLst>
          </p:nvPr>
        </p:nvGraphicFramePr>
        <p:xfrm>
          <a:off x="139733" y="1350503"/>
          <a:ext cx="8840705" cy="54109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15398"/>
                <a:gridCol w="785241"/>
                <a:gridCol w="856627"/>
                <a:gridCol w="3997592"/>
                <a:gridCol w="785241"/>
                <a:gridCol w="785241"/>
                <a:gridCol w="815365"/>
              </a:tblGrid>
              <a:tr h="356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1F497D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2006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1F497D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1F497D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2006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1F497D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09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3 944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2 569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- 35%</a:t>
                      </a:r>
                      <a:endParaRPr lang="ru-RU" sz="16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Тракторы</a:t>
                      </a:r>
                      <a:endParaRPr lang="ru-RU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356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8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+10%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5095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347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- 53%</a:t>
                      </a:r>
                      <a:endParaRPr lang="ru-RU" sz="16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Зерноуборочные комбайны</a:t>
                      </a:r>
                      <a:endParaRPr lang="ru-RU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8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+ 4%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095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 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- 52%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Картофелеуборочные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комбайны</a:t>
                      </a:r>
                      <a:endParaRPr lang="ru-RU" sz="1600" dirty="0" smtClean="0">
                        <a:solidFill>
                          <a:prstClr val="black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- 60%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5095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248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- 36%</a:t>
                      </a:r>
                      <a:endParaRPr lang="ru-RU" sz="16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Кормоуборочные комбайны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8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</a:t>
                      </a:r>
                      <a:r>
                        <a:rPr lang="ru-RU" sz="1600" baseline="0" dirty="0" smtClean="0">
                          <a:solidFill>
                            <a:srgbClr val="008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3 р.</a:t>
                      </a:r>
                      <a:endParaRPr lang="ru-RU" sz="1600" dirty="0" smtClean="0">
                        <a:solidFill>
                          <a:srgbClr val="008000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095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294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- 39%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Установки доильные</a:t>
                      </a:r>
                      <a:endParaRPr lang="ru-RU" sz="1600" dirty="0" smtClean="0">
                        <a:solidFill>
                          <a:prstClr val="black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- 35%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5095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2 781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1 142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- 59%</a:t>
                      </a:r>
                      <a:endParaRPr lang="ru-RU" sz="16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Автомобили грузовые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138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- 5%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095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1 189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- 45%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Плуги</a:t>
                      </a:r>
                      <a:endParaRPr lang="ru-RU" sz="1600" dirty="0" smtClean="0">
                        <a:solidFill>
                          <a:prstClr val="black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189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- 3%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61862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707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478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- 32%</a:t>
                      </a:r>
                      <a:endParaRPr lang="ru-RU" sz="16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Косилки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143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8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+6%</a:t>
                      </a:r>
                      <a:endParaRPr lang="ru-RU" sz="1600" dirty="0">
                        <a:solidFill>
                          <a:srgbClr val="008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095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- 42%</a:t>
                      </a:r>
                      <a:endParaRPr lang="ru-RU" sz="16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Сеялки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8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+24%</a:t>
                      </a:r>
                      <a:endParaRPr lang="ru-RU" sz="1600" dirty="0">
                        <a:solidFill>
                          <a:srgbClr val="008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437" y="1539236"/>
            <a:ext cx="1185008" cy="74063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278" y="2103271"/>
            <a:ext cx="1172687" cy="7817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650" y="2794031"/>
            <a:ext cx="1211401" cy="7188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708" y="3540851"/>
            <a:ext cx="1188686" cy="7916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478" y="4575295"/>
            <a:ext cx="1185827" cy="78561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87" y="5265273"/>
            <a:ext cx="1187624" cy="79175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85"/>
          <a:stretch/>
        </p:blipFill>
        <p:spPr>
          <a:xfrm>
            <a:off x="5292079" y="5977722"/>
            <a:ext cx="1224137" cy="75577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5038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3924" y="72177"/>
            <a:ext cx="9140076" cy="923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3" tIns="45706" rIns="91413" bIns="4570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Обеспеченность сельскохозяйственных организаций </a:t>
            </a:r>
            <a:b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сельскохозяйственной техникой</a:t>
            </a:r>
            <a:b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alt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(на 1 июля</a:t>
            </a:r>
            <a:r>
              <a:rPr lang="en-US" alt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; </a:t>
            </a:r>
            <a:r>
              <a:rPr lang="ru-RU" alt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на 1000 га пашни, штук)</a:t>
            </a:r>
            <a:endParaRPr lang="ru-RU" altLang="ru-RU" sz="180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</p:txBody>
      </p:sp>
      <p:graphicFrame>
        <p:nvGraphicFramePr>
          <p:cNvPr id="10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9387174"/>
              </p:ext>
            </p:extLst>
          </p:nvPr>
        </p:nvGraphicFramePr>
        <p:xfrm>
          <a:off x="251520" y="1334910"/>
          <a:ext cx="4032448" cy="4740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Объект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4505525"/>
              </p:ext>
            </p:extLst>
          </p:nvPr>
        </p:nvGraphicFramePr>
        <p:xfrm>
          <a:off x="4620580" y="960024"/>
          <a:ext cx="4186808" cy="5152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18349" y="4541145"/>
            <a:ext cx="100811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Тракторы</a:t>
            </a:r>
            <a:endParaRPr lang="ru-RU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06830" y="4499567"/>
            <a:ext cx="1555313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Зерно-</a:t>
            </a:r>
          </a:p>
          <a:p>
            <a:pPr algn="ctr"/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уборочные комбайны</a:t>
            </a:r>
            <a:endParaRPr lang="ru-RU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97804" y="4499567"/>
            <a:ext cx="1429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Картофеле-уборочные комбайны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89993" y="4533923"/>
            <a:ext cx="100811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Тракторы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976743" y="4491185"/>
            <a:ext cx="144696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Зерно-</a:t>
            </a:r>
          </a:p>
          <a:p>
            <a:pPr algn="ctr"/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уборочные комбайны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47544" y="4499590"/>
            <a:ext cx="153848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Картофеле-уборочные комбайны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576920" y="4295553"/>
            <a:ext cx="963552" cy="26578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b="0" dirty="0" smtClean="0">
                <a:latin typeface="Arial" pitchFamily="34" charset="0"/>
                <a:cs typeface="Arial" pitchFamily="34" charset="0"/>
              </a:rPr>
              <a:t>2006   2016  </a:t>
            </a:r>
            <a:endParaRPr lang="ru-RU" sz="11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1865872" y="4314720"/>
            <a:ext cx="963552" cy="26578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b="0" dirty="0" smtClean="0">
                <a:latin typeface="Arial" pitchFamily="34" charset="0"/>
                <a:cs typeface="Arial" pitchFamily="34" charset="0"/>
              </a:rPr>
              <a:t>2006   2016  </a:t>
            </a:r>
            <a:endParaRPr lang="ru-RU" sz="11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3154609" y="4295553"/>
            <a:ext cx="963552" cy="26578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b="0" dirty="0" smtClean="0">
                <a:latin typeface="Arial" pitchFamily="34" charset="0"/>
                <a:cs typeface="Arial" pitchFamily="34" charset="0"/>
              </a:rPr>
              <a:t>2006   2016  </a:t>
            </a:r>
            <a:endParaRPr lang="ru-RU" sz="11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8662" y="1063606"/>
            <a:ext cx="2456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Сельскохозяйственные организации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80112" y="1013412"/>
            <a:ext cx="3140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Крестьянские (фермерские) хозяйства и индивидуальные предприниматели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24513" y="4315272"/>
            <a:ext cx="808712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0" y="5180274"/>
            <a:ext cx="9144000" cy="17081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500" dirty="0" smtClean="0"/>
              <a:t>Нагрузка пашни на один трактор в сельхозпредприятиях сократилась  с 127 до 117 га. </a:t>
            </a:r>
            <a:br>
              <a:rPr lang="ru-RU" sz="1500" dirty="0" smtClean="0"/>
            </a:br>
            <a:r>
              <a:rPr lang="ru-RU" sz="1500" dirty="0" smtClean="0"/>
              <a:t>В крестьянских (фермерских) хозяйствах и у индивидуальных предпринимателей тренд  другой: нагрузка пашни на один трактор увеличилась с 26 до 56 га.</a:t>
            </a:r>
          </a:p>
          <a:p>
            <a:r>
              <a:rPr lang="ru-RU" sz="1500" dirty="0" smtClean="0"/>
              <a:t>Основной причиной снижения показателя у сельскохозяйственных организаций является сокращение площади </a:t>
            </a:r>
            <a:r>
              <a:rPr lang="ru-RU" sz="1500" dirty="0"/>
              <a:t>пашни (на </a:t>
            </a:r>
            <a:r>
              <a:rPr lang="ru-RU" sz="1500" dirty="0" smtClean="0"/>
              <a:t>40%) </a:t>
            </a:r>
            <a:r>
              <a:rPr lang="ru-RU" sz="1500" dirty="0"/>
              <a:t>и </a:t>
            </a:r>
            <a:r>
              <a:rPr lang="ru-RU" sz="1500" dirty="0" smtClean="0"/>
              <a:t>парка тракторов (на </a:t>
            </a:r>
            <a:r>
              <a:rPr lang="ru-RU" sz="1500" dirty="0"/>
              <a:t>35% </a:t>
            </a:r>
            <a:r>
              <a:rPr lang="ru-RU" sz="1500" dirty="0" smtClean="0"/>
              <a:t>).</a:t>
            </a:r>
          </a:p>
          <a:p>
            <a:r>
              <a:rPr lang="ru-RU" sz="1500" dirty="0" smtClean="0"/>
              <a:t>Увеличение показателя  у КФХ </a:t>
            </a:r>
            <a:r>
              <a:rPr lang="ru-RU" sz="1500" smtClean="0"/>
              <a:t>и ИП произошло </a:t>
            </a:r>
            <a:r>
              <a:rPr lang="ru-RU" sz="1500" dirty="0" smtClean="0"/>
              <a:t>за счет увеличения площади пашни с 8,3 тыс.  до 19,6 тыс. га и  увеличения используемых тракторов ( с 323 шт. до 356 штук, на </a:t>
            </a:r>
            <a:r>
              <a:rPr lang="ru-RU" sz="1500" dirty="0"/>
              <a:t>10% </a:t>
            </a:r>
            <a:r>
              <a:rPr lang="ru-RU" sz="1500" dirty="0" smtClean="0"/>
              <a:t>).</a:t>
            </a:r>
            <a:endParaRPr lang="ru-RU" sz="15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0617" y="1413176"/>
            <a:ext cx="9375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20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737" y="-12800"/>
            <a:ext cx="914400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lnSpc>
                <a:spcPct val="115000"/>
              </a:lnSpc>
              <a:spcAft>
                <a:spcPts val="0"/>
              </a:spcAft>
            </a:pP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Наличие сельскохозяйственной техники в личных подсобных </a:t>
            </a:r>
          </a:p>
          <a:p>
            <a:pPr algn="ctr" fontAlgn="t">
              <a:lnSpc>
                <a:spcPct val="115000"/>
              </a:lnSpc>
              <a:spcAft>
                <a:spcPts val="0"/>
              </a:spcAft>
            </a:pP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других индивидуальных хозяйствах граждан </a:t>
            </a:r>
            <a:r>
              <a:rPr lang="ru-RU" sz="1600" dirty="0" smtClean="0">
                <a:ln w="0"/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(штук/процентов)</a:t>
            </a:r>
            <a:endParaRPr lang="ru-RU" sz="1600" dirty="0">
              <a:ln w="0"/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052670"/>
              </p:ext>
            </p:extLst>
          </p:nvPr>
        </p:nvGraphicFramePr>
        <p:xfrm>
          <a:off x="589290" y="969938"/>
          <a:ext cx="8015157" cy="55802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21352"/>
                <a:gridCol w="1083129"/>
                <a:gridCol w="1155338"/>
                <a:gridCol w="1155338"/>
              </a:tblGrid>
              <a:tr h="392920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1F497D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2006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1F497D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27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Тракторы</a:t>
                      </a:r>
                      <a:endParaRPr lang="ru-RU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RU" sz="1600" baseline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3 881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8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+19%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192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rgbClr val="008000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95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Установки доильные</a:t>
                      </a:r>
                      <a:endParaRPr lang="ru-RU" sz="1600" dirty="0" smtClean="0">
                        <a:solidFill>
                          <a:prstClr val="black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8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 3 р.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5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rgbClr val="008000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60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Автомобили грузовые</a:t>
                      </a:r>
                      <a:endParaRPr lang="ru-RU" sz="1600" dirty="0" smtClean="0">
                        <a:solidFill>
                          <a:prstClr val="black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3 262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4 244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8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+30%</a:t>
                      </a:r>
                      <a:endParaRPr lang="ru-RU" sz="1600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80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60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Автомобили легковые</a:t>
                      </a:r>
                      <a:endParaRPr lang="ru-RU" sz="1600" dirty="0" smtClean="0">
                        <a:solidFill>
                          <a:prstClr val="black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62 246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127 268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8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 2 р.</a:t>
                      </a:r>
                      <a:endParaRPr lang="ru-RU" sz="1600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338085">
                <a:tc>
                  <a:txBody>
                    <a:bodyPr/>
                    <a:lstStyle/>
                    <a:p>
                      <a:pPr algn="l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solidFill>
                          <a:srgbClr val="008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2782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Мотоблоки, </a:t>
                      </a:r>
                    </a:p>
                    <a:p>
                      <a:pPr algn="l"/>
                      <a:r>
                        <a:rPr lang="ru-RU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мотокультиваторы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l"/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 сменными орудиями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9 933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50 544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8000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 5 р.</a:t>
                      </a:r>
                      <a:endParaRPr lang="ru-RU" sz="1600" dirty="0">
                        <a:solidFill>
                          <a:srgbClr val="008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29168">
                <a:tc>
                  <a:txBody>
                    <a:bodyPr/>
                    <a:lstStyle/>
                    <a:p>
                      <a:pPr algn="l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solidFill>
                          <a:srgbClr val="008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2782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Газонокосилки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556 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solidFill>
                          <a:srgbClr val="008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942403"/>
            <a:ext cx="1771397" cy="10260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945323"/>
            <a:ext cx="1771397" cy="97082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7" b="8699"/>
          <a:stretch/>
        </p:blipFill>
        <p:spPr>
          <a:xfrm>
            <a:off x="2971530" y="2862197"/>
            <a:ext cx="1771396" cy="102682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525" y="3789426"/>
            <a:ext cx="1787691" cy="102794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530" y="4805898"/>
            <a:ext cx="1787691" cy="100468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67" b="-1"/>
          <a:stretch/>
        </p:blipFill>
        <p:spPr>
          <a:xfrm>
            <a:off x="3562154" y="5722987"/>
            <a:ext cx="1561299" cy="93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84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84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4123" y="92486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spcAft>
                <a:spcPts val="0"/>
              </a:spcAft>
            </a:pPr>
            <a: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Численность </a:t>
            </a: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населения Владимирской области </a:t>
            </a:r>
          </a:p>
          <a:p>
            <a:pPr algn="ctr" fontAlgn="t">
              <a:spcAft>
                <a:spcPts val="0"/>
              </a:spcAft>
            </a:pP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 </a:t>
            </a:r>
            <a: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 </a:t>
            </a: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января   2006 и 2016 годов             </a:t>
            </a:r>
            <a:r>
              <a:rPr lang="ru-RU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тысяч человек</a:t>
            </a:r>
            <a:r>
              <a:rPr lang="ru-RU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153385"/>
              </p:ext>
            </p:extLst>
          </p:nvPr>
        </p:nvGraphicFramePr>
        <p:xfrm>
          <a:off x="784183" y="745961"/>
          <a:ext cx="7632847" cy="255428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810319"/>
                <a:gridCol w="1541562"/>
                <a:gridCol w="1429116"/>
                <a:gridCol w="1391633"/>
                <a:gridCol w="1460217"/>
              </a:tblGrid>
              <a:tr h="1512168"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Численность населения</a:t>
                      </a:r>
                      <a:endParaRPr lang="ru-RU" sz="1100" dirty="0">
                        <a:effectLst/>
                      </a:endParaRPr>
                    </a:p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Владимирской области </a:t>
                      </a:r>
                      <a:endParaRPr lang="ru-RU" sz="1100" dirty="0">
                        <a:effectLst/>
                      </a:endParaRPr>
                    </a:p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  1 </a:t>
                      </a:r>
                      <a:r>
                        <a:rPr lang="ru-RU" sz="1400" dirty="0" smtClean="0">
                          <a:effectLst/>
                        </a:rPr>
                        <a:t>января</a:t>
                      </a:r>
                      <a:endParaRPr lang="ru-RU" sz="110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Общая численность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Численность сельского населения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Сокращение численности </a:t>
                      </a:r>
                      <a:endParaRPr lang="ru-RU" sz="1100" dirty="0">
                        <a:effectLst/>
                      </a:endParaRPr>
                    </a:p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сельского населения за 10 лет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Доля сельского населения (%)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7536"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2006 г</a:t>
                      </a:r>
                      <a:r>
                        <a:rPr lang="ru-RU" sz="14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1 486,5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339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22,8%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4585"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2016 г</a:t>
                      </a:r>
                      <a:r>
                        <a:rPr lang="ru-RU" sz="14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1 397,2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308,2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</a:rPr>
                        <a:t>- 31 тыс.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22,1%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923" y="4437112"/>
            <a:ext cx="82232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-7905" y="4064292"/>
            <a:ext cx="6524121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Получены </a:t>
            </a:r>
            <a:r>
              <a:rPr lang="ru-RU" b="1" dirty="0"/>
              <a:t>важнейшие сведения о реальном состоянии сельского хозяйства:  </a:t>
            </a:r>
          </a:p>
          <a:p>
            <a:r>
              <a:rPr lang="ru-RU" dirty="0"/>
              <a:t>-  </a:t>
            </a:r>
            <a:r>
              <a:rPr lang="ru-RU" sz="1600" dirty="0"/>
              <a:t>о количественных  характеристиках </a:t>
            </a:r>
            <a:r>
              <a:rPr lang="ru-RU" sz="1600" dirty="0" smtClean="0"/>
              <a:t>сельхозпроизводителей;</a:t>
            </a:r>
            <a:endParaRPr lang="ru-RU" sz="1600" dirty="0"/>
          </a:p>
          <a:p>
            <a:r>
              <a:rPr lang="ru-RU" sz="1600" dirty="0"/>
              <a:t>-  о масштабах произошедших структурных изменений в </a:t>
            </a:r>
            <a:r>
              <a:rPr lang="ru-RU" sz="1600" dirty="0" smtClean="0"/>
              <a:t>отрасли;</a:t>
            </a:r>
            <a:endParaRPr lang="ru-RU" sz="1600" dirty="0"/>
          </a:p>
          <a:p>
            <a:r>
              <a:rPr lang="ru-RU" sz="1600" dirty="0"/>
              <a:t>- </a:t>
            </a:r>
            <a:r>
              <a:rPr lang="ru-RU" sz="1600" dirty="0" smtClean="0"/>
              <a:t> о </a:t>
            </a:r>
            <a:r>
              <a:rPr lang="ru-RU" sz="1600" dirty="0"/>
              <a:t>роли каждой категории сельхозпроизводителей в формировании продовольственных </a:t>
            </a:r>
            <a:r>
              <a:rPr lang="ru-RU" sz="1600" dirty="0" smtClean="0"/>
              <a:t>ресурсов;</a:t>
            </a:r>
            <a:endParaRPr lang="ru-RU" sz="1600" dirty="0"/>
          </a:p>
          <a:p>
            <a:r>
              <a:rPr lang="ru-RU" sz="1600" dirty="0" smtClean="0"/>
              <a:t>-  </a:t>
            </a:r>
            <a:r>
              <a:rPr lang="ru-RU" sz="1600" dirty="0"/>
              <a:t>о состоянии инфраструктуры, технической оснащенности </a:t>
            </a:r>
            <a:r>
              <a:rPr lang="ru-RU" sz="1600" dirty="0" smtClean="0"/>
              <a:t>сельхозпроизводителей</a:t>
            </a:r>
            <a:r>
              <a:rPr lang="ru-RU" sz="1600" dirty="0"/>
              <a:t>;</a:t>
            </a:r>
          </a:p>
          <a:p>
            <a:r>
              <a:rPr lang="ru-RU" sz="1600" dirty="0"/>
              <a:t>-  о кадровом  потенциале, инновациях, господдержке и о многих  других показателях, о которых невозможно было  узнать  из данных текущей статистики.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48179" y="3356992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сельскохозяйственном комплексе области занято порядка 5 % от населения  занятого в экономике      ( по РФ около 10 %)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284" y="3717032"/>
            <a:ext cx="2474913" cy="3062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840888" y="3933056"/>
            <a:ext cx="19077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Федеральная научно-техническая программа развития сельского хозяйства на 2017 – 2025 годы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(от 25.08.2017)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(51,1 млрд. </a:t>
            </a:r>
            <a:r>
              <a:rPr lang="ru-RU" b="1" dirty="0" err="1" smtClean="0">
                <a:solidFill>
                  <a:schemeClr val="bg1"/>
                </a:solidFill>
              </a:rPr>
              <a:t>руб</a:t>
            </a:r>
            <a:r>
              <a:rPr lang="ru-RU" b="1" dirty="0" smtClean="0">
                <a:solidFill>
                  <a:schemeClr val="bg1"/>
                </a:solidFill>
              </a:rPr>
              <a:t>)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50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2823" y="43860"/>
            <a:ext cx="9132888" cy="646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3" tIns="45706" rIns="91413" bIns="4570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 typeface="Arial" charset="0"/>
              <a:buNone/>
            </a:pPr>
            <a:r>
              <a:rPr 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Численность работников, занятых </a:t>
            </a:r>
            <a:r>
              <a:rPr 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сельскохозяйственном производстве 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(</a:t>
            </a: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человек)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476638565"/>
              </p:ext>
            </p:extLst>
          </p:nvPr>
        </p:nvGraphicFramePr>
        <p:xfrm>
          <a:off x="142014" y="708704"/>
          <a:ext cx="3997647" cy="4198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293207703"/>
              </p:ext>
            </p:extLst>
          </p:nvPr>
        </p:nvGraphicFramePr>
        <p:xfrm>
          <a:off x="3184798" y="2276872"/>
          <a:ext cx="3456384" cy="2368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673584016"/>
              </p:ext>
            </p:extLst>
          </p:nvPr>
        </p:nvGraphicFramePr>
        <p:xfrm>
          <a:off x="5257279" y="783734"/>
          <a:ext cx="3888432" cy="4235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03125" y="4599954"/>
            <a:ext cx="2718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Сельскохозяйственные организации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10552" y="4602531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Крестьянские (фермерские) хозяйства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41795" y="459995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Индивидуальные предприниматели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523808"/>
              </p:ext>
            </p:extLst>
          </p:nvPr>
        </p:nvGraphicFramePr>
        <p:xfrm>
          <a:off x="323528" y="5579263"/>
          <a:ext cx="8424935" cy="10900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4216"/>
                <a:gridCol w="1008112"/>
                <a:gridCol w="2649011"/>
                <a:gridCol w="2823596"/>
              </a:tblGrid>
              <a:tr h="2631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2006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Численность на 1 организацию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465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Сельскохозяйственные организации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 </a:t>
                      </a:r>
                      <a:r>
                        <a:rPr lang="ru-RU" sz="1600" b="1" dirty="0" smtClean="0">
                          <a:effectLst/>
                        </a:rPr>
                        <a:t>20 000 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12 000 </a:t>
                      </a:r>
                      <a:r>
                        <a:rPr lang="ru-RU" sz="1600" b="1" dirty="0">
                          <a:effectLst/>
                        </a:rPr>
                        <a:t>(снижение на 40%)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сокращение с 74 до 54 чел.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631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КФХ и ИП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900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1 100 </a:t>
                      </a:r>
                      <a:r>
                        <a:rPr lang="ru-RU" sz="1600" b="1" dirty="0">
                          <a:effectLst/>
                        </a:rPr>
                        <a:t>(рост на 17%)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 3 наемных работников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403125" y="5157192"/>
            <a:ext cx="7560840" cy="30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2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Численность работников, занятых в организациях (хозяйствах)</a:t>
            </a:r>
            <a:r>
              <a:rPr lang="en-US" sz="12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(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человек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)</a:t>
            </a: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75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35496" y="44624"/>
            <a:ext cx="9001980" cy="923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3" tIns="45706" rIns="91413" bIns="4570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 typeface="Arial" charset="0"/>
              <a:buNone/>
            </a:pPr>
            <a:r>
              <a:rPr 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Возрастной состав постоянных работников </a:t>
            </a:r>
            <a:br>
              <a:rPr 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сельскохозяйственных организаций</a:t>
            </a:r>
            <a:br>
              <a:rPr 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(в 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процентах)</a:t>
            </a:r>
            <a:endParaRPr lang="ru-RU" sz="1800" dirty="0">
              <a:solidFill>
                <a:srgbClr val="00B050"/>
              </a:solidFill>
              <a:latin typeface="Arial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279416435"/>
              </p:ext>
            </p:extLst>
          </p:nvPr>
        </p:nvGraphicFramePr>
        <p:xfrm>
          <a:off x="179513" y="1482129"/>
          <a:ext cx="5509815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543988042"/>
              </p:ext>
            </p:extLst>
          </p:nvPr>
        </p:nvGraphicFramePr>
        <p:xfrm>
          <a:off x="4068923" y="1642424"/>
          <a:ext cx="4968552" cy="3730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Box 1"/>
          <p:cNvSpPr txBox="1"/>
          <p:nvPr/>
        </p:nvSpPr>
        <p:spPr>
          <a:xfrm>
            <a:off x="2411760" y="1186286"/>
            <a:ext cx="1296129" cy="36630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Мужчины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888942" y="1127273"/>
            <a:ext cx="1328513" cy="35912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Женщины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7" t="4289" r="48878" b="11372"/>
          <a:stretch/>
        </p:blipFill>
        <p:spPr>
          <a:xfrm>
            <a:off x="2068874" y="1935793"/>
            <a:ext cx="1483570" cy="28047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1" r="6055" b="11204"/>
          <a:stretch/>
        </p:blipFill>
        <p:spPr>
          <a:xfrm>
            <a:off x="5689328" y="1821645"/>
            <a:ext cx="1618976" cy="2918849"/>
          </a:xfrm>
          <a:prstGeom prst="rect">
            <a:avLst/>
          </a:prstGeom>
        </p:spPr>
      </p:pic>
      <p:grpSp>
        <p:nvGrpSpPr>
          <p:cNvPr id="13" name="Группа 12"/>
          <p:cNvGrpSpPr/>
          <p:nvPr/>
        </p:nvGrpSpPr>
        <p:grpSpPr>
          <a:xfrm>
            <a:off x="8781" y="5110697"/>
            <a:ext cx="9144000" cy="1715936"/>
            <a:chOff x="-111596" y="4949228"/>
            <a:chExt cx="9255596" cy="1921655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1596" y="4962110"/>
              <a:ext cx="2512053" cy="1895889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7671" y="4949228"/>
              <a:ext cx="2512053" cy="1895889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8147" y="4962111"/>
              <a:ext cx="2512053" cy="1895889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1947" y="4974994"/>
              <a:ext cx="2512053" cy="1895889"/>
            </a:xfrm>
            <a:prstGeom prst="rect">
              <a:avLst/>
            </a:prstGeom>
          </p:spPr>
        </p:pic>
      </p:grpSp>
      <p:pic>
        <p:nvPicPr>
          <p:cNvPr id="20" name="Рисунок 3" descr="podlogka.png"/>
          <p:cNvPicPr preferRelativeResize="0"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378575"/>
            <a:ext cx="9144001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024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odlogka.png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372914"/>
            <a:ext cx="9144001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6349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Распределение численности руководителей</a:t>
            </a:r>
            <a:b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сельскохозяйственных организаций по стажу работы </a:t>
            </a:r>
            <a:endParaRPr lang="ru-RU" cap="all" dirty="0" smtClean="0">
              <a:ln w="0"/>
              <a:solidFill>
                <a:srgbClr val="057145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сельском хозяйстве </a:t>
            </a:r>
            <a:b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(на 1 июля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2016 г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.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;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в процентах от общей численности руководителей)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772938910"/>
              </p:ext>
            </p:extLst>
          </p:nvPr>
        </p:nvGraphicFramePr>
        <p:xfrm>
          <a:off x="354929" y="1255028"/>
          <a:ext cx="8434139" cy="4619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331640" y="5085184"/>
            <a:ext cx="684076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             </a:t>
            </a:r>
            <a:r>
              <a:rPr lang="ru-RU" sz="1400" b="1" dirty="0" smtClean="0"/>
              <a:t>Высшее образование</a:t>
            </a:r>
          </a:p>
          <a:p>
            <a:r>
              <a:rPr lang="ru-RU" sz="1400" b="1" dirty="0"/>
              <a:t> </a:t>
            </a:r>
            <a:r>
              <a:rPr lang="ru-RU" sz="1400" b="1" dirty="0" smtClean="0"/>
              <a:t>                                                         2006                                              2016</a:t>
            </a:r>
          </a:p>
          <a:p>
            <a:r>
              <a:rPr lang="ru-RU" sz="1400" b="1" dirty="0" smtClean="0"/>
              <a:t>Руководители  СХО                   70 %   (с/х – 48%)                        82 %   (с/х – 50 %)                                                                            </a:t>
            </a:r>
          </a:p>
          <a:p>
            <a:r>
              <a:rPr lang="ru-RU" sz="1400" b="1" dirty="0" smtClean="0"/>
              <a:t>Руководители КФХ                    30 %   (с/х – 12 %)                       50 %   (с/х – 14 %)</a:t>
            </a:r>
          </a:p>
          <a:p>
            <a:r>
              <a:rPr lang="ru-RU" sz="1400" b="1" dirty="0" smtClean="0"/>
              <a:t>Специалисты СХО                        8 %   (с/х – 6 %)                         14 %   (с/х – 7 %)</a:t>
            </a:r>
          </a:p>
          <a:p>
            <a:r>
              <a:rPr lang="ru-RU" dirty="0"/>
              <a:t> </a:t>
            </a:r>
            <a:r>
              <a:rPr lang="ru-RU" dirty="0" smtClean="0"/>
              <a:t>              </a:t>
            </a: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259632" y="5373216"/>
            <a:ext cx="6048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331640" y="5589240"/>
            <a:ext cx="6048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292080" y="5445224"/>
            <a:ext cx="0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275856" y="5445224"/>
            <a:ext cx="0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203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7673" y="763714"/>
            <a:ext cx="2613772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Сельскохозяйственные организации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449" y="808396"/>
            <a:ext cx="3046000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Крестьянские </a:t>
            </a: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фермерские) хозяйства и ИП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3"/>
          <a:stretch/>
        </p:blipFill>
        <p:spPr>
          <a:xfrm>
            <a:off x="2085648" y="1602146"/>
            <a:ext cx="1223237" cy="79164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"/>
          <a:stretch/>
        </p:blipFill>
        <p:spPr>
          <a:xfrm>
            <a:off x="2088202" y="3203864"/>
            <a:ext cx="1243518" cy="78914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1" name="Прямоугольник 20"/>
          <p:cNvSpPr/>
          <p:nvPr/>
        </p:nvSpPr>
        <p:spPr>
          <a:xfrm>
            <a:off x="3331720" y="1582014"/>
            <a:ext cx="39261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Система точного вождения и дистанционного контроля качества выполнения технологических процессов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965951" y="2508565"/>
            <a:ext cx="35469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Биологические методы защиты растений от вредителей и болезней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391958" y="3311758"/>
            <a:ext cx="420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Система водоотведения и очистки производственных стоков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359732" y="4870876"/>
            <a:ext cx="4031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Система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индивидуального кормления скота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219984" y="4087058"/>
            <a:ext cx="34669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Очистны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</a:t>
            </a:r>
            <a:r>
              <a:rPr lang="ru-RU" sz="14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сооружения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животноводческих фермах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690856" y="5612997"/>
            <a:ext cx="30607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Капельная система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орошения 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362898" y="6238805"/>
            <a:ext cx="3641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Метод бесклеточного содержания птицы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37434" y="1808476"/>
            <a:ext cx="899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(7%)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072873" y="1643191"/>
            <a:ext cx="163091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1F497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единичный случай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(0,3%)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499" y="2399630"/>
            <a:ext cx="1320676" cy="8282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3" name="Прямоугольник 32"/>
          <p:cNvSpPr/>
          <p:nvPr/>
        </p:nvSpPr>
        <p:spPr>
          <a:xfrm>
            <a:off x="609381" y="2639115"/>
            <a:ext cx="899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%)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245187" y="2576639"/>
            <a:ext cx="11900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1F497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14 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(4%)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09381" y="3413771"/>
            <a:ext cx="1013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27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(12%)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298570" y="3365691"/>
            <a:ext cx="11900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1F497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 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%)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66287" y="4130723"/>
            <a:ext cx="899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17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%)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302710" y="4130723"/>
            <a:ext cx="11900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1F497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 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%)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48345" y="4844005"/>
            <a:ext cx="1013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33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(15%)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323042" y="4874783"/>
            <a:ext cx="11900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1F497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22 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%)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581" y="5375450"/>
            <a:ext cx="1304561" cy="7960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4" name="Прямоугольник 43"/>
          <p:cNvSpPr/>
          <p:nvPr/>
        </p:nvSpPr>
        <p:spPr>
          <a:xfrm>
            <a:off x="739768" y="5619100"/>
            <a:ext cx="785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(3%)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360970" y="5586559"/>
            <a:ext cx="11900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1F497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11 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(3%)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" t="19760" r="3380" b="19761"/>
          <a:stretch/>
        </p:blipFill>
        <p:spPr>
          <a:xfrm>
            <a:off x="2147362" y="5988768"/>
            <a:ext cx="1161525" cy="75342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8" name="Прямоугольник 47"/>
          <p:cNvSpPr/>
          <p:nvPr/>
        </p:nvSpPr>
        <p:spPr>
          <a:xfrm>
            <a:off x="7360970" y="6275371"/>
            <a:ext cx="11900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1F497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21 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(6%)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074" y="3940258"/>
            <a:ext cx="1423527" cy="872484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223" y="4725144"/>
            <a:ext cx="1232087" cy="82057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-68674" y="-33862"/>
            <a:ext cx="9144000" cy="694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lnSpc>
                <a:spcPct val="115000"/>
              </a:lnSpc>
              <a:spcAft>
                <a:spcPts val="0"/>
              </a:spcAft>
            </a:pPr>
            <a: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Применение инновационных технологий в ведении </a:t>
            </a: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хозяйства </a:t>
            </a:r>
          </a:p>
          <a:p>
            <a:pPr algn="ctr" fontAlgn="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ln w="0"/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(единиц/в процентах от числа организаций (хозяйств), осуществляющих с/х деятельность)</a:t>
            </a:r>
            <a:endParaRPr lang="ru-RU" sz="1600" dirty="0">
              <a:ln w="0"/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35036" y="6126637"/>
            <a:ext cx="163091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1F497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единичный случай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sz="1600" b="1" dirty="0" smtClean="0">
                <a:solidFill>
                  <a:srgbClr val="C0504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(0,9%)</a:t>
            </a:r>
            <a:endParaRPr lang="ru-RU" sz="1600" b="1" dirty="0">
              <a:solidFill>
                <a:srgbClr val="C0504D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08"/>
          <a:stretch/>
        </p:blipFill>
        <p:spPr>
          <a:xfrm>
            <a:off x="3693697" y="560016"/>
            <a:ext cx="1799425" cy="111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52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0" y="5154947"/>
            <a:ext cx="9144000" cy="1715936"/>
            <a:chOff x="-111596" y="4949228"/>
            <a:chExt cx="9255596" cy="1921655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1596" y="4962110"/>
              <a:ext cx="2512053" cy="1895889"/>
            </a:xfrm>
            <a:prstGeom prst="rect">
              <a:avLst/>
            </a:prstGeom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7671" y="4949228"/>
              <a:ext cx="2512053" cy="1895889"/>
            </a:xfrm>
            <a:prstGeom prst="rect">
              <a:avLst/>
            </a:prstGeom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8147" y="4962111"/>
              <a:ext cx="2512053" cy="1895889"/>
            </a:xfrm>
            <a:prstGeom prst="rect">
              <a:avLst/>
            </a:prstGeom>
          </p:spPr>
        </p:pic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1947" y="4974994"/>
              <a:ext cx="2512053" cy="1895889"/>
            </a:xfrm>
            <a:prstGeom prst="rect">
              <a:avLst/>
            </a:prstGeom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513" y="1690796"/>
            <a:ext cx="1368152" cy="1026114"/>
          </a:xfrm>
          <a:prstGeom prst="rect">
            <a:avLst/>
          </a:prstGeom>
        </p:spPr>
      </p:pic>
      <p:sp>
        <p:nvSpPr>
          <p:cNvPr id="18" name="Пятиугольник 17"/>
          <p:cNvSpPr/>
          <p:nvPr/>
        </p:nvSpPr>
        <p:spPr>
          <a:xfrm rot="5400000">
            <a:off x="6823587" y="127950"/>
            <a:ext cx="654043" cy="2444035"/>
          </a:xfrm>
          <a:prstGeom prst="homePlat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ятиугольник 1"/>
          <p:cNvSpPr/>
          <p:nvPr/>
        </p:nvSpPr>
        <p:spPr>
          <a:xfrm rot="5400000">
            <a:off x="1630401" y="76855"/>
            <a:ext cx="654043" cy="2444035"/>
          </a:xfrm>
          <a:prstGeom prst="homePlat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589" y="1590427"/>
            <a:ext cx="1835367" cy="1377189"/>
          </a:xfrm>
          <a:prstGeom prst="rect">
            <a:avLst/>
          </a:prstGeom>
        </p:spPr>
      </p:pic>
      <p:pic>
        <p:nvPicPr>
          <p:cNvPr id="15363" name="Рисунок 3" descr="podlogka.png"/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" y="6402962"/>
            <a:ext cx="91440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3924" y="72177"/>
            <a:ext cx="9140076" cy="923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3" tIns="45706" rIns="91413" bIns="4570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Число сельскохозяйственных организаций, КФХ и ИП, получавших государственную поддержку и кредитные средства</a:t>
            </a:r>
            <a: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alt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(в 2015 году, единиц)</a:t>
            </a:r>
            <a:endParaRPr lang="ru-RU" altLang="ru-RU" sz="180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8721" y="960347"/>
            <a:ext cx="2444035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Субсидии (дотации)</a:t>
            </a:r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00752" y="999125"/>
            <a:ext cx="269971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Кредитные средства</a:t>
            </a:r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Надпись 2"/>
          <p:cNvSpPr txBox="1">
            <a:spLocks noChangeArrowheads="1"/>
          </p:cNvSpPr>
          <p:nvPr/>
        </p:nvSpPr>
        <p:spPr bwMode="auto">
          <a:xfrm>
            <a:off x="735406" y="2726947"/>
            <a:ext cx="2444034" cy="145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139</a:t>
            </a:r>
            <a:endParaRPr lang="ru-RU" sz="20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500" b="1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Сельскохозяйственных организаций</a:t>
            </a:r>
            <a:endParaRPr lang="en-US" sz="1500" b="1" dirty="0" smtClean="0">
              <a:solidFill>
                <a:srgbClr val="40404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14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64% </a:t>
            </a:r>
            <a:r>
              <a:rPr lang="ru-RU" sz="14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 числа работающих предприятий)</a:t>
            </a:r>
            <a:endParaRPr lang="ru-RU" sz="1400" dirty="0">
              <a:solidFill>
                <a:srgbClr val="40404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Надпись 2"/>
          <p:cNvSpPr txBox="1">
            <a:spLocks noChangeArrowheads="1"/>
          </p:cNvSpPr>
          <p:nvPr/>
        </p:nvSpPr>
        <p:spPr bwMode="auto">
          <a:xfrm>
            <a:off x="440281" y="4175067"/>
            <a:ext cx="3146294" cy="1172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59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500" b="1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Крестьянских (фермерских) </a:t>
            </a:r>
            <a:r>
              <a:rPr lang="ru-RU" sz="1500" b="1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хозяйств и индивидуальных предпринимателей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(19</a:t>
            </a:r>
            <a:r>
              <a:rPr lang="ru-RU" sz="14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 от числа работающих </a:t>
            </a:r>
            <a:endParaRPr lang="ru-RU" sz="1400" dirty="0" smtClean="0">
              <a:solidFill>
                <a:srgbClr val="40404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КФХ и ИП) </a:t>
            </a:r>
            <a:endParaRPr lang="ru-RU" sz="1400" dirty="0">
              <a:solidFill>
                <a:srgbClr val="40404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575" y="2648039"/>
            <a:ext cx="1989549" cy="11885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42" y="4259096"/>
            <a:ext cx="2043817" cy="1004136"/>
          </a:xfrm>
          <a:prstGeom prst="rect">
            <a:avLst/>
          </a:prstGeom>
        </p:spPr>
      </p:pic>
      <p:sp>
        <p:nvSpPr>
          <p:cNvPr id="19" name="Надпись 2"/>
          <p:cNvSpPr txBox="1">
            <a:spLocks noChangeArrowheads="1"/>
          </p:cNvSpPr>
          <p:nvPr/>
        </p:nvSpPr>
        <p:spPr bwMode="auto">
          <a:xfrm>
            <a:off x="345852" y="2648039"/>
            <a:ext cx="591898" cy="31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800"/>
              </a:spcAft>
            </a:pPr>
            <a:endParaRPr lang="ru-RU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Надпись 2"/>
          <p:cNvSpPr txBox="1">
            <a:spLocks noChangeArrowheads="1"/>
          </p:cNvSpPr>
          <p:nvPr/>
        </p:nvSpPr>
        <p:spPr bwMode="auto">
          <a:xfrm>
            <a:off x="5974572" y="2721791"/>
            <a:ext cx="2444034" cy="145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47</a:t>
            </a:r>
            <a:endParaRPr lang="ru-RU" sz="20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500" b="1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Сельскохозяйственных организаций</a:t>
            </a:r>
            <a:endParaRPr lang="en-US" sz="1500" b="1" dirty="0" smtClean="0">
              <a:solidFill>
                <a:srgbClr val="40404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(22</a:t>
            </a:r>
            <a:r>
              <a:rPr lang="en-US" sz="14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 </a:t>
            </a:r>
            <a:r>
              <a:rPr lang="ru-RU" sz="14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 числа работающих предприятий)</a:t>
            </a:r>
            <a:endParaRPr lang="ru-RU" sz="1400" dirty="0">
              <a:solidFill>
                <a:srgbClr val="40404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Надпись 2"/>
          <p:cNvSpPr txBox="1">
            <a:spLocks noChangeArrowheads="1"/>
          </p:cNvSpPr>
          <p:nvPr/>
        </p:nvSpPr>
        <p:spPr bwMode="auto">
          <a:xfrm>
            <a:off x="5623442" y="4175017"/>
            <a:ext cx="3146294" cy="1172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19</a:t>
            </a:r>
            <a:endParaRPr lang="ru-RU" sz="20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500" b="1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Крестьянских (фермерских) </a:t>
            </a:r>
            <a:r>
              <a:rPr lang="ru-RU" sz="1500" b="1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хозяйств и индивидуальных предпринимателей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(6% </a:t>
            </a:r>
            <a:r>
              <a:rPr lang="ru-RU" sz="14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 числа работающих </a:t>
            </a:r>
            <a:endParaRPr lang="ru-RU" sz="1400" dirty="0" smtClean="0">
              <a:solidFill>
                <a:srgbClr val="40404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КФХ и ИП) </a:t>
            </a:r>
            <a:endParaRPr lang="ru-RU" sz="1400" dirty="0">
              <a:solidFill>
                <a:srgbClr val="40404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03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Рисунок 3" descr="podlogka.png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" y="6402962"/>
            <a:ext cx="91440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3924" y="-27384"/>
            <a:ext cx="9140076" cy="646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3" tIns="45706" rIns="91413" bIns="4570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Перспективы развития ЛПХ</a:t>
            </a:r>
            <a: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ru-RU" altLang="ru-RU" sz="180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</p:txBody>
      </p:sp>
      <p:grpSp>
        <p:nvGrpSpPr>
          <p:cNvPr id="56" name="Группа 55"/>
          <p:cNvGrpSpPr/>
          <p:nvPr/>
        </p:nvGrpSpPr>
        <p:grpSpPr>
          <a:xfrm>
            <a:off x="-35496" y="515702"/>
            <a:ext cx="9144000" cy="6325670"/>
            <a:chOff x="-35496" y="515702"/>
            <a:chExt cx="9144000" cy="6325669"/>
          </a:xfrm>
        </p:grpSpPr>
        <p:sp>
          <p:nvSpPr>
            <p:cNvPr id="41" name="Овал 40"/>
            <p:cNvSpPr/>
            <p:nvPr/>
          </p:nvSpPr>
          <p:spPr>
            <a:xfrm>
              <a:off x="35496" y="910461"/>
              <a:ext cx="864096" cy="86235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7" name="Группа 16"/>
            <p:cNvGrpSpPr/>
            <p:nvPr/>
          </p:nvGrpSpPr>
          <p:grpSpPr>
            <a:xfrm>
              <a:off x="-35496" y="5148443"/>
              <a:ext cx="9144000" cy="1692928"/>
              <a:chOff x="-111596" y="4949228"/>
              <a:chExt cx="9255596" cy="1921655"/>
            </a:xfrm>
          </p:grpSpPr>
          <p:pic>
            <p:nvPicPr>
              <p:cNvPr id="20" name="Рисунок 19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11596" y="4962110"/>
                <a:ext cx="2512053" cy="1895889"/>
              </a:xfrm>
              <a:prstGeom prst="rect">
                <a:avLst/>
              </a:prstGeom>
            </p:spPr>
          </p:pic>
          <p:pic>
            <p:nvPicPr>
              <p:cNvPr id="23" name="Рисунок 22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97671" y="4949228"/>
                <a:ext cx="2512053" cy="1895889"/>
              </a:xfrm>
              <a:prstGeom prst="rect">
                <a:avLst/>
              </a:prstGeom>
            </p:spPr>
          </p:pic>
          <p:pic>
            <p:nvPicPr>
              <p:cNvPr id="27" name="Рисунок 26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88147" y="4962111"/>
                <a:ext cx="2512053" cy="1895889"/>
              </a:xfrm>
              <a:prstGeom prst="rect">
                <a:avLst/>
              </a:prstGeom>
            </p:spPr>
          </p:pic>
          <p:pic>
            <p:nvPicPr>
              <p:cNvPr id="29" name="Рисунок 28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31947" y="4974994"/>
                <a:ext cx="2512053" cy="1895889"/>
              </a:xfrm>
              <a:prstGeom prst="rect">
                <a:avLst/>
              </a:prstGeom>
            </p:spPr>
          </p:pic>
        </p:grpSp>
        <p:sp>
          <p:nvSpPr>
            <p:cNvPr id="19" name="Надпись 2"/>
            <p:cNvSpPr txBox="1">
              <a:spLocks noChangeArrowheads="1"/>
            </p:cNvSpPr>
            <p:nvPr/>
          </p:nvSpPr>
          <p:spPr bwMode="auto">
            <a:xfrm>
              <a:off x="345852" y="2648039"/>
              <a:ext cx="591898" cy="316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 defTabSz="457200" fontAlgn="auto">
                <a:spcBef>
                  <a:spcPts val="0"/>
                </a:spcBef>
                <a:spcAft>
                  <a:spcPts val="800"/>
                </a:spcAft>
              </a:pPr>
              <a:endPara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71875" y="1137518"/>
              <a:ext cx="734481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8000"/>
                  </a:solidFill>
                </a:rPr>
                <a:t>          Удельный вес продукции ЛПХ в общем объеме закупок    (%)</a:t>
              </a:r>
            </a:p>
            <a:p>
              <a:r>
                <a:rPr lang="ru-RU" b="1" dirty="0" smtClean="0">
                  <a:solidFill>
                    <a:srgbClr val="008000"/>
                  </a:solidFill>
                </a:rPr>
                <a:t>                     </a:t>
              </a:r>
              <a:r>
                <a:rPr lang="ru-RU" dirty="0" smtClean="0"/>
                <a:t>картофель  овощи  скот и птица   молоко  шерсть</a:t>
              </a:r>
            </a:p>
            <a:p>
              <a:r>
                <a:rPr lang="ru-RU" dirty="0"/>
                <a:t> </a:t>
              </a:r>
              <a:r>
                <a:rPr lang="ru-RU" dirty="0" smtClean="0"/>
                <a:t>                             60              3                 1                    0,1      100</a:t>
              </a:r>
              <a:endParaRPr lang="ru-RU" dirty="0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1043608" y="1772816"/>
              <a:ext cx="70567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1043608" y="2060848"/>
              <a:ext cx="70567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3131840" y="1628800"/>
              <a:ext cx="0" cy="5040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3851920" y="1628800"/>
              <a:ext cx="0" cy="5040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5220072" y="1628800"/>
              <a:ext cx="0" cy="5040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6084168" y="1628800"/>
              <a:ext cx="0" cy="5040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043608" y="2012647"/>
              <a:ext cx="698477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u="sng" dirty="0" smtClean="0"/>
                <a:t>Заключалось договоров на: </a:t>
              </a:r>
              <a:r>
                <a:rPr lang="ru-RU" b="1" dirty="0" smtClean="0"/>
                <a:t>  </a:t>
              </a:r>
              <a:r>
                <a:rPr lang="ru-RU" dirty="0" smtClean="0"/>
                <a:t>-  выращивание скота    – 1500 ед.</a:t>
              </a:r>
            </a:p>
            <a:p>
              <a:r>
                <a:rPr lang="ru-RU" dirty="0"/>
                <a:t> </a:t>
              </a:r>
              <a:r>
                <a:rPr lang="ru-RU" dirty="0" smtClean="0"/>
                <a:t>                                                      -  закупку скота и птицы – 50 ед.</a:t>
              </a:r>
            </a:p>
            <a:p>
              <a:r>
                <a:rPr lang="ru-RU" dirty="0"/>
                <a:t> </a:t>
              </a:r>
              <a:r>
                <a:rPr lang="ru-RU" dirty="0" smtClean="0"/>
                <a:t>                                                      -  закупку молока             – 3500 ед.</a:t>
              </a:r>
            </a:p>
            <a:p>
              <a:endParaRPr lang="ru-RU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9512" y="2852936"/>
              <a:ext cx="88569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u="sng" dirty="0" smtClean="0"/>
                <a:t>Потребительская кооперация закупала у населения:</a:t>
              </a:r>
            </a:p>
            <a:p>
              <a:r>
                <a:rPr lang="ru-RU" dirty="0" smtClean="0"/>
                <a:t>    2000 т молока        3000 </a:t>
              </a:r>
              <a:r>
                <a:rPr lang="ru-RU" dirty="0"/>
                <a:t>т мяса убойного </a:t>
              </a:r>
              <a:r>
                <a:rPr lang="ru-RU" dirty="0" smtClean="0"/>
                <a:t>веса       300 </a:t>
              </a:r>
              <a:r>
                <a:rPr lang="ru-RU" dirty="0"/>
                <a:t>т </a:t>
              </a:r>
              <a:r>
                <a:rPr lang="ru-RU" dirty="0" smtClean="0"/>
                <a:t>картофеля        10000 </a:t>
              </a:r>
              <a:r>
                <a:rPr lang="ru-RU" dirty="0"/>
                <a:t>т </a:t>
              </a:r>
              <a:r>
                <a:rPr lang="ru-RU" dirty="0" smtClean="0"/>
                <a:t>овощей</a:t>
              </a:r>
              <a:endParaRPr lang="ru-RU" dirty="0"/>
            </a:p>
          </p:txBody>
        </p:sp>
        <p:sp>
          <p:nvSpPr>
            <p:cNvPr id="15" name="4-конечная звезда 14"/>
            <p:cNvSpPr/>
            <p:nvPr/>
          </p:nvSpPr>
          <p:spPr>
            <a:xfrm>
              <a:off x="179512" y="3212976"/>
              <a:ext cx="195140" cy="194320"/>
            </a:xfrm>
            <a:prstGeom prst="star4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4-конечная звезда 34"/>
            <p:cNvSpPr/>
            <p:nvPr/>
          </p:nvSpPr>
          <p:spPr>
            <a:xfrm>
              <a:off x="4952924" y="3212976"/>
              <a:ext cx="195140" cy="194320"/>
            </a:xfrm>
            <a:prstGeom prst="star4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4-конечная звезда 35"/>
            <p:cNvSpPr/>
            <p:nvPr/>
          </p:nvSpPr>
          <p:spPr>
            <a:xfrm>
              <a:off x="1928588" y="3212976"/>
              <a:ext cx="195140" cy="194320"/>
            </a:xfrm>
            <a:prstGeom prst="star4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4-конечная звезда 36"/>
            <p:cNvSpPr/>
            <p:nvPr/>
          </p:nvSpPr>
          <p:spPr>
            <a:xfrm>
              <a:off x="6897140" y="3212976"/>
              <a:ext cx="195140" cy="194320"/>
            </a:xfrm>
            <a:prstGeom prst="star4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7342" y="1054477"/>
              <a:ext cx="7480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</a:rPr>
                <a:t>1995 год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7504" y="3506812"/>
              <a:ext cx="8856984" cy="2154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</a:rPr>
                <a:t>Оборот розничной торговли организаций потребительской кооперации</a:t>
              </a:r>
            </a:p>
            <a:p>
              <a:r>
                <a:rPr lang="ru-RU" b="1" dirty="0">
                  <a:solidFill>
                    <a:srgbClr val="FF0000"/>
                  </a:solidFill>
                </a:rPr>
                <a:t>  </a:t>
              </a:r>
              <a:r>
                <a:rPr lang="ru-RU" b="1" dirty="0" smtClean="0">
                  <a:solidFill>
                    <a:srgbClr val="FF0000"/>
                  </a:solidFill>
                </a:rPr>
                <a:t>                                        </a:t>
              </a:r>
              <a:r>
                <a:rPr lang="ru-RU" sz="1400" b="1" dirty="0" smtClean="0"/>
                <a:t>в % от общего оборота                                             </a:t>
              </a:r>
              <a:r>
                <a:rPr lang="ru-RU" b="1" dirty="0" smtClean="0">
                  <a:solidFill>
                    <a:srgbClr val="00B050"/>
                  </a:solidFill>
                </a:rPr>
                <a:t>Число  членов</a:t>
              </a:r>
            </a:p>
            <a:p>
              <a:r>
                <a:rPr lang="ru-RU" sz="1600" dirty="0" smtClean="0"/>
                <a:t>1995 – 329,6 млрд. </a:t>
              </a:r>
              <a:r>
                <a:rPr lang="ru-RU" sz="1600" dirty="0" err="1" smtClean="0"/>
                <a:t>руб</a:t>
              </a:r>
              <a:r>
                <a:rPr lang="ru-RU" sz="1600" dirty="0" smtClean="0"/>
                <a:t>              9,3                                              </a:t>
              </a:r>
              <a:r>
                <a:rPr lang="ru-RU" b="1" dirty="0" smtClean="0">
                  <a:solidFill>
                    <a:srgbClr val="00B050"/>
                  </a:solidFill>
                </a:rPr>
                <a:t>потребительских кооперативов</a:t>
              </a:r>
              <a:endParaRPr lang="ru-RU" dirty="0" smtClean="0"/>
            </a:p>
            <a:p>
              <a:r>
                <a:rPr lang="ru-RU" sz="1600" dirty="0" smtClean="0"/>
                <a:t>2000 –  918,5 млн.  </a:t>
              </a:r>
              <a:r>
                <a:rPr lang="ru-RU" sz="1600" dirty="0" err="1" smtClean="0"/>
                <a:t>руб</a:t>
              </a:r>
              <a:r>
                <a:rPr lang="ru-RU" sz="1600" dirty="0" smtClean="0"/>
                <a:t>              7,9                                                                   2006 г.        2016 г.</a:t>
              </a:r>
            </a:p>
            <a:p>
              <a:r>
                <a:rPr lang="ru-RU" sz="1600" dirty="0" smtClean="0"/>
                <a:t>2005 – 1873,4 млн. </a:t>
              </a:r>
              <a:r>
                <a:rPr lang="ru-RU" sz="1600" dirty="0" err="1" smtClean="0"/>
                <a:t>руб</a:t>
              </a:r>
              <a:r>
                <a:rPr lang="ru-RU" sz="1600" dirty="0" smtClean="0"/>
                <a:t>              5,9                                         СХО                          5                17</a:t>
              </a:r>
            </a:p>
            <a:p>
              <a:r>
                <a:rPr lang="ru-RU" sz="1600" dirty="0" smtClean="0"/>
                <a:t>2010 – 3888,3 млн. </a:t>
              </a:r>
              <a:r>
                <a:rPr lang="ru-RU" sz="1600" dirty="0" err="1" smtClean="0"/>
                <a:t>руб</a:t>
              </a:r>
              <a:r>
                <a:rPr lang="ru-RU" sz="1600" dirty="0" smtClean="0"/>
                <a:t>              4,1                                         КФХ и ИП                1                11</a:t>
              </a:r>
            </a:p>
            <a:p>
              <a:r>
                <a:rPr lang="ru-RU" sz="1600" dirty="0" smtClean="0"/>
                <a:t>2015 – 3416,2 млн. </a:t>
              </a:r>
              <a:r>
                <a:rPr lang="ru-RU" sz="1600" dirty="0" err="1" smtClean="0"/>
                <a:t>руб</a:t>
              </a:r>
              <a:r>
                <a:rPr lang="ru-RU" sz="1600" dirty="0" smtClean="0"/>
                <a:t>              1,8                                         ЛПХ                    1145             124               </a:t>
              </a:r>
            </a:p>
            <a:p>
              <a:r>
                <a:rPr lang="ru-RU" sz="1600" dirty="0" smtClean="0"/>
                <a:t>2017 – 3131,1 млн. </a:t>
              </a:r>
              <a:r>
                <a:rPr lang="ru-RU" sz="1600" dirty="0" err="1" smtClean="0"/>
                <a:t>руб</a:t>
              </a:r>
              <a:r>
                <a:rPr lang="ru-RU" sz="1600" dirty="0" smtClean="0"/>
                <a:t>              1,5  </a:t>
              </a:r>
              <a:endParaRPr lang="ru-RU" sz="1600" dirty="0"/>
            </a:p>
          </p:txBody>
        </p:sp>
        <p:cxnSp>
          <p:nvCxnSpPr>
            <p:cNvPr id="40" name="Прямая соединительная линия 39"/>
            <p:cNvCxnSpPr/>
            <p:nvPr/>
          </p:nvCxnSpPr>
          <p:spPr>
            <a:xfrm>
              <a:off x="2281424" y="3838515"/>
              <a:ext cx="0" cy="17507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>
              <a:off x="641801" y="4077072"/>
              <a:ext cx="364216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>
              <a:off x="4746257" y="4365104"/>
              <a:ext cx="364216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>
              <a:off x="6012160" y="4353838"/>
              <a:ext cx="0" cy="10193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6946261" y="4344592"/>
              <a:ext cx="2003" cy="10286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4788024" y="4581128"/>
              <a:ext cx="364216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Волна 53"/>
            <p:cNvSpPr/>
            <p:nvPr/>
          </p:nvSpPr>
          <p:spPr>
            <a:xfrm rot="21247170">
              <a:off x="4071055" y="5307828"/>
              <a:ext cx="4473300" cy="1207563"/>
            </a:xfrm>
            <a:prstGeom prst="wav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238772" y="5509101"/>
              <a:ext cx="411489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/>
                <a:t>Сельскохозяйственными </a:t>
              </a:r>
              <a:r>
                <a:rPr lang="ru-RU" sz="1400" b="1" dirty="0" err="1" smtClean="0"/>
                <a:t>потребкооперативами</a:t>
              </a:r>
              <a:r>
                <a:rPr lang="ru-RU" sz="1400" b="1" dirty="0" smtClean="0"/>
                <a:t> в 2017г.  отгружено продукции  собственного производства на       </a:t>
              </a:r>
              <a:r>
                <a:rPr lang="ru-RU" b="1" dirty="0" smtClean="0">
                  <a:solidFill>
                    <a:srgbClr val="FF0000"/>
                  </a:solidFill>
                </a:rPr>
                <a:t>6 770 300 руб.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55" name="Стрелка вправо 54"/>
            <p:cNvSpPr/>
            <p:nvPr/>
          </p:nvSpPr>
          <p:spPr>
            <a:xfrm>
              <a:off x="4535996" y="515702"/>
              <a:ext cx="1059236" cy="465026"/>
            </a:xfrm>
            <a:prstGeom prst="rightArrow">
              <a:avLst/>
            </a:prstGeom>
            <a:solidFill>
              <a:srgbClr val="80C535"/>
            </a:solidFill>
            <a:ln>
              <a:solidFill>
                <a:srgbClr val="80C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Стрелка вправо 57"/>
            <p:cNvSpPr/>
            <p:nvPr/>
          </p:nvSpPr>
          <p:spPr>
            <a:xfrm rot="10800000">
              <a:off x="3283585" y="515702"/>
              <a:ext cx="1059236" cy="465025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466" y="57286"/>
            <a:ext cx="2110726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69" y="-42839"/>
            <a:ext cx="1965449" cy="131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391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Прямоугольник 116"/>
          <p:cNvSpPr/>
          <p:nvPr/>
        </p:nvSpPr>
        <p:spPr>
          <a:xfrm>
            <a:off x="154149" y="5773582"/>
            <a:ext cx="8720389" cy="5286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Прямоугольник 115"/>
          <p:cNvSpPr/>
          <p:nvPr/>
        </p:nvSpPr>
        <p:spPr>
          <a:xfrm>
            <a:off x="144227" y="5064599"/>
            <a:ext cx="8720389" cy="5676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ик 114"/>
          <p:cNvSpPr/>
          <p:nvPr/>
        </p:nvSpPr>
        <p:spPr>
          <a:xfrm>
            <a:off x="153081" y="4341994"/>
            <a:ext cx="8720389" cy="5934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Прямоугольник 113"/>
          <p:cNvSpPr/>
          <p:nvPr/>
        </p:nvSpPr>
        <p:spPr>
          <a:xfrm>
            <a:off x="153592" y="3627044"/>
            <a:ext cx="8720389" cy="5386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/>
          <p:cNvSpPr/>
          <p:nvPr/>
        </p:nvSpPr>
        <p:spPr>
          <a:xfrm>
            <a:off x="153592" y="2838934"/>
            <a:ext cx="8720389" cy="5643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Прямоугольник 111"/>
          <p:cNvSpPr/>
          <p:nvPr/>
        </p:nvSpPr>
        <p:spPr>
          <a:xfrm>
            <a:off x="153593" y="2120230"/>
            <a:ext cx="8720389" cy="5441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Надпись 2"/>
          <p:cNvSpPr txBox="1">
            <a:spLocks noChangeArrowheads="1"/>
          </p:cNvSpPr>
          <p:nvPr/>
        </p:nvSpPr>
        <p:spPr bwMode="auto">
          <a:xfrm>
            <a:off x="153081" y="2067284"/>
            <a:ext cx="1951867" cy="72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05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Число с</a:t>
            </a:r>
            <a:r>
              <a:rPr lang="ru-RU" sz="105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ru-RU" sz="105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  организаций, осуществляющих деятельность, ед.</a:t>
            </a:r>
            <a:endParaRPr lang="ru-RU" sz="105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-4146" y="70449"/>
            <a:ext cx="9144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ОСНОВНЫЕ ИТОГИ всхп-2016 года В СОСЕДНИХ РЕГИОНАХ </a:t>
            </a:r>
            <a:r>
              <a:rPr lang="ru-RU" cap="all" dirty="0" err="1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цфо</a:t>
            </a: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dirty="0">
              <a:ln w="0"/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Garamond" panose="02020404030301010803"/>
              <a:cs typeface="+mn-cs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88095" y="1196752"/>
            <a:ext cx="2664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Общая численность населения на 1.01.16 г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тыс. человек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188095" y="1719720"/>
            <a:ext cx="28266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Доля сельского населения, %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8485" y="2812721"/>
            <a:ext cx="173036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1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Число КФХ </a:t>
            </a:r>
            <a:r>
              <a:rPr lang="ru-RU" sz="11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ИП, осуществляющих </a:t>
            </a:r>
            <a:r>
              <a:rPr lang="ru-RU" sz="11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деятельность, ед</a:t>
            </a:r>
            <a:r>
              <a:rPr lang="ru-RU" sz="11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2794" y="3532209"/>
            <a:ext cx="17519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1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Число </a:t>
            </a:r>
            <a:r>
              <a:rPr lang="ru-RU" sz="11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ЛПХ, </a:t>
            </a:r>
            <a:r>
              <a:rPr lang="ru-RU" sz="11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производящих с/хозяйственную продукцию, тысяч </a:t>
            </a:r>
            <a:r>
              <a:rPr lang="ru-RU" sz="11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ед.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6976" y="4421536"/>
            <a:ext cx="14730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1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Посевная </a:t>
            </a:r>
            <a:r>
              <a:rPr lang="ru-RU" sz="11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площадь, </a:t>
            </a:r>
          </a:p>
          <a:p>
            <a:pPr>
              <a:spcAft>
                <a:spcPts val="0"/>
              </a:spcAft>
            </a:pPr>
            <a:r>
              <a:rPr lang="ru-RU" sz="11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</a:t>
            </a:r>
            <a:r>
              <a:rPr lang="ru-RU" sz="11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га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44227" y="5148862"/>
            <a:ext cx="12908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1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Поголовье КРС, </a:t>
            </a:r>
            <a:endParaRPr lang="ru-RU" sz="1100" dirty="0" smtClean="0">
              <a:solidFill>
                <a:srgbClr val="40404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1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</a:t>
            </a:r>
            <a:r>
              <a:rPr lang="ru-RU" sz="11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голов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34470" y="5834376"/>
            <a:ext cx="144610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1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Поголовье </a:t>
            </a:r>
            <a:r>
              <a:rPr lang="ru-RU" sz="11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свиней,</a:t>
            </a:r>
          </a:p>
          <a:p>
            <a:pPr>
              <a:spcAft>
                <a:spcPts val="0"/>
              </a:spcAft>
            </a:pPr>
            <a:r>
              <a:rPr lang="ru-RU" sz="11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</a:t>
            </a:r>
            <a:r>
              <a:rPr lang="ru-RU" sz="11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голов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3015" y="6345950"/>
            <a:ext cx="14602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1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Поголовье </a:t>
            </a:r>
            <a:r>
              <a:rPr lang="ru-RU" sz="11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птицы,</a:t>
            </a:r>
          </a:p>
          <a:p>
            <a:pPr>
              <a:spcAft>
                <a:spcPts val="0"/>
              </a:spcAft>
            </a:pPr>
            <a:r>
              <a:rPr lang="ru-RU" sz="11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</a:t>
            </a:r>
            <a:r>
              <a:rPr lang="ru-RU" sz="11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голов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987824" y="634792"/>
            <a:ext cx="14322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Владимирская область</a:t>
            </a:r>
            <a:endParaRPr lang="ru-RU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65238" y="620688"/>
            <a:ext cx="1368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Ярославская область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593418" y="625230"/>
            <a:ext cx="1206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Рязанская область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635195" y="634792"/>
            <a:ext cx="13623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Ивановская область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841872" y="634792"/>
            <a:ext cx="1271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Костромская область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267" y="2824992"/>
            <a:ext cx="1251763" cy="616057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925" y="3636121"/>
            <a:ext cx="1251763" cy="587292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193" y="2015665"/>
            <a:ext cx="1265909" cy="706191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9"/>
          <a:stretch/>
        </p:blipFill>
        <p:spPr>
          <a:xfrm flipH="1">
            <a:off x="2038514" y="4985070"/>
            <a:ext cx="1065422" cy="738911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49097" y="6172045"/>
            <a:ext cx="875393" cy="654822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925" y="5817082"/>
            <a:ext cx="780856" cy="405305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9" r="12054" b="20954"/>
          <a:stretch/>
        </p:blipFill>
        <p:spPr>
          <a:xfrm>
            <a:off x="1735716" y="4206037"/>
            <a:ext cx="1088667" cy="712175"/>
          </a:xfrm>
          <a:prstGeom prst="rect">
            <a:avLst/>
          </a:prstGeom>
        </p:spPr>
      </p:pic>
      <p:sp>
        <p:nvSpPr>
          <p:cNvPr id="64" name="Прямоугольник 63"/>
          <p:cNvSpPr/>
          <p:nvPr/>
        </p:nvSpPr>
        <p:spPr>
          <a:xfrm>
            <a:off x="3275209" y="1219890"/>
            <a:ext cx="880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1397, 2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418677" y="1658530"/>
            <a:ext cx="593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22,1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545090" y="1237420"/>
            <a:ext cx="827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1271,9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657793" y="1658530"/>
            <a:ext cx="593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18,3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5787954" y="1237420"/>
            <a:ext cx="827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1130,1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905542" y="1651164"/>
            <a:ext cx="593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28,6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903583" y="1230349"/>
            <a:ext cx="827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1029,8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7030818" y="1658530"/>
            <a:ext cx="593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18,7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8120007" y="1216705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651,5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8173953" y="1658530"/>
            <a:ext cx="593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28,5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3464755" y="2233611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267</a:t>
            </a:r>
            <a:endParaRPr lang="ru-RU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4686647" y="2224155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308</a:t>
            </a:r>
            <a:endParaRPr lang="ru-RU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5939226" y="2224155"/>
            <a:ext cx="535724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309</a:t>
            </a:r>
            <a:endParaRPr lang="ru-RU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7059672" y="2224155"/>
            <a:ext cx="535724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169</a:t>
            </a:r>
            <a:endParaRPr lang="ru-RU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8209618" y="2224155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207</a:t>
            </a:r>
            <a:endParaRPr lang="ru-RU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3502834" y="2963918"/>
            <a:ext cx="535724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337</a:t>
            </a:r>
            <a:endParaRPr lang="ru-RU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3502834" y="3730199"/>
            <a:ext cx="535724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227</a:t>
            </a:r>
            <a:endParaRPr lang="ru-RU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3476384" y="4474436"/>
            <a:ext cx="535724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314</a:t>
            </a:r>
            <a:endParaRPr lang="ru-RU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3489115" y="5206742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135</a:t>
            </a:r>
            <a:endParaRPr lang="ru-RU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3502835" y="5858825"/>
            <a:ext cx="535724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133</a:t>
            </a:r>
            <a:endParaRPr lang="ru-RU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3444324" y="6358692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4064</a:t>
            </a:r>
            <a:endParaRPr lang="ru-RU" dirty="0"/>
          </a:p>
        </p:txBody>
      </p:sp>
      <p:sp>
        <p:nvSpPr>
          <p:cNvPr id="86" name="Прямоугольник 85"/>
          <p:cNvSpPr/>
          <p:nvPr/>
        </p:nvSpPr>
        <p:spPr>
          <a:xfrm>
            <a:off x="4686646" y="2963918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289</a:t>
            </a:r>
            <a:endParaRPr lang="ru-RU" dirty="0"/>
          </a:p>
        </p:txBody>
      </p:sp>
      <p:sp>
        <p:nvSpPr>
          <p:cNvPr id="87" name="Прямоугольник 86"/>
          <p:cNvSpPr/>
          <p:nvPr/>
        </p:nvSpPr>
        <p:spPr>
          <a:xfrm>
            <a:off x="4686646" y="3730199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170</a:t>
            </a:r>
            <a:endParaRPr lang="ru-RU" dirty="0"/>
          </a:p>
        </p:txBody>
      </p:sp>
      <p:sp>
        <p:nvSpPr>
          <p:cNvPr id="88" name="Прямоугольник 87"/>
          <p:cNvSpPr/>
          <p:nvPr/>
        </p:nvSpPr>
        <p:spPr>
          <a:xfrm>
            <a:off x="4686646" y="4474436"/>
            <a:ext cx="535724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314</a:t>
            </a:r>
            <a:endParaRPr lang="ru-RU" dirty="0"/>
          </a:p>
        </p:txBody>
      </p:sp>
      <p:sp>
        <p:nvSpPr>
          <p:cNvPr id="89" name="Прямоугольник 88"/>
          <p:cNvSpPr/>
          <p:nvPr/>
        </p:nvSpPr>
        <p:spPr>
          <a:xfrm>
            <a:off x="4672927" y="5206742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120</a:t>
            </a:r>
            <a:endParaRPr lang="ru-RU" dirty="0"/>
          </a:p>
        </p:txBody>
      </p:sp>
      <p:sp>
        <p:nvSpPr>
          <p:cNvPr id="90" name="Прямоугольник 89"/>
          <p:cNvSpPr/>
          <p:nvPr/>
        </p:nvSpPr>
        <p:spPr>
          <a:xfrm>
            <a:off x="4758238" y="5858825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58</a:t>
            </a:r>
            <a:endParaRPr lang="ru-RU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4577076" y="6357775"/>
            <a:ext cx="769763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11480</a:t>
            </a:r>
            <a:endParaRPr lang="ru-RU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5940369" y="2963918"/>
            <a:ext cx="535724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554</a:t>
            </a:r>
            <a:endParaRPr lang="ru-RU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5939225" y="3730199"/>
            <a:ext cx="535724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251</a:t>
            </a:r>
            <a:endParaRPr lang="ru-RU" dirty="0"/>
          </a:p>
        </p:txBody>
      </p:sp>
      <p:sp>
        <p:nvSpPr>
          <p:cNvPr id="94" name="Прямоугольник 93"/>
          <p:cNvSpPr/>
          <p:nvPr/>
        </p:nvSpPr>
        <p:spPr>
          <a:xfrm>
            <a:off x="5939225" y="4474436"/>
            <a:ext cx="535724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872</a:t>
            </a:r>
            <a:endParaRPr lang="ru-RU" dirty="0"/>
          </a:p>
        </p:txBody>
      </p:sp>
      <p:sp>
        <p:nvSpPr>
          <p:cNvPr id="95" name="Прямоугольник 94"/>
          <p:cNvSpPr/>
          <p:nvPr/>
        </p:nvSpPr>
        <p:spPr>
          <a:xfrm>
            <a:off x="5935263" y="5169859"/>
            <a:ext cx="535724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170</a:t>
            </a:r>
            <a:endParaRPr lang="ru-RU" dirty="0"/>
          </a:p>
        </p:txBody>
      </p:sp>
      <p:sp>
        <p:nvSpPr>
          <p:cNvPr id="96" name="Прямоугольник 95"/>
          <p:cNvSpPr/>
          <p:nvPr/>
        </p:nvSpPr>
        <p:spPr>
          <a:xfrm>
            <a:off x="5939226" y="5858825"/>
            <a:ext cx="535724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195</a:t>
            </a:r>
            <a:endParaRPr lang="ru-RU" dirty="0"/>
          </a:p>
        </p:txBody>
      </p:sp>
      <p:sp>
        <p:nvSpPr>
          <p:cNvPr id="97" name="Прямоугольник 96"/>
          <p:cNvSpPr/>
          <p:nvPr/>
        </p:nvSpPr>
        <p:spPr>
          <a:xfrm>
            <a:off x="5880716" y="6345950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4359</a:t>
            </a:r>
            <a:endParaRPr lang="ru-RU" dirty="0"/>
          </a:p>
        </p:txBody>
      </p:sp>
      <p:sp>
        <p:nvSpPr>
          <p:cNvPr id="98" name="Прямоугольник 97"/>
          <p:cNvSpPr/>
          <p:nvPr/>
        </p:nvSpPr>
        <p:spPr>
          <a:xfrm>
            <a:off x="7059671" y="2963918"/>
            <a:ext cx="535724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220</a:t>
            </a:r>
            <a:endParaRPr lang="ru-RU" dirty="0"/>
          </a:p>
        </p:txBody>
      </p:sp>
      <p:sp>
        <p:nvSpPr>
          <p:cNvPr id="99" name="Прямоугольник 98"/>
          <p:cNvSpPr/>
          <p:nvPr/>
        </p:nvSpPr>
        <p:spPr>
          <a:xfrm>
            <a:off x="7059671" y="3730199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172</a:t>
            </a:r>
            <a:endParaRPr lang="ru-RU" dirty="0"/>
          </a:p>
        </p:txBody>
      </p:sp>
      <p:sp>
        <p:nvSpPr>
          <p:cNvPr id="100" name="Прямоугольник 99"/>
          <p:cNvSpPr/>
          <p:nvPr/>
        </p:nvSpPr>
        <p:spPr>
          <a:xfrm>
            <a:off x="7059671" y="4474436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227</a:t>
            </a:r>
            <a:endParaRPr lang="ru-RU" dirty="0"/>
          </a:p>
        </p:txBody>
      </p:sp>
      <p:sp>
        <p:nvSpPr>
          <p:cNvPr id="101" name="Прямоугольник 100"/>
          <p:cNvSpPr/>
          <p:nvPr/>
        </p:nvSpPr>
        <p:spPr>
          <a:xfrm>
            <a:off x="7093305" y="5206742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67</a:t>
            </a:r>
            <a:endParaRPr lang="ru-RU" dirty="0"/>
          </a:p>
        </p:txBody>
      </p:sp>
      <p:sp>
        <p:nvSpPr>
          <p:cNvPr id="102" name="Прямоугольник 101"/>
          <p:cNvSpPr/>
          <p:nvPr/>
        </p:nvSpPr>
        <p:spPr>
          <a:xfrm>
            <a:off x="7118181" y="5853894"/>
            <a:ext cx="477214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15</a:t>
            </a:r>
            <a:endParaRPr lang="ru-RU" dirty="0"/>
          </a:p>
        </p:txBody>
      </p:sp>
      <p:sp>
        <p:nvSpPr>
          <p:cNvPr id="103" name="Прямоугольник 102"/>
          <p:cNvSpPr/>
          <p:nvPr/>
        </p:nvSpPr>
        <p:spPr>
          <a:xfrm>
            <a:off x="7001161" y="6376727"/>
            <a:ext cx="652743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2871</a:t>
            </a:r>
            <a:endParaRPr lang="ru-RU" dirty="0"/>
          </a:p>
        </p:txBody>
      </p:sp>
      <p:sp>
        <p:nvSpPr>
          <p:cNvPr id="104" name="Прямоугольник 103"/>
          <p:cNvSpPr/>
          <p:nvPr/>
        </p:nvSpPr>
        <p:spPr>
          <a:xfrm>
            <a:off x="8204993" y="2963918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249</a:t>
            </a:r>
            <a:endParaRPr lang="ru-RU" dirty="0"/>
          </a:p>
        </p:txBody>
      </p:sp>
      <p:sp>
        <p:nvSpPr>
          <p:cNvPr id="105" name="Прямоугольник 104"/>
          <p:cNvSpPr/>
          <p:nvPr/>
        </p:nvSpPr>
        <p:spPr>
          <a:xfrm>
            <a:off x="8209617" y="3730199"/>
            <a:ext cx="535724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123</a:t>
            </a:r>
            <a:endParaRPr lang="ru-RU" dirty="0"/>
          </a:p>
        </p:txBody>
      </p:sp>
      <p:sp>
        <p:nvSpPr>
          <p:cNvPr id="106" name="Прямоугольник 105"/>
          <p:cNvSpPr/>
          <p:nvPr/>
        </p:nvSpPr>
        <p:spPr>
          <a:xfrm>
            <a:off x="8209617" y="4474436"/>
            <a:ext cx="535724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187</a:t>
            </a:r>
            <a:endParaRPr lang="ru-RU" dirty="0"/>
          </a:p>
        </p:txBody>
      </p:sp>
      <p:sp>
        <p:nvSpPr>
          <p:cNvPr id="107" name="Прямоугольник 106"/>
          <p:cNvSpPr/>
          <p:nvPr/>
        </p:nvSpPr>
        <p:spPr>
          <a:xfrm>
            <a:off x="8254408" y="5213082"/>
            <a:ext cx="418704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59</a:t>
            </a:r>
            <a:endParaRPr lang="ru-RU" dirty="0"/>
          </a:p>
        </p:txBody>
      </p:sp>
      <p:sp>
        <p:nvSpPr>
          <p:cNvPr id="108" name="Прямоугольник 107"/>
          <p:cNvSpPr/>
          <p:nvPr/>
        </p:nvSpPr>
        <p:spPr>
          <a:xfrm>
            <a:off x="8268128" y="5852396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32</a:t>
            </a:r>
            <a:endParaRPr lang="ru-RU" dirty="0"/>
          </a:p>
        </p:txBody>
      </p:sp>
      <p:sp>
        <p:nvSpPr>
          <p:cNvPr id="109" name="Прямоугольник 108"/>
          <p:cNvSpPr/>
          <p:nvPr/>
        </p:nvSpPr>
        <p:spPr>
          <a:xfrm>
            <a:off x="8160989" y="6357775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3773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94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05" y="0"/>
            <a:ext cx="8771212" cy="52755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07704" y="5157192"/>
            <a:ext cx="60292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8000"/>
                </a:solidFill>
              </a:rPr>
              <a:t>Спасибо за внимание!</a:t>
            </a:r>
            <a:endParaRPr lang="ru-RU" sz="44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Надпись 2"/>
          <p:cNvSpPr txBox="1">
            <a:spLocks noChangeArrowheads="1"/>
          </p:cNvSpPr>
          <p:nvPr/>
        </p:nvSpPr>
        <p:spPr bwMode="auto">
          <a:xfrm>
            <a:off x="5692035" y="693459"/>
            <a:ext cx="1017143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308 тыс.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Надпись 2"/>
          <p:cNvSpPr txBox="1">
            <a:spLocks noChangeArrowheads="1"/>
          </p:cNvSpPr>
          <p:nvPr/>
        </p:nvSpPr>
        <p:spPr bwMode="auto">
          <a:xfrm>
            <a:off x="7824788" y="1682079"/>
            <a:ext cx="816364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1440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Надпись 2"/>
          <p:cNvSpPr txBox="1">
            <a:spLocks noChangeArrowheads="1"/>
          </p:cNvSpPr>
          <p:nvPr/>
        </p:nvSpPr>
        <p:spPr bwMode="auto">
          <a:xfrm>
            <a:off x="1682002" y="2771035"/>
            <a:ext cx="706082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426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ятиугольник 18"/>
          <p:cNvSpPr/>
          <p:nvPr/>
        </p:nvSpPr>
        <p:spPr>
          <a:xfrm rot="16200000">
            <a:off x="1544354" y="3182772"/>
            <a:ext cx="841348" cy="679179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44000">
                <a:srgbClr val="F7BD55"/>
              </a:gs>
              <a:gs pos="79000">
                <a:srgbClr val="FAEDD5"/>
              </a:gs>
              <a:gs pos="0">
                <a:srgbClr val="F5A10B"/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21" name="Пятиугольник 20"/>
          <p:cNvSpPr/>
          <p:nvPr/>
        </p:nvSpPr>
        <p:spPr>
          <a:xfrm rot="16200000">
            <a:off x="1800677" y="2170628"/>
            <a:ext cx="2934870" cy="679180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0">
                <a:srgbClr val="5C9C30"/>
              </a:gs>
              <a:gs pos="71000">
                <a:srgbClr val="339933">
                  <a:tint val="44500"/>
                  <a:satMod val="1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22" name="Пятиугольник 21"/>
          <p:cNvSpPr/>
          <p:nvPr/>
        </p:nvSpPr>
        <p:spPr>
          <a:xfrm rot="16200000">
            <a:off x="3294212" y="2872149"/>
            <a:ext cx="1316708" cy="679380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80000">
                <a:srgbClr val="FAEDD5"/>
              </a:gs>
              <a:gs pos="45000">
                <a:srgbClr val="EAB657"/>
              </a:gs>
              <a:gs pos="0">
                <a:srgbClr val="E19409"/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23" name="Пятиугольник 22"/>
          <p:cNvSpPr/>
          <p:nvPr/>
        </p:nvSpPr>
        <p:spPr>
          <a:xfrm rot="16200000">
            <a:off x="4623273" y="2115660"/>
            <a:ext cx="2845226" cy="685378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86000">
                <a:srgbClr val="FAEDD5"/>
              </a:gs>
              <a:gs pos="46000">
                <a:srgbClr val="EAB657"/>
              </a:gs>
              <a:gs pos="0">
                <a:srgbClr val="E19409"/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24" name="Пятиугольник 23"/>
          <p:cNvSpPr/>
          <p:nvPr/>
        </p:nvSpPr>
        <p:spPr>
          <a:xfrm rot="16200000">
            <a:off x="3770404" y="1941398"/>
            <a:ext cx="3213496" cy="683354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0">
                <a:srgbClr val="5C9C30"/>
              </a:gs>
              <a:gs pos="71000">
                <a:srgbClr val="339933">
                  <a:tint val="44500"/>
                  <a:satMod val="1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25" name="Полилиния 24"/>
          <p:cNvSpPr/>
          <p:nvPr/>
        </p:nvSpPr>
        <p:spPr>
          <a:xfrm>
            <a:off x="5041305" y="1381817"/>
            <a:ext cx="1399525" cy="154837"/>
          </a:xfrm>
          <a:custGeom>
            <a:avLst/>
            <a:gdLst>
              <a:gd name="connsiteX0" fmla="*/ 0 w 1533525"/>
              <a:gd name="connsiteY0" fmla="*/ 122539 h 227367"/>
              <a:gd name="connsiteX1" fmla="*/ 171450 w 1533525"/>
              <a:gd name="connsiteY1" fmla="*/ 74914 h 227367"/>
              <a:gd name="connsiteX2" fmla="*/ 514350 w 1533525"/>
              <a:gd name="connsiteY2" fmla="*/ 227314 h 227367"/>
              <a:gd name="connsiteX3" fmla="*/ 828675 w 1533525"/>
              <a:gd name="connsiteY3" fmla="*/ 55864 h 227367"/>
              <a:gd name="connsiteX4" fmla="*/ 1209675 w 1533525"/>
              <a:gd name="connsiteY4" fmla="*/ 208264 h 227367"/>
              <a:gd name="connsiteX5" fmla="*/ 1476375 w 1533525"/>
              <a:gd name="connsiteY5" fmla="*/ 17764 h 227367"/>
              <a:gd name="connsiteX6" fmla="*/ 1533525 w 1533525"/>
              <a:gd name="connsiteY6" fmla="*/ 8239 h 227367"/>
              <a:gd name="connsiteX7" fmla="*/ 1533525 w 1533525"/>
              <a:gd name="connsiteY7" fmla="*/ 8239 h 227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33525" h="227367">
                <a:moveTo>
                  <a:pt x="0" y="122539"/>
                </a:moveTo>
                <a:cubicBezTo>
                  <a:pt x="42862" y="89995"/>
                  <a:pt x="85725" y="57452"/>
                  <a:pt x="171450" y="74914"/>
                </a:cubicBezTo>
                <a:cubicBezTo>
                  <a:pt x="257175" y="92376"/>
                  <a:pt x="404813" y="230489"/>
                  <a:pt x="514350" y="227314"/>
                </a:cubicBezTo>
                <a:cubicBezTo>
                  <a:pt x="623887" y="224139"/>
                  <a:pt x="712788" y="59039"/>
                  <a:pt x="828675" y="55864"/>
                </a:cubicBezTo>
                <a:cubicBezTo>
                  <a:pt x="944562" y="52689"/>
                  <a:pt x="1101725" y="214614"/>
                  <a:pt x="1209675" y="208264"/>
                </a:cubicBezTo>
                <a:cubicBezTo>
                  <a:pt x="1317625" y="201914"/>
                  <a:pt x="1422400" y="51101"/>
                  <a:pt x="1476375" y="17764"/>
                </a:cubicBezTo>
                <a:cubicBezTo>
                  <a:pt x="1530350" y="-15573"/>
                  <a:pt x="1533525" y="8239"/>
                  <a:pt x="1533525" y="8239"/>
                </a:cubicBezTo>
                <a:lnTo>
                  <a:pt x="1533525" y="8239"/>
                </a:lnTo>
              </a:path>
            </a:pathLst>
          </a:cu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27" name="Пятиугольник 26"/>
          <p:cNvSpPr/>
          <p:nvPr/>
        </p:nvSpPr>
        <p:spPr>
          <a:xfrm rot="16200000">
            <a:off x="6676230" y="2772342"/>
            <a:ext cx="1658215" cy="683174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0">
                <a:srgbClr val="5C9C30"/>
              </a:gs>
              <a:gs pos="71000">
                <a:srgbClr val="339933">
                  <a:tint val="44500"/>
                  <a:satMod val="1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28" name="Пятиугольник 27"/>
          <p:cNvSpPr/>
          <p:nvPr/>
        </p:nvSpPr>
        <p:spPr>
          <a:xfrm rot="16200000">
            <a:off x="7155849" y="2644605"/>
            <a:ext cx="2021055" cy="683176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80000">
                <a:srgbClr val="FAEDD5"/>
              </a:gs>
              <a:gs pos="45000">
                <a:srgbClr val="EAB657"/>
              </a:gs>
              <a:gs pos="0">
                <a:srgbClr val="E19409"/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680369" y="731001"/>
            <a:ext cx="295275" cy="228600"/>
          </a:xfrm>
          <a:prstGeom prst="rect">
            <a:avLst/>
          </a:prstGeom>
          <a:solidFill>
            <a:srgbClr val="5C9C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694113" y="1083315"/>
            <a:ext cx="295275" cy="228600"/>
          </a:xfrm>
          <a:prstGeom prst="rect">
            <a:avLst/>
          </a:prstGeom>
          <a:solidFill>
            <a:srgbClr val="E1940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33" name="Надпись 2"/>
          <p:cNvSpPr txBox="1">
            <a:spLocks noChangeArrowheads="1"/>
          </p:cNvSpPr>
          <p:nvPr/>
        </p:nvSpPr>
        <p:spPr bwMode="auto">
          <a:xfrm>
            <a:off x="8053149" y="1035736"/>
            <a:ext cx="685800" cy="323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1400" b="1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2016</a:t>
            </a:r>
            <a:endParaRPr lang="ru-RU" sz="1400" b="1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Надпись 2"/>
          <p:cNvSpPr txBox="1">
            <a:spLocks noChangeArrowheads="1"/>
          </p:cNvSpPr>
          <p:nvPr/>
        </p:nvSpPr>
        <p:spPr bwMode="auto">
          <a:xfrm>
            <a:off x="8053149" y="717034"/>
            <a:ext cx="685800" cy="323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1400" b="1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2006</a:t>
            </a:r>
            <a:endParaRPr lang="ru-RU" sz="1400" b="1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Надпись 2"/>
          <p:cNvSpPr txBox="1">
            <a:spLocks noChangeArrowheads="1"/>
          </p:cNvSpPr>
          <p:nvPr/>
        </p:nvSpPr>
        <p:spPr bwMode="auto">
          <a:xfrm>
            <a:off x="160753" y="777918"/>
            <a:ext cx="2255963" cy="1434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*ИП – Индивидуальные предприниматели</a:t>
            </a:r>
            <a:endParaRPr lang="ru-RU" sz="12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defTabSz="457200" fontAlgn="auto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*ЛПХ </a:t>
            </a:r>
            <a:r>
              <a:rPr lang="ru-RU" sz="12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</a:t>
            </a:r>
            <a:r>
              <a:rPr lang="ru-RU" sz="12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Личные </a:t>
            </a:r>
            <a:r>
              <a:rPr lang="ru-RU" sz="12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подсобные </a:t>
            </a:r>
            <a:r>
              <a:rPr lang="ru-RU" sz="12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хозяйства</a:t>
            </a:r>
            <a:endParaRPr lang="en-US" sz="1200" dirty="0" smtClean="0">
              <a:solidFill>
                <a:srgbClr val="40404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defTabSz="457200" fontAlgn="auto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*КФХ – Крестьянские (фермерские хозяйства</a:t>
            </a:r>
            <a:endParaRPr lang="ru-RU" sz="12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Надпись 2"/>
          <p:cNvSpPr txBox="1">
            <a:spLocks noChangeArrowheads="1"/>
          </p:cNvSpPr>
          <p:nvPr/>
        </p:nvSpPr>
        <p:spPr bwMode="auto">
          <a:xfrm>
            <a:off x="323528" y="4565507"/>
            <a:ext cx="2272186" cy="588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Сельскохозяйственные </a:t>
            </a:r>
            <a:r>
              <a:rPr lang="ru-RU" sz="12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организации</a:t>
            </a:r>
            <a:endParaRPr lang="ru-RU" sz="12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Надпись 2"/>
          <p:cNvSpPr txBox="1">
            <a:spLocks noChangeArrowheads="1"/>
          </p:cNvSpPr>
          <p:nvPr/>
        </p:nvSpPr>
        <p:spPr bwMode="auto">
          <a:xfrm>
            <a:off x="2416716" y="4559823"/>
            <a:ext cx="2618759" cy="707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Крестьянские (фермерские) хозяйства и ИП*</a:t>
            </a:r>
            <a:endParaRPr lang="ru-RU" sz="12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Надпись 2"/>
          <p:cNvSpPr txBox="1">
            <a:spLocks noChangeArrowheads="1"/>
          </p:cNvSpPr>
          <p:nvPr/>
        </p:nvSpPr>
        <p:spPr bwMode="auto">
          <a:xfrm>
            <a:off x="4879053" y="4574743"/>
            <a:ext cx="2146333" cy="817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ЛПХ</a:t>
            </a:r>
            <a:r>
              <a:rPr lang="en-US" sz="12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 </a:t>
            </a:r>
            <a:r>
              <a:rPr lang="ru-RU" sz="12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другие индивидуальные хозяйства граждан </a:t>
            </a:r>
            <a:endParaRPr lang="ru-RU" sz="12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Надпись 2"/>
          <p:cNvSpPr txBox="1">
            <a:spLocks noChangeArrowheads="1"/>
          </p:cNvSpPr>
          <p:nvPr/>
        </p:nvSpPr>
        <p:spPr bwMode="auto">
          <a:xfrm>
            <a:off x="7171710" y="4558003"/>
            <a:ext cx="1728730" cy="817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Некоммерческие объединения граждан </a:t>
            </a:r>
            <a:endParaRPr lang="ru-RU" sz="12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Надпись 2"/>
          <p:cNvSpPr txBox="1">
            <a:spLocks noChangeArrowheads="1"/>
          </p:cNvSpPr>
          <p:nvPr/>
        </p:nvSpPr>
        <p:spPr bwMode="auto">
          <a:xfrm>
            <a:off x="959481" y="2571545"/>
            <a:ext cx="706082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429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Пятиугольник 41"/>
          <p:cNvSpPr/>
          <p:nvPr/>
        </p:nvSpPr>
        <p:spPr>
          <a:xfrm rot="16200000">
            <a:off x="820643" y="3059630"/>
            <a:ext cx="948548" cy="679180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0">
                <a:srgbClr val="5C9C30"/>
              </a:gs>
              <a:gs pos="71000">
                <a:srgbClr val="339933">
                  <a:tint val="44500"/>
                  <a:satMod val="1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-4146" y="70449"/>
            <a:ext cx="9144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число сельскохозяйственных организаций/хозяйств </a:t>
            </a:r>
            <a:r>
              <a:rPr lang="ru-RU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(единиц)</a:t>
            </a:r>
            <a:endParaRPr lang="ru-RU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Garamond" panose="02020404030301010803"/>
              <a:cs typeface="+mn-cs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5" b="32969"/>
          <a:stretch/>
        </p:blipFill>
        <p:spPr>
          <a:xfrm>
            <a:off x="-6006" y="3318918"/>
            <a:ext cx="9027219" cy="1376268"/>
          </a:xfrm>
          <a:prstGeom prst="rect">
            <a:avLst/>
          </a:prstGeom>
        </p:spPr>
      </p:pic>
      <p:sp>
        <p:nvSpPr>
          <p:cNvPr id="45" name="Надпись 2"/>
          <p:cNvSpPr txBox="1">
            <a:spLocks noChangeArrowheads="1"/>
          </p:cNvSpPr>
          <p:nvPr/>
        </p:nvSpPr>
        <p:spPr bwMode="auto">
          <a:xfrm>
            <a:off x="2914131" y="730442"/>
            <a:ext cx="816364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2217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Надпись 2"/>
          <p:cNvSpPr txBox="1">
            <a:spLocks noChangeArrowheads="1"/>
          </p:cNvSpPr>
          <p:nvPr/>
        </p:nvSpPr>
        <p:spPr bwMode="auto">
          <a:xfrm>
            <a:off x="3622706" y="2262628"/>
            <a:ext cx="816364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1029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Надпись 2"/>
          <p:cNvSpPr txBox="1">
            <a:spLocks noChangeArrowheads="1"/>
          </p:cNvSpPr>
          <p:nvPr/>
        </p:nvSpPr>
        <p:spPr bwMode="auto">
          <a:xfrm>
            <a:off x="4790532" y="373346"/>
            <a:ext cx="1017143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0 тыс.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Надпись 2"/>
          <p:cNvSpPr txBox="1">
            <a:spLocks noChangeArrowheads="1"/>
          </p:cNvSpPr>
          <p:nvPr/>
        </p:nvSpPr>
        <p:spPr bwMode="auto">
          <a:xfrm>
            <a:off x="7025387" y="1975665"/>
            <a:ext cx="816364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1326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97560" y="5199958"/>
            <a:ext cx="8940587" cy="1649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lnSpc>
                <a:spcPct val="115000"/>
              </a:lnSpc>
              <a:spcAft>
                <a:spcPts val="0"/>
              </a:spcAft>
            </a:pPr>
            <a:r>
              <a:rPr lang="ru-RU" sz="1100" b="1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По сравнению с 2006 </a:t>
            </a:r>
            <a:r>
              <a:rPr lang="ru-RU" sz="1100" b="1" dirty="0" smtClean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г. снизилось </a:t>
            </a:r>
            <a:r>
              <a:rPr lang="ru-RU" sz="1100" b="1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число хозяйств по всем категориям сельхозпроизводителей, за исключением некоммерческих объединений граждан (+114 объединений).</a:t>
            </a:r>
            <a:r>
              <a:rPr lang="ru-RU" sz="1100" i="1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Больше </a:t>
            </a:r>
            <a:r>
              <a:rPr lang="ru-RU" sz="1100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всего сократилось </a:t>
            </a:r>
            <a:r>
              <a:rPr lang="ru-RU" sz="1100" dirty="0" smtClean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число:</a:t>
            </a:r>
            <a:endParaRPr lang="ru-RU" sz="11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t">
              <a:lnSpc>
                <a:spcPct val="115000"/>
              </a:lnSpc>
              <a:spcAft>
                <a:spcPts val="0"/>
              </a:spcAft>
            </a:pPr>
            <a:r>
              <a:rPr lang="ru-RU" sz="1100" b="1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100" b="1" dirty="0" smtClean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КФХ* </a:t>
            </a:r>
            <a:r>
              <a:rPr lang="ru-RU" sz="1100" b="1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и ИП</a:t>
            </a:r>
            <a:r>
              <a:rPr lang="ru-RU" sz="1100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-  более чем </a:t>
            </a:r>
            <a:r>
              <a:rPr lang="ru-RU" sz="1100" dirty="0" smtClean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наполовину </a:t>
            </a:r>
            <a:r>
              <a:rPr lang="ru-RU" sz="1100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(на 1,2 тыс.  или на  54%),</a:t>
            </a:r>
            <a:endParaRPr lang="ru-RU" sz="11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t">
              <a:lnSpc>
                <a:spcPct val="115000"/>
              </a:lnSpc>
              <a:spcAft>
                <a:spcPts val="0"/>
              </a:spcAft>
            </a:pPr>
            <a:r>
              <a:rPr lang="ru-RU" sz="1100" dirty="0" smtClean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100" b="1" dirty="0" smtClean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ЛПХ</a:t>
            </a:r>
            <a:r>
              <a:rPr lang="ru-RU" sz="1100" dirty="0" smtClean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- на </a:t>
            </a:r>
            <a:r>
              <a:rPr lang="ru-RU" sz="1100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12,3 тыс. хозяйств (</a:t>
            </a:r>
            <a:r>
              <a:rPr lang="ru-RU" sz="1100" dirty="0" smtClean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менее</a:t>
            </a:r>
            <a:r>
              <a:rPr lang="en-US" sz="1100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чем на 4</a:t>
            </a:r>
            <a:r>
              <a:rPr lang="ru-RU" sz="1100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%),</a:t>
            </a:r>
            <a:endParaRPr lang="ru-RU" sz="11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t">
              <a:lnSpc>
                <a:spcPct val="115000"/>
              </a:lnSpc>
              <a:spcAft>
                <a:spcPts val="0"/>
              </a:spcAft>
            </a:pPr>
            <a:r>
              <a:rPr lang="ru-RU" sz="1100" dirty="0" smtClean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100" b="1" dirty="0" smtClean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sz="1100" b="1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с/х организаций</a:t>
            </a:r>
            <a:r>
              <a:rPr lang="ru-RU" sz="1100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– изменилось незначительно  (минус </a:t>
            </a:r>
            <a:r>
              <a:rPr lang="ru-RU" sz="1100" dirty="0" smtClean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1100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организации, </a:t>
            </a:r>
            <a:r>
              <a:rPr lang="ru-RU" sz="1100" dirty="0" smtClean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на 0,7 %).  </a:t>
            </a:r>
            <a:endParaRPr lang="ru-RU" sz="11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Но если мы посмотрим отдельно  по  крупным, средним и малым предприятиям, то ситуация будет  кардинально отличаться. </a:t>
            </a:r>
            <a:endParaRPr lang="ru-RU" sz="1100" dirty="0" smtClean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Число крупных и средних предприятий сократились довольно значительно на 136 ед. со 180 до 44.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Число малых организаций, наоборот, стало больше на 132 ед. со 156 до 288. </a:t>
            </a:r>
          </a:p>
        </p:txBody>
      </p:sp>
    </p:spTree>
    <p:extLst>
      <p:ext uri="{BB962C8B-B14F-4D97-AF65-F5344CB8AC3E}">
        <p14:creationId xmlns:p14="http://schemas.microsoft.com/office/powerpoint/2010/main" val="44069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101" name="TextBox 6"/>
          <p:cNvSpPr txBox="1">
            <a:spLocks noChangeArrowheads="1"/>
          </p:cNvSpPr>
          <p:nvPr/>
        </p:nvSpPr>
        <p:spPr bwMode="auto">
          <a:xfrm>
            <a:off x="683568" y="141050"/>
            <a:ext cx="8215312" cy="10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3" tIns="45706" rIns="91413" bIns="4570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Распределение личных подсобных хозяйств </a:t>
            </a:r>
            <a:r>
              <a:rPr lang="ru-RU" alt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alt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alt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</a:t>
            </a:r>
            <a: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целям </a:t>
            </a:r>
            <a:r>
              <a:rPr lang="ru-RU" alt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сельскохозяйственного производства</a:t>
            </a:r>
            <a:endParaRPr lang="ru-RU" altLang="ru-RU" sz="1800" cap="all" dirty="0">
              <a:ln w="0"/>
              <a:solidFill>
                <a:srgbClr val="057145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ts val="600"/>
              </a:spcBef>
              <a:buFontTx/>
              <a:buNone/>
            </a:pPr>
            <a:r>
              <a:rPr lang="ru-RU" altLang="ru-RU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(</a:t>
            </a:r>
            <a:r>
              <a:rPr lang="ru-RU" alt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тысяч </a:t>
            </a:r>
            <a:r>
              <a:rPr lang="ru-RU" altLang="ru-RU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единиц)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9893407"/>
              </p:ext>
            </p:extLst>
          </p:nvPr>
        </p:nvGraphicFramePr>
        <p:xfrm>
          <a:off x="467544" y="1036254"/>
          <a:ext cx="7992888" cy="4480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979613" y="5276958"/>
            <a:ext cx="1978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Самообеспечение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продовольствием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91880" y="5282624"/>
            <a:ext cx="19789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Дополнительный источник денежных средств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17392" y="5282624"/>
            <a:ext cx="1978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Основной источник денежных средств</a:t>
            </a:r>
          </a:p>
        </p:txBody>
      </p:sp>
    </p:spTree>
    <p:extLst>
      <p:ext uri="{BB962C8B-B14F-4D97-AF65-F5344CB8AC3E}">
        <p14:creationId xmlns:p14="http://schemas.microsoft.com/office/powerpoint/2010/main" val="164690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84" y="4570"/>
            <a:ext cx="9144000" cy="6853430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-11785" y="5684588"/>
            <a:ext cx="9120289" cy="1201278"/>
            <a:chOff x="14922" y="5464542"/>
            <a:chExt cx="8936639" cy="1108034"/>
          </a:xfrm>
        </p:grpSpPr>
        <p:pic>
          <p:nvPicPr>
            <p:cNvPr id="60" name="Рисунок 5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59" b="24655"/>
            <a:stretch/>
          </p:blipFill>
          <p:spPr>
            <a:xfrm flipH="1">
              <a:off x="6366508" y="5474919"/>
              <a:ext cx="2585053" cy="1097212"/>
            </a:xfrm>
            <a:prstGeom prst="rect">
              <a:avLst/>
            </a:prstGeom>
          </p:spPr>
        </p:pic>
        <p:pic>
          <p:nvPicPr>
            <p:cNvPr id="61" name="Рисунок 6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5" b="23054"/>
            <a:stretch/>
          </p:blipFill>
          <p:spPr>
            <a:xfrm>
              <a:off x="2850828" y="5564192"/>
              <a:ext cx="2184442" cy="1008384"/>
            </a:xfrm>
            <a:prstGeom prst="rect">
              <a:avLst/>
            </a:prstGeom>
          </p:spPr>
        </p:pic>
        <p:pic>
          <p:nvPicPr>
            <p:cNvPr id="62" name="Рисунок 6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896"/>
            <a:stretch/>
          </p:blipFill>
          <p:spPr>
            <a:xfrm>
              <a:off x="14922" y="5464542"/>
              <a:ext cx="3147449" cy="1108033"/>
            </a:xfrm>
            <a:prstGeom prst="rect">
              <a:avLst/>
            </a:prstGeom>
          </p:spPr>
        </p:pic>
        <p:pic>
          <p:nvPicPr>
            <p:cNvPr id="63" name="Рисунок 6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5" b="22884"/>
            <a:stretch/>
          </p:blipFill>
          <p:spPr>
            <a:xfrm>
              <a:off x="4659769" y="5561953"/>
              <a:ext cx="2184442" cy="1010623"/>
            </a:xfrm>
            <a:prstGeom prst="rect">
              <a:avLst/>
            </a:prstGeom>
          </p:spPr>
        </p:pic>
      </p:grp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4405717"/>
              </p:ext>
            </p:extLst>
          </p:nvPr>
        </p:nvGraphicFramePr>
        <p:xfrm>
          <a:off x="27197" y="2497565"/>
          <a:ext cx="1947353" cy="2943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7197" y="5610028"/>
            <a:ext cx="194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Сельскохозяйственные организации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173220564"/>
              </p:ext>
            </p:extLst>
          </p:nvPr>
        </p:nvGraphicFramePr>
        <p:xfrm>
          <a:off x="1376268" y="404664"/>
          <a:ext cx="2382358" cy="5113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873284" y="560289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Крестьянские (фермерские) хозяйства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630709276"/>
              </p:ext>
            </p:extLst>
          </p:nvPr>
        </p:nvGraphicFramePr>
        <p:xfrm>
          <a:off x="3458518" y="3427451"/>
          <a:ext cx="1971970" cy="1984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666424" y="5643399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Индивидуальные предприниматели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961655300"/>
              </p:ext>
            </p:extLst>
          </p:nvPr>
        </p:nvGraphicFramePr>
        <p:xfrm>
          <a:off x="5220658" y="692696"/>
          <a:ext cx="2129970" cy="4636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322608" y="5572709"/>
            <a:ext cx="1955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Личные подсобные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и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другие индивидуальные хозяйства граждан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532257820"/>
              </p:ext>
            </p:extLst>
          </p:nvPr>
        </p:nvGraphicFramePr>
        <p:xfrm>
          <a:off x="6749127" y="1952530"/>
          <a:ext cx="2394873" cy="343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7254741" y="5601579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Некоммерческие объединения граждан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5508104" y="5283246"/>
            <a:ext cx="1196331" cy="25190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  2006     2016  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79513" y="5237793"/>
            <a:ext cx="87129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"/>
          <p:cNvSpPr txBox="1"/>
          <p:nvPr/>
        </p:nvSpPr>
        <p:spPr>
          <a:xfrm>
            <a:off x="395536" y="5295803"/>
            <a:ext cx="1272644" cy="252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  2006      2016  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2051720" y="5296000"/>
            <a:ext cx="1290471" cy="252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  2006      2016  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3779912" y="5287117"/>
            <a:ext cx="1294274" cy="252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  2006      2016  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7236296" y="5301517"/>
            <a:ext cx="1268696" cy="25190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  2006     2016  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23528" y="4358681"/>
            <a:ext cx="477676" cy="8529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187624" y="4509120"/>
            <a:ext cx="477676" cy="7006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051720" y="4864003"/>
            <a:ext cx="477676" cy="34939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843808" y="4563165"/>
            <a:ext cx="477676" cy="64660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251520" y="4563165"/>
            <a:ext cx="5996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15616" y="4700728"/>
            <a:ext cx="5996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79712" y="4918174"/>
            <a:ext cx="5996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13%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20214" y="4751566"/>
            <a:ext cx="5996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779912" y="5013176"/>
            <a:ext cx="477676" cy="16806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4572000" y="4864003"/>
            <a:ext cx="477676" cy="3457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5508104" y="2309081"/>
            <a:ext cx="477676" cy="290253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254564" y="2497565"/>
            <a:ext cx="477676" cy="271404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7164288" y="2996951"/>
            <a:ext cx="477676" cy="221466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8068238" y="3212976"/>
            <a:ext cx="477676" cy="199863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/>
          <p:cNvSpPr txBox="1"/>
          <p:nvPr/>
        </p:nvSpPr>
        <p:spPr>
          <a:xfrm>
            <a:off x="3684310" y="4967590"/>
            <a:ext cx="5996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35%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499992" y="4912460"/>
            <a:ext cx="5996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62%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36096" y="3607013"/>
            <a:ext cx="5996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79%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228184" y="3667479"/>
            <a:ext cx="5996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092280" y="3584366"/>
            <a:ext cx="6123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87%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021408" y="3451553"/>
            <a:ext cx="6123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84%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-11785" y="-22081"/>
            <a:ext cx="91440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4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число </a:t>
            </a:r>
            <a:r>
              <a:rPr lang="ru-RU" sz="14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сельскохозяйственных производителей. </a:t>
            </a:r>
            <a:br>
              <a:rPr lang="ru-RU" sz="14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удельный вес фактически осуществлявших сельскохозяйственную деятельность</a:t>
            </a:r>
            <a:br>
              <a:rPr lang="ru-RU" sz="14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в общем числе по категориям </a:t>
            </a:r>
            <a:r>
              <a:rPr lang="ru-RU" sz="1600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6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единиц / процентов)</a:t>
            </a:r>
            <a:endParaRPr lang="ru-RU" sz="1600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79513" y="1161446"/>
            <a:ext cx="372048" cy="2325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187918" y="1783124"/>
            <a:ext cx="363643" cy="19770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/>
          <p:cNvSpPr txBox="1"/>
          <p:nvPr/>
        </p:nvSpPr>
        <p:spPr>
          <a:xfrm>
            <a:off x="395536" y="1054371"/>
            <a:ext cx="16132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itchFamily="34" charset="0"/>
                <a:cs typeface="Arial" pitchFamily="34" charset="0"/>
              </a:rPr>
              <a:t>Число организаций (хозяйств), единиц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24541" y="1676643"/>
            <a:ext cx="152717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Удельный вес организаций (хозяйств), осуществлявших с/х деятельность, %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Полилиния 55"/>
          <p:cNvSpPr/>
          <p:nvPr/>
        </p:nvSpPr>
        <p:spPr>
          <a:xfrm>
            <a:off x="5404723" y="1551992"/>
            <a:ext cx="1399525" cy="154837"/>
          </a:xfrm>
          <a:custGeom>
            <a:avLst/>
            <a:gdLst>
              <a:gd name="connsiteX0" fmla="*/ 0 w 1533525"/>
              <a:gd name="connsiteY0" fmla="*/ 122539 h 227367"/>
              <a:gd name="connsiteX1" fmla="*/ 171450 w 1533525"/>
              <a:gd name="connsiteY1" fmla="*/ 74914 h 227367"/>
              <a:gd name="connsiteX2" fmla="*/ 514350 w 1533525"/>
              <a:gd name="connsiteY2" fmla="*/ 227314 h 227367"/>
              <a:gd name="connsiteX3" fmla="*/ 828675 w 1533525"/>
              <a:gd name="connsiteY3" fmla="*/ 55864 h 227367"/>
              <a:gd name="connsiteX4" fmla="*/ 1209675 w 1533525"/>
              <a:gd name="connsiteY4" fmla="*/ 208264 h 227367"/>
              <a:gd name="connsiteX5" fmla="*/ 1476375 w 1533525"/>
              <a:gd name="connsiteY5" fmla="*/ 17764 h 227367"/>
              <a:gd name="connsiteX6" fmla="*/ 1533525 w 1533525"/>
              <a:gd name="connsiteY6" fmla="*/ 8239 h 227367"/>
              <a:gd name="connsiteX7" fmla="*/ 1533525 w 1533525"/>
              <a:gd name="connsiteY7" fmla="*/ 8239 h 227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33525" h="227367">
                <a:moveTo>
                  <a:pt x="0" y="122539"/>
                </a:moveTo>
                <a:cubicBezTo>
                  <a:pt x="42862" y="89995"/>
                  <a:pt x="85725" y="57452"/>
                  <a:pt x="171450" y="74914"/>
                </a:cubicBezTo>
                <a:cubicBezTo>
                  <a:pt x="257175" y="92376"/>
                  <a:pt x="404813" y="230489"/>
                  <a:pt x="514350" y="227314"/>
                </a:cubicBezTo>
                <a:cubicBezTo>
                  <a:pt x="623887" y="224139"/>
                  <a:pt x="712788" y="59039"/>
                  <a:pt x="828675" y="55864"/>
                </a:cubicBezTo>
                <a:cubicBezTo>
                  <a:pt x="944562" y="52689"/>
                  <a:pt x="1101725" y="214614"/>
                  <a:pt x="1209675" y="208264"/>
                </a:cubicBezTo>
                <a:cubicBezTo>
                  <a:pt x="1317625" y="201914"/>
                  <a:pt x="1422400" y="51101"/>
                  <a:pt x="1476375" y="17764"/>
                </a:cubicBezTo>
                <a:cubicBezTo>
                  <a:pt x="1530350" y="-15573"/>
                  <a:pt x="1533525" y="8239"/>
                  <a:pt x="1533525" y="8239"/>
                </a:cubicBezTo>
                <a:lnTo>
                  <a:pt x="1533525" y="8239"/>
                </a:lnTo>
              </a:path>
            </a:pathLst>
          </a:custGeom>
          <a:noFill/>
          <a:ln w="381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7" name="Полилиния 56"/>
          <p:cNvSpPr/>
          <p:nvPr/>
        </p:nvSpPr>
        <p:spPr>
          <a:xfrm>
            <a:off x="1907704" y="1269379"/>
            <a:ext cx="988806" cy="110931"/>
          </a:xfrm>
          <a:custGeom>
            <a:avLst/>
            <a:gdLst>
              <a:gd name="connsiteX0" fmla="*/ 0 w 1533525"/>
              <a:gd name="connsiteY0" fmla="*/ 122539 h 227367"/>
              <a:gd name="connsiteX1" fmla="*/ 171450 w 1533525"/>
              <a:gd name="connsiteY1" fmla="*/ 74914 h 227367"/>
              <a:gd name="connsiteX2" fmla="*/ 514350 w 1533525"/>
              <a:gd name="connsiteY2" fmla="*/ 227314 h 227367"/>
              <a:gd name="connsiteX3" fmla="*/ 828675 w 1533525"/>
              <a:gd name="connsiteY3" fmla="*/ 55864 h 227367"/>
              <a:gd name="connsiteX4" fmla="*/ 1209675 w 1533525"/>
              <a:gd name="connsiteY4" fmla="*/ 208264 h 227367"/>
              <a:gd name="connsiteX5" fmla="*/ 1476375 w 1533525"/>
              <a:gd name="connsiteY5" fmla="*/ 17764 h 227367"/>
              <a:gd name="connsiteX6" fmla="*/ 1533525 w 1533525"/>
              <a:gd name="connsiteY6" fmla="*/ 8239 h 227367"/>
              <a:gd name="connsiteX7" fmla="*/ 1533525 w 1533525"/>
              <a:gd name="connsiteY7" fmla="*/ 8239 h 227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33525" h="227367">
                <a:moveTo>
                  <a:pt x="0" y="122539"/>
                </a:moveTo>
                <a:cubicBezTo>
                  <a:pt x="42862" y="89995"/>
                  <a:pt x="85725" y="57452"/>
                  <a:pt x="171450" y="74914"/>
                </a:cubicBezTo>
                <a:cubicBezTo>
                  <a:pt x="257175" y="92376"/>
                  <a:pt x="404813" y="230489"/>
                  <a:pt x="514350" y="227314"/>
                </a:cubicBezTo>
                <a:cubicBezTo>
                  <a:pt x="623887" y="224139"/>
                  <a:pt x="712788" y="59039"/>
                  <a:pt x="828675" y="55864"/>
                </a:cubicBezTo>
                <a:cubicBezTo>
                  <a:pt x="944562" y="52689"/>
                  <a:pt x="1101725" y="214614"/>
                  <a:pt x="1209675" y="208264"/>
                </a:cubicBezTo>
                <a:cubicBezTo>
                  <a:pt x="1317625" y="201914"/>
                  <a:pt x="1422400" y="51101"/>
                  <a:pt x="1476375" y="17764"/>
                </a:cubicBezTo>
                <a:cubicBezTo>
                  <a:pt x="1530350" y="-15573"/>
                  <a:pt x="1533525" y="8239"/>
                  <a:pt x="1533525" y="8239"/>
                </a:cubicBezTo>
                <a:lnTo>
                  <a:pt x="1533525" y="8239"/>
                </a:lnTo>
              </a:path>
            </a:pathLst>
          </a:custGeom>
          <a:noFill/>
          <a:ln w="381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8" name="Полилиния 57"/>
          <p:cNvSpPr/>
          <p:nvPr/>
        </p:nvSpPr>
        <p:spPr>
          <a:xfrm>
            <a:off x="2699792" y="3668126"/>
            <a:ext cx="1231633" cy="110931"/>
          </a:xfrm>
          <a:custGeom>
            <a:avLst/>
            <a:gdLst>
              <a:gd name="connsiteX0" fmla="*/ 0 w 1533525"/>
              <a:gd name="connsiteY0" fmla="*/ 122539 h 227367"/>
              <a:gd name="connsiteX1" fmla="*/ 171450 w 1533525"/>
              <a:gd name="connsiteY1" fmla="*/ 74914 h 227367"/>
              <a:gd name="connsiteX2" fmla="*/ 514350 w 1533525"/>
              <a:gd name="connsiteY2" fmla="*/ 227314 h 227367"/>
              <a:gd name="connsiteX3" fmla="*/ 828675 w 1533525"/>
              <a:gd name="connsiteY3" fmla="*/ 55864 h 227367"/>
              <a:gd name="connsiteX4" fmla="*/ 1209675 w 1533525"/>
              <a:gd name="connsiteY4" fmla="*/ 208264 h 227367"/>
              <a:gd name="connsiteX5" fmla="*/ 1476375 w 1533525"/>
              <a:gd name="connsiteY5" fmla="*/ 17764 h 227367"/>
              <a:gd name="connsiteX6" fmla="*/ 1533525 w 1533525"/>
              <a:gd name="connsiteY6" fmla="*/ 8239 h 227367"/>
              <a:gd name="connsiteX7" fmla="*/ 1533525 w 1533525"/>
              <a:gd name="connsiteY7" fmla="*/ 8239 h 227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33525" h="227367">
                <a:moveTo>
                  <a:pt x="0" y="122539"/>
                </a:moveTo>
                <a:cubicBezTo>
                  <a:pt x="42862" y="89995"/>
                  <a:pt x="85725" y="57452"/>
                  <a:pt x="171450" y="74914"/>
                </a:cubicBezTo>
                <a:cubicBezTo>
                  <a:pt x="257175" y="92376"/>
                  <a:pt x="404813" y="230489"/>
                  <a:pt x="514350" y="227314"/>
                </a:cubicBezTo>
                <a:cubicBezTo>
                  <a:pt x="623887" y="224139"/>
                  <a:pt x="712788" y="59039"/>
                  <a:pt x="828675" y="55864"/>
                </a:cubicBezTo>
                <a:cubicBezTo>
                  <a:pt x="944562" y="52689"/>
                  <a:pt x="1101725" y="214614"/>
                  <a:pt x="1209675" y="208264"/>
                </a:cubicBezTo>
                <a:cubicBezTo>
                  <a:pt x="1317625" y="201914"/>
                  <a:pt x="1422400" y="51101"/>
                  <a:pt x="1476375" y="17764"/>
                </a:cubicBezTo>
                <a:cubicBezTo>
                  <a:pt x="1530350" y="-15573"/>
                  <a:pt x="1533525" y="8239"/>
                  <a:pt x="1533525" y="8239"/>
                </a:cubicBezTo>
                <a:lnTo>
                  <a:pt x="1533525" y="8239"/>
                </a:lnTo>
              </a:path>
            </a:pathLst>
          </a:custGeom>
          <a:noFill/>
          <a:ln w="381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91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21664" y="30624"/>
            <a:ext cx="9144000" cy="97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lnSpc>
                <a:spcPct val="115000"/>
              </a:lnSpc>
              <a:spcAft>
                <a:spcPts val="0"/>
              </a:spcAft>
            </a:pPr>
            <a: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Удельный вес муниципальных образований </a:t>
            </a: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ВЛАДИМИРСКОЙ ОБЛАСТИ в </a:t>
            </a:r>
            <a:r>
              <a:rPr lang="ru-RU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общей </a:t>
            </a:r>
            <a:r>
              <a:rPr lang="ru-RU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площади земли</a:t>
            </a:r>
          </a:p>
          <a:p>
            <a:pPr indent="450215" algn="ctr" fontAlgn="t">
              <a:spcAft>
                <a:spcPts val="0"/>
              </a:spcAf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(</a:t>
            </a: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на 1 июля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2016 г</a:t>
            </a: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.; в процентах от общей площади земли в хозяйствах всех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категорий</a:t>
            </a:r>
            <a:endParaRPr lang="ru-RU" sz="1600" cap="all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256792"/>
            <a:ext cx="8773666" cy="727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Общая  земельная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площадь  объектов переписи</a:t>
            </a:r>
          </a:p>
          <a:p>
            <a:pPr fontAlgn="t">
              <a:lnSpc>
                <a:spcPct val="115000"/>
              </a:lnSpc>
              <a:spcAft>
                <a:spcPts val="0"/>
              </a:spcAft>
            </a:pPr>
            <a:endParaRPr lang="ru-RU" sz="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2006 г</a:t>
            </a:r>
            <a:r>
              <a:rPr lang="ru-RU" sz="1600" b="1" dirty="0">
                <a:solidFill>
                  <a:schemeClr val="tx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ru-RU" sz="1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 млн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356 тыс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га</a:t>
            </a:r>
            <a:r>
              <a:rPr lang="ru-RU" sz="1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           </a:t>
            </a:r>
            <a:r>
              <a:rPr lang="ru-RU" sz="1600" b="1" dirty="0" smtClean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2016 г</a:t>
            </a:r>
            <a:r>
              <a:rPr lang="ru-RU" sz="16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ru-RU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ru-RU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776 </a:t>
            </a:r>
            <a:r>
              <a:rPr lang="ru-RU" sz="16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тыс. </a:t>
            </a:r>
            <a:r>
              <a:rPr lang="ru-RU" sz="1600" b="1" dirty="0" smtClean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га</a:t>
            </a:r>
            <a:r>
              <a:rPr lang="en-US" sz="1600" b="1" dirty="0" smtClean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(минус 43 % (580 </a:t>
            </a:r>
            <a:r>
              <a:rPr lang="ru-RU" sz="1600" b="1" dirty="0" err="1" smtClean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тыс.га</a:t>
            </a:r>
            <a:r>
              <a:rPr lang="ru-RU" sz="1600" b="1" dirty="0" smtClean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))</a:t>
            </a:r>
            <a:r>
              <a:rPr lang="en-US" sz="1600" b="1" dirty="0" smtClean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16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401294836"/>
              </p:ext>
            </p:extLst>
          </p:nvPr>
        </p:nvGraphicFramePr>
        <p:xfrm>
          <a:off x="501362" y="2235200"/>
          <a:ext cx="8629650" cy="4434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8747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665149202"/>
              </p:ext>
            </p:extLst>
          </p:nvPr>
        </p:nvGraphicFramePr>
        <p:xfrm>
          <a:off x="277252" y="806298"/>
          <a:ext cx="8748972" cy="2155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52817444"/>
              </p:ext>
            </p:extLst>
          </p:nvPr>
        </p:nvGraphicFramePr>
        <p:xfrm>
          <a:off x="277252" y="1847357"/>
          <a:ext cx="8748972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219" name="Рисунок 3" descr="podlogka.png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9688"/>
            <a:ext cx="91440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Box 6"/>
          <p:cNvSpPr txBox="1">
            <a:spLocks noChangeArrowheads="1"/>
          </p:cNvSpPr>
          <p:nvPr/>
        </p:nvSpPr>
        <p:spPr bwMode="auto">
          <a:xfrm>
            <a:off x="204978" y="45866"/>
            <a:ext cx="8748972" cy="1138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3" tIns="45706" rIns="91413" bIns="4570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Структура сельскохозяйственных угодий </a:t>
            </a:r>
            <a:r>
              <a:rPr lang="ru-RU" alt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alt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alt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Владимирской области в </a:t>
            </a:r>
            <a: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хозяйствах </a:t>
            </a:r>
            <a:r>
              <a:rPr lang="ru-RU" altLang="ru-RU" sz="18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всех категорий</a:t>
            </a:r>
            <a: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altLang="ru-RU" sz="18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alt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(в процентах от общей площади сельскохозяйственных угодий </a:t>
            </a: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/>
            </a:r>
            <a:b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</a:b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в </a:t>
            </a:r>
            <a:r>
              <a:rPr lang="ru-RU" alt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хозяйствах всех категорий)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-12526" y="5517232"/>
            <a:ext cx="9120289" cy="1313046"/>
            <a:chOff x="14922" y="5464542"/>
            <a:chExt cx="8936639" cy="1108034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59" b="24655"/>
            <a:stretch/>
          </p:blipFill>
          <p:spPr>
            <a:xfrm flipH="1">
              <a:off x="6366508" y="5474919"/>
              <a:ext cx="2585053" cy="1097212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5" b="23054"/>
            <a:stretch/>
          </p:blipFill>
          <p:spPr>
            <a:xfrm>
              <a:off x="2850828" y="5564192"/>
              <a:ext cx="2184442" cy="1008384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896"/>
            <a:stretch/>
          </p:blipFill>
          <p:spPr>
            <a:xfrm>
              <a:off x="14922" y="5464542"/>
              <a:ext cx="3147449" cy="1108033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5" b="22884"/>
            <a:stretch/>
          </p:blipFill>
          <p:spPr>
            <a:xfrm>
              <a:off x="4659769" y="5561953"/>
              <a:ext cx="2184442" cy="1010623"/>
            </a:xfrm>
            <a:prstGeom prst="rect">
              <a:avLst/>
            </a:prstGeom>
          </p:spPr>
        </p:pic>
      </p:grpSp>
      <p:sp>
        <p:nvSpPr>
          <p:cNvPr id="2" name="Прямоугольник 1"/>
          <p:cNvSpPr/>
          <p:nvPr/>
        </p:nvSpPr>
        <p:spPr>
          <a:xfrm>
            <a:off x="192378" y="4313949"/>
            <a:ext cx="88338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С</a:t>
            </a:r>
            <a:r>
              <a:rPr lang="ru-RU" sz="1400" b="1" dirty="0" smtClean="0"/>
              <a:t>амую </a:t>
            </a:r>
            <a:r>
              <a:rPr lang="ru-RU" sz="1400" b="1" dirty="0"/>
              <a:t>большую </a:t>
            </a:r>
            <a:r>
              <a:rPr lang="ru-RU" sz="1400" b="1" dirty="0" smtClean="0"/>
              <a:t> долю    </a:t>
            </a:r>
            <a:r>
              <a:rPr lang="ru-RU" sz="1400" b="1" dirty="0"/>
              <a:t>в  </a:t>
            </a:r>
            <a:r>
              <a:rPr lang="ru-RU" sz="1400" b="1" dirty="0" smtClean="0"/>
              <a:t>сельхозугодиях занимала пашня</a:t>
            </a:r>
            <a:r>
              <a:rPr lang="ru-RU" sz="1400" dirty="0" smtClean="0"/>
              <a:t>. </a:t>
            </a:r>
            <a:r>
              <a:rPr lang="ru-RU" sz="1400" b="1" dirty="0" smtClean="0"/>
              <a:t>В 2006 г. – 66%, </a:t>
            </a:r>
            <a:r>
              <a:rPr lang="ru-RU" sz="1400" b="1" dirty="0"/>
              <a:t>в </a:t>
            </a:r>
            <a:r>
              <a:rPr lang="ru-RU" sz="1400" b="1" dirty="0" smtClean="0"/>
              <a:t>2016 г. – </a:t>
            </a:r>
            <a:r>
              <a:rPr lang="ru-RU" sz="1400" b="1" dirty="0"/>
              <a:t>58</a:t>
            </a:r>
            <a:r>
              <a:rPr lang="ru-RU" sz="1400" b="1" dirty="0" smtClean="0"/>
              <a:t>% (минус 8п.п.) </a:t>
            </a:r>
          </a:p>
          <a:p>
            <a:r>
              <a:rPr lang="ru-RU" sz="1400" dirty="0" smtClean="0"/>
              <a:t>Далее  </a:t>
            </a:r>
            <a:r>
              <a:rPr lang="ru-RU" sz="1400" dirty="0"/>
              <a:t>тренды в</a:t>
            </a:r>
            <a:r>
              <a:rPr lang="ru-RU" sz="1400" dirty="0" smtClean="0"/>
              <a:t>  </a:t>
            </a:r>
            <a:r>
              <a:rPr lang="ru-RU" sz="1400" dirty="0"/>
              <a:t>использовании сельхозугодий </a:t>
            </a:r>
            <a:r>
              <a:rPr lang="ru-RU" sz="1400" dirty="0" smtClean="0"/>
              <a:t>изменились:</a:t>
            </a:r>
            <a:endParaRPr lang="ru-RU" sz="1400" dirty="0"/>
          </a:p>
          <a:p>
            <a:r>
              <a:rPr lang="ru-RU" sz="1400" dirty="0"/>
              <a:t>- </a:t>
            </a:r>
            <a:r>
              <a:rPr lang="ru-RU" sz="1400" b="1" dirty="0"/>
              <a:t>на второе место</a:t>
            </a:r>
            <a:r>
              <a:rPr lang="ru-RU" sz="1400" dirty="0"/>
              <a:t> по размеру в </a:t>
            </a:r>
            <a:r>
              <a:rPr lang="ru-RU" sz="1400" dirty="0" smtClean="0"/>
              <a:t>2016 г</a:t>
            </a:r>
            <a:r>
              <a:rPr lang="ru-RU" sz="1400" dirty="0"/>
              <a:t>. вышла </a:t>
            </a:r>
            <a:r>
              <a:rPr lang="ru-RU" sz="1400" b="1" dirty="0"/>
              <a:t>залежь – 26% </a:t>
            </a:r>
            <a:r>
              <a:rPr lang="ru-RU" sz="1400" dirty="0"/>
              <a:t>(в </a:t>
            </a:r>
            <a:r>
              <a:rPr lang="ru-RU" sz="1400" dirty="0" smtClean="0"/>
              <a:t>2006 г</a:t>
            </a:r>
            <a:r>
              <a:rPr lang="ru-RU" sz="1400" dirty="0"/>
              <a:t>. </a:t>
            </a:r>
            <a:r>
              <a:rPr lang="ru-RU" sz="1400" dirty="0" smtClean="0"/>
              <a:t>- 9%, 4 место)</a:t>
            </a:r>
            <a:r>
              <a:rPr lang="en-US" sz="1400" dirty="0" smtClean="0"/>
              <a:t>;</a:t>
            </a:r>
            <a:r>
              <a:rPr lang="ru-RU" sz="1400" dirty="0" smtClean="0"/>
              <a:t> </a:t>
            </a:r>
            <a:endParaRPr lang="ru-RU" sz="1400" dirty="0"/>
          </a:p>
          <a:p>
            <a:r>
              <a:rPr lang="ru-RU" sz="1400" dirty="0"/>
              <a:t>- </a:t>
            </a:r>
            <a:r>
              <a:rPr lang="ru-RU" sz="1400" b="1" dirty="0"/>
              <a:t>третья позиция </a:t>
            </a:r>
            <a:r>
              <a:rPr lang="ru-RU" sz="1400" dirty="0"/>
              <a:t>у </a:t>
            </a:r>
            <a:r>
              <a:rPr lang="ru-RU" sz="1400" b="1" dirty="0"/>
              <a:t>сенокосов </a:t>
            </a:r>
            <a:r>
              <a:rPr lang="ru-RU" sz="1400" b="1" dirty="0" smtClean="0"/>
              <a:t>- 9%</a:t>
            </a:r>
            <a:r>
              <a:rPr lang="ru-RU" sz="1400" dirty="0"/>
              <a:t> </a:t>
            </a:r>
            <a:r>
              <a:rPr lang="ru-RU" sz="1400" dirty="0" smtClean="0"/>
              <a:t>( </a:t>
            </a:r>
            <a:r>
              <a:rPr lang="ru-RU" sz="1400" dirty="0"/>
              <a:t>в </a:t>
            </a:r>
            <a:r>
              <a:rPr lang="ru-RU" sz="1400" dirty="0" smtClean="0"/>
              <a:t>2006 г. - </a:t>
            </a:r>
            <a:r>
              <a:rPr lang="ru-RU" sz="1400" dirty="0"/>
              <a:t>13</a:t>
            </a:r>
            <a:r>
              <a:rPr lang="ru-RU" sz="1400" dirty="0" smtClean="0"/>
              <a:t>%, 2 </a:t>
            </a:r>
            <a:r>
              <a:rPr lang="ru-RU" sz="1400" dirty="0"/>
              <a:t>место );</a:t>
            </a:r>
          </a:p>
          <a:p>
            <a:r>
              <a:rPr lang="ru-RU" sz="1400" dirty="0" smtClean="0"/>
              <a:t>- </a:t>
            </a:r>
            <a:r>
              <a:rPr lang="ru-RU" sz="1400" b="1" dirty="0" smtClean="0"/>
              <a:t>четвертое место у пастбищ </a:t>
            </a:r>
            <a:r>
              <a:rPr lang="ru-RU" sz="1400" b="1" dirty="0"/>
              <a:t>– 5</a:t>
            </a:r>
            <a:r>
              <a:rPr lang="ru-RU" sz="1400" b="1" dirty="0" smtClean="0"/>
              <a:t>% </a:t>
            </a:r>
            <a:r>
              <a:rPr lang="ru-RU" sz="1400" dirty="0" smtClean="0"/>
              <a:t>(в 2006 г</a:t>
            </a:r>
            <a:r>
              <a:rPr lang="ru-RU" sz="1400" dirty="0"/>
              <a:t>.  </a:t>
            </a:r>
            <a:r>
              <a:rPr lang="ru-RU" sz="1400" dirty="0" smtClean="0"/>
              <a:t>-10,5%, 3 место)</a:t>
            </a:r>
            <a:r>
              <a:rPr lang="en-US" sz="1400" dirty="0" smtClean="0"/>
              <a:t>;</a:t>
            </a:r>
            <a:endParaRPr lang="ru-RU" sz="1400" dirty="0"/>
          </a:p>
          <a:p>
            <a:r>
              <a:rPr lang="ru-RU" sz="1400" dirty="0"/>
              <a:t>- </a:t>
            </a:r>
            <a:r>
              <a:rPr lang="ru-RU" sz="1400" b="1" dirty="0"/>
              <a:t>п</a:t>
            </a:r>
            <a:r>
              <a:rPr lang="ru-RU" sz="1400" b="1" dirty="0" smtClean="0"/>
              <a:t>ятая позиция по </a:t>
            </a:r>
            <a:r>
              <a:rPr lang="ru-RU" sz="1400" b="1" dirty="0"/>
              <a:t>итогам обеих переписей </a:t>
            </a:r>
            <a:r>
              <a:rPr lang="ru-RU" sz="1400" dirty="0"/>
              <a:t>– у </a:t>
            </a:r>
            <a:r>
              <a:rPr lang="ru-RU" sz="1400" b="1" dirty="0"/>
              <a:t>многолетних насаждений</a:t>
            </a:r>
            <a:r>
              <a:rPr lang="ru-RU" sz="1400" dirty="0"/>
              <a:t>, причем при переписи </a:t>
            </a:r>
            <a:r>
              <a:rPr lang="ru-RU" sz="1400" dirty="0" smtClean="0"/>
              <a:t>2016 г</a:t>
            </a:r>
            <a:r>
              <a:rPr lang="ru-RU" sz="1400" dirty="0"/>
              <a:t>. их было </a:t>
            </a:r>
            <a:r>
              <a:rPr lang="ru-RU" sz="1400" dirty="0" smtClean="0"/>
              <a:t>учтено больше -  </a:t>
            </a:r>
            <a:r>
              <a:rPr lang="ru-RU" sz="1400" b="1" dirty="0" smtClean="0"/>
              <a:t>1,2%</a:t>
            </a:r>
            <a:r>
              <a:rPr lang="ru-RU" sz="1400" dirty="0" smtClean="0"/>
              <a:t> (в 2006 г. – 0,8%).</a:t>
            </a:r>
            <a:endParaRPr lang="ru-RU" sz="1400" dirty="0"/>
          </a:p>
          <a:p>
            <a:r>
              <a:rPr lang="ru-RU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6146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Надпись 2"/>
          <p:cNvSpPr txBox="1">
            <a:spLocks noChangeArrowheads="1"/>
          </p:cNvSpPr>
          <p:nvPr/>
        </p:nvSpPr>
        <p:spPr bwMode="auto">
          <a:xfrm>
            <a:off x="1586258" y="2427663"/>
            <a:ext cx="870532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466,8</a:t>
            </a:r>
            <a:endParaRPr lang="ru-RU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ятиугольник 18"/>
          <p:cNvSpPr/>
          <p:nvPr/>
        </p:nvSpPr>
        <p:spPr>
          <a:xfrm rot="16200000">
            <a:off x="651098" y="3684113"/>
            <a:ext cx="2535823" cy="679179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44000">
                <a:srgbClr val="F7BD55"/>
              </a:gs>
              <a:gs pos="79000">
                <a:srgbClr val="FAEDD5"/>
              </a:gs>
              <a:gs pos="0">
                <a:srgbClr val="F5A10B"/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1" name="Пятиугольник 20"/>
          <p:cNvSpPr/>
          <p:nvPr/>
        </p:nvSpPr>
        <p:spPr>
          <a:xfrm rot="16200000">
            <a:off x="2509195" y="4442707"/>
            <a:ext cx="1460736" cy="679180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0">
                <a:srgbClr val="5C9C30"/>
              </a:gs>
              <a:gs pos="71000">
                <a:srgbClr val="339933">
                  <a:tint val="44500"/>
                  <a:satMod val="1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2" name="Пятиугольник 21"/>
          <p:cNvSpPr/>
          <p:nvPr/>
        </p:nvSpPr>
        <p:spPr>
          <a:xfrm rot="16200000">
            <a:off x="3124108" y="4168399"/>
            <a:ext cx="1585785" cy="679380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80000">
                <a:srgbClr val="FAEDD5"/>
              </a:gs>
              <a:gs pos="45000">
                <a:srgbClr val="EAB657"/>
              </a:gs>
              <a:gs pos="0">
                <a:srgbClr val="E19409"/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999455" y="1932149"/>
            <a:ext cx="295275" cy="228600"/>
          </a:xfrm>
          <a:prstGeom prst="rect">
            <a:avLst/>
          </a:prstGeom>
          <a:solidFill>
            <a:srgbClr val="5C9C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999970" y="2329631"/>
            <a:ext cx="295275" cy="228600"/>
          </a:xfrm>
          <a:prstGeom prst="rect">
            <a:avLst/>
          </a:prstGeom>
          <a:solidFill>
            <a:srgbClr val="E1940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3" name="Надпись 2"/>
          <p:cNvSpPr txBox="1">
            <a:spLocks noChangeArrowheads="1"/>
          </p:cNvSpPr>
          <p:nvPr/>
        </p:nvSpPr>
        <p:spPr bwMode="auto">
          <a:xfrm>
            <a:off x="3407054" y="2277672"/>
            <a:ext cx="685800" cy="323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2016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Надпись 2"/>
          <p:cNvSpPr txBox="1">
            <a:spLocks noChangeArrowheads="1"/>
          </p:cNvSpPr>
          <p:nvPr/>
        </p:nvSpPr>
        <p:spPr bwMode="auto">
          <a:xfrm>
            <a:off x="3399654" y="1890106"/>
            <a:ext cx="685800" cy="323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2006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Надпись 2"/>
          <p:cNvSpPr txBox="1">
            <a:spLocks noChangeArrowheads="1"/>
          </p:cNvSpPr>
          <p:nvPr/>
        </p:nvSpPr>
        <p:spPr bwMode="auto">
          <a:xfrm>
            <a:off x="241206" y="6212249"/>
            <a:ext cx="2258423" cy="629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spcBef>
                <a:spcPts val="0"/>
              </a:spcBef>
              <a:spcAft>
                <a:spcPts val="800"/>
              </a:spcAft>
            </a:pPr>
            <a:r>
              <a:rPr lang="ru-RU" sz="14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Сельскохозяйственные </a:t>
            </a:r>
            <a:r>
              <a:rPr lang="ru-RU" sz="14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организации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Надпись 2"/>
          <p:cNvSpPr txBox="1">
            <a:spLocks noChangeArrowheads="1"/>
          </p:cNvSpPr>
          <p:nvPr/>
        </p:nvSpPr>
        <p:spPr bwMode="auto">
          <a:xfrm>
            <a:off x="2595103" y="6207774"/>
            <a:ext cx="2577304" cy="63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spcBef>
                <a:spcPts val="0"/>
              </a:spcBef>
              <a:spcAft>
                <a:spcPts val="800"/>
              </a:spcAft>
            </a:pPr>
            <a:r>
              <a:rPr lang="ru-RU" sz="1400" dirty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Крестьянские (фермерские) хозяйства и </a:t>
            </a:r>
            <a:r>
              <a:rPr lang="ru-RU" sz="1400" dirty="0" smtClean="0">
                <a:solidFill>
                  <a:srgbClr val="40404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ИП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Надпись 2"/>
          <p:cNvSpPr txBox="1">
            <a:spLocks noChangeArrowheads="1"/>
          </p:cNvSpPr>
          <p:nvPr/>
        </p:nvSpPr>
        <p:spPr bwMode="auto">
          <a:xfrm>
            <a:off x="885233" y="1480961"/>
            <a:ext cx="706082" cy="286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715,2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Пятиугольник 41"/>
          <p:cNvSpPr/>
          <p:nvPr/>
        </p:nvSpPr>
        <p:spPr>
          <a:xfrm rot="16200000">
            <a:off x="-594420" y="3253846"/>
            <a:ext cx="3684378" cy="679180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0">
                <a:srgbClr val="5C9C30"/>
              </a:gs>
              <a:gs pos="71000">
                <a:srgbClr val="339933">
                  <a:tint val="44500"/>
                  <a:satMod val="1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-1" y="23874"/>
            <a:ext cx="9144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600" cap="all" dirty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площадь СЕЛЬСКОХОЗЯЙСТВЕННЫХ УГОДИЙ </a:t>
            </a:r>
            <a:r>
              <a:rPr lang="ru-RU" sz="16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с/х организаций, КФХ и ИП. 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sz="1600" cap="all" dirty="0" smtClean="0">
                <a:ln w="0"/>
                <a:solidFill>
                  <a:srgbClr val="057145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УДЕЛЬНЫЙ ВЕС фактически ИСПОЛЬЗУЕМЫХ с/х угодий </a:t>
            </a:r>
            <a:r>
              <a:rPr lang="ru-RU" sz="16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(тысяч га/процентов)</a:t>
            </a:r>
            <a:endParaRPr lang="ru-RU" sz="1600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Garamond" panose="02020404030301010803"/>
            </a:endParaRPr>
          </a:p>
        </p:txBody>
      </p:sp>
      <p:sp>
        <p:nvSpPr>
          <p:cNvPr id="45" name="Надпись 2"/>
          <p:cNvSpPr txBox="1">
            <a:spLocks noChangeArrowheads="1"/>
          </p:cNvSpPr>
          <p:nvPr/>
        </p:nvSpPr>
        <p:spPr bwMode="auto">
          <a:xfrm>
            <a:off x="2870195" y="3742556"/>
            <a:ext cx="816364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27,4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Надпись 2"/>
          <p:cNvSpPr txBox="1">
            <a:spLocks noChangeArrowheads="1"/>
          </p:cNvSpPr>
          <p:nvPr/>
        </p:nvSpPr>
        <p:spPr bwMode="auto">
          <a:xfrm>
            <a:off x="3399654" y="3334277"/>
            <a:ext cx="840834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36,9</a:t>
            </a:r>
            <a:endParaRPr lang="ru-RU" dirty="0">
              <a:solidFill>
                <a:srgbClr val="008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ятиугольник 46"/>
          <p:cNvSpPr/>
          <p:nvPr/>
        </p:nvSpPr>
        <p:spPr>
          <a:xfrm rot="16200000">
            <a:off x="291332" y="4203460"/>
            <a:ext cx="1901797" cy="562532"/>
          </a:xfrm>
          <a:prstGeom prst="homePlate">
            <a:avLst>
              <a:gd name="adj" fmla="val 26719"/>
            </a:avLst>
          </a:prstGeom>
          <a:gradFill flip="none" rotWithShape="1">
            <a:gsLst>
              <a:gs pos="0">
                <a:srgbClr val="437323"/>
              </a:gs>
              <a:gs pos="71000">
                <a:srgbClr val="339933">
                  <a:tint val="44500"/>
                  <a:satMod val="1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4" name="Надпись 2"/>
          <p:cNvSpPr txBox="1">
            <a:spLocks noChangeArrowheads="1"/>
          </p:cNvSpPr>
          <p:nvPr/>
        </p:nvSpPr>
        <p:spPr bwMode="auto">
          <a:xfrm>
            <a:off x="818426" y="4158495"/>
            <a:ext cx="839695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67,0%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Пятиугольник 54"/>
          <p:cNvSpPr/>
          <p:nvPr/>
        </p:nvSpPr>
        <p:spPr>
          <a:xfrm rot="16200000">
            <a:off x="765071" y="4084880"/>
            <a:ext cx="2299689" cy="555879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44000">
                <a:srgbClr val="F7BD55"/>
              </a:gs>
              <a:gs pos="79000">
                <a:srgbClr val="FAEDD5"/>
              </a:gs>
              <a:gs pos="0">
                <a:srgbClr val="C48108"/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5" name="Полилиния 24"/>
          <p:cNvSpPr/>
          <p:nvPr/>
        </p:nvSpPr>
        <p:spPr>
          <a:xfrm>
            <a:off x="888929" y="2958448"/>
            <a:ext cx="1412684" cy="162733"/>
          </a:xfrm>
          <a:custGeom>
            <a:avLst/>
            <a:gdLst>
              <a:gd name="connsiteX0" fmla="*/ 0 w 1533525"/>
              <a:gd name="connsiteY0" fmla="*/ 122539 h 227367"/>
              <a:gd name="connsiteX1" fmla="*/ 171450 w 1533525"/>
              <a:gd name="connsiteY1" fmla="*/ 74914 h 227367"/>
              <a:gd name="connsiteX2" fmla="*/ 514350 w 1533525"/>
              <a:gd name="connsiteY2" fmla="*/ 227314 h 227367"/>
              <a:gd name="connsiteX3" fmla="*/ 828675 w 1533525"/>
              <a:gd name="connsiteY3" fmla="*/ 55864 h 227367"/>
              <a:gd name="connsiteX4" fmla="*/ 1209675 w 1533525"/>
              <a:gd name="connsiteY4" fmla="*/ 208264 h 227367"/>
              <a:gd name="connsiteX5" fmla="*/ 1476375 w 1533525"/>
              <a:gd name="connsiteY5" fmla="*/ 17764 h 227367"/>
              <a:gd name="connsiteX6" fmla="*/ 1533525 w 1533525"/>
              <a:gd name="connsiteY6" fmla="*/ 8239 h 227367"/>
              <a:gd name="connsiteX7" fmla="*/ 1533525 w 1533525"/>
              <a:gd name="connsiteY7" fmla="*/ 8239 h 227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33525" h="227367">
                <a:moveTo>
                  <a:pt x="0" y="122539"/>
                </a:moveTo>
                <a:cubicBezTo>
                  <a:pt x="42862" y="89995"/>
                  <a:pt x="85725" y="57452"/>
                  <a:pt x="171450" y="74914"/>
                </a:cubicBezTo>
                <a:cubicBezTo>
                  <a:pt x="257175" y="92376"/>
                  <a:pt x="404813" y="230489"/>
                  <a:pt x="514350" y="227314"/>
                </a:cubicBezTo>
                <a:cubicBezTo>
                  <a:pt x="623887" y="224139"/>
                  <a:pt x="712788" y="59039"/>
                  <a:pt x="828675" y="55864"/>
                </a:cubicBezTo>
                <a:cubicBezTo>
                  <a:pt x="944562" y="52689"/>
                  <a:pt x="1101725" y="214614"/>
                  <a:pt x="1209675" y="208264"/>
                </a:cubicBezTo>
                <a:cubicBezTo>
                  <a:pt x="1317625" y="201914"/>
                  <a:pt x="1422400" y="51101"/>
                  <a:pt x="1476375" y="17764"/>
                </a:cubicBezTo>
                <a:cubicBezTo>
                  <a:pt x="1530350" y="-15573"/>
                  <a:pt x="1533525" y="8239"/>
                  <a:pt x="1533525" y="8239"/>
                </a:cubicBezTo>
                <a:lnTo>
                  <a:pt x="1533525" y="8239"/>
                </a:lnTo>
              </a:path>
            </a:pathLst>
          </a:cu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6" name="Надпись 2"/>
          <p:cNvSpPr txBox="1">
            <a:spLocks noChangeArrowheads="1"/>
          </p:cNvSpPr>
          <p:nvPr/>
        </p:nvSpPr>
        <p:spPr bwMode="auto">
          <a:xfrm>
            <a:off x="1636975" y="3863264"/>
            <a:ext cx="819815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69,3%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7" name="Пятиугольник 56"/>
          <p:cNvSpPr/>
          <p:nvPr/>
        </p:nvSpPr>
        <p:spPr>
          <a:xfrm rot="16200000">
            <a:off x="2879609" y="4868845"/>
            <a:ext cx="725107" cy="562532"/>
          </a:xfrm>
          <a:prstGeom prst="homePlate">
            <a:avLst>
              <a:gd name="adj" fmla="val 26719"/>
            </a:avLst>
          </a:prstGeom>
          <a:gradFill flip="none" rotWithShape="1">
            <a:gsLst>
              <a:gs pos="0">
                <a:srgbClr val="437323"/>
              </a:gs>
              <a:gs pos="71000">
                <a:srgbClr val="339933">
                  <a:tint val="44500"/>
                  <a:satMod val="160000"/>
                </a:srgbClr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8" name="Надпись 2"/>
          <p:cNvSpPr txBox="1">
            <a:spLocks noChangeArrowheads="1"/>
          </p:cNvSpPr>
          <p:nvPr/>
        </p:nvSpPr>
        <p:spPr bwMode="auto">
          <a:xfrm>
            <a:off x="2842207" y="4870953"/>
            <a:ext cx="765643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26,8%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9" name="Пятиугольник 58"/>
          <p:cNvSpPr/>
          <p:nvPr/>
        </p:nvSpPr>
        <p:spPr>
          <a:xfrm rot="16200000">
            <a:off x="3226258" y="4550764"/>
            <a:ext cx="1367921" cy="555879"/>
          </a:xfrm>
          <a:prstGeom prst="homePlate">
            <a:avLst>
              <a:gd name="adj" fmla="val 32500"/>
            </a:avLst>
          </a:prstGeom>
          <a:gradFill flip="none" rotWithShape="1">
            <a:gsLst>
              <a:gs pos="44000">
                <a:srgbClr val="F7BD55"/>
              </a:gs>
              <a:gs pos="79000">
                <a:srgbClr val="FAEDD5"/>
              </a:gs>
              <a:gs pos="0">
                <a:srgbClr val="C48108"/>
              </a:gs>
              <a:gs pos="100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60" name="Надпись 2"/>
          <p:cNvSpPr txBox="1">
            <a:spLocks noChangeArrowheads="1"/>
          </p:cNvSpPr>
          <p:nvPr/>
        </p:nvSpPr>
        <p:spPr bwMode="auto">
          <a:xfrm>
            <a:off x="3537725" y="4463200"/>
            <a:ext cx="809368" cy="33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defTabSz="4572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dirty="0" smtClean="0">
                <a:solidFill>
                  <a:srgbClr val="40404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70,2%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9845" r="48103" b="32969"/>
          <a:stretch/>
        </p:blipFill>
        <p:spPr>
          <a:xfrm>
            <a:off x="0" y="4972146"/>
            <a:ext cx="4684789" cy="137626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1206" y="645051"/>
            <a:ext cx="87952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За 10 лет  площадь сельскохозяйственных угодий в целом по региону уменьшилась на  </a:t>
            </a:r>
            <a:r>
              <a:rPr lang="ru-RU" sz="1600" b="1" dirty="0"/>
              <a:t>28,5%, с 811  тыс. га  до 580  тыс. га</a:t>
            </a:r>
            <a:r>
              <a:rPr lang="ru-RU" sz="1600" dirty="0"/>
              <a:t>. </a:t>
            </a:r>
            <a:r>
              <a:rPr lang="ru-RU" sz="1600" dirty="0" smtClean="0"/>
              <a:t> Фактически в хозяйствах всех категорий используется </a:t>
            </a:r>
            <a:r>
              <a:rPr lang="ru-RU" sz="1600" dirty="0"/>
              <a:t>под производство с/х продукции  только  </a:t>
            </a:r>
            <a:r>
              <a:rPr lang="ru-RU" sz="1600" b="1" dirty="0"/>
              <a:t>65%</a:t>
            </a:r>
            <a:r>
              <a:rPr lang="ru-RU" sz="1600" dirty="0"/>
              <a:t> общей площади сельскохозяйственных угодий.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67880" y="1666660"/>
            <a:ext cx="38761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 </a:t>
            </a:r>
            <a:r>
              <a:rPr lang="ru-RU" sz="1600" b="1" dirty="0"/>
              <a:t>Самый большой минус показали сельскохозяйственные организации</a:t>
            </a:r>
            <a:r>
              <a:rPr lang="ru-RU" sz="1600" dirty="0"/>
              <a:t>: по сравнению с переписью </a:t>
            </a:r>
            <a:r>
              <a:rPr lang="ru-RU" sz="1600" dirty="0" smtClean="0"/>
              <a:t>2006 г</a:t>
            </a:r>
            <a:r>
              <a:rPr lang="ru-RU" sz="1600" dirty="0"/>
              <a:t>. </a:t>
            </a:r>
            <a:r>
              <a:rPr lang="ru-RU" sz="1600" b="1" dirty="0"/>
              <a:t>площадь  их с/х угодий  снизилась на треть (35%). Фактическое их использование составило – 69%.</a:t>
            </a:r>
          </a:p>
          <a:p>
            <a:r>
              <a:rPr lang="ru-RU" sz="1600" dirty="0"/>
              <a:t>Причина –   кардинальные процессы, которые </a:t>
            </a:r>
            <a:r>
              <a:rPr lang="ru-RU" sz="1600" dirty="0" smtClean="0"/>
              <a:t>происходили </a:t>
            </a:r>
            <a:r>
              <a:rPr lang="ru-RU" sz="1600" dirty="0"/>
              <a:t>в  течение 10 лет в демографии сельскохозяйственных организаций: кто-то реорганизовался, кто-то ликвидировался,  а их угодья </a:t>
            </a:r>
            <a:r>
              <a:rPr lang="ru-RU" sz="1600" dirty="0" smtClean="0"/>
              <a:t>перераспределялись </a:t>
            </a:r>
            <a:r>
              <a:rPr lang="ru-RU" sz="1600" dirty="0"/>
              <a:t>между крестьянскими (фермерскими) хозяйствами и населением.  </a:t>
            </a:r>
            <a:r>
              <a:rPr lang="ru-RU" sz="1600" dirty="0" smtClean="0"/>
              <a:t>  </a:t>
            </a:r>
            <a:r>
              <a:rPr lang="ru-RU" sz="1600" b="1" dirty="0"/>
              <a:t>В основном за счет этих явлений площадь с/х угодий в КФХ </a:t>
            </a:r>
            <a:r>
              <a:rPr lang="ru-RU" sz="1600" b="1" dirty="0" smtClean="0"/>
              <a:t>и ИП увеличилась </a:t>
            </a:r>
            <a:r>
              <a:rPr lang="ru-RU" sz="1600" b="1" dirty="0"/>
              <a:t>на 35</a:t>
            </a:r>
            <a:r>
              <a:rPr lang="ru-RU" sz="1600" b="1" dirty="0" smtClean="0"/>
              <a:t>%.</a:t>
            </a:r>
          </a:p>
          <a:p>
            <a:r>
              <a:rPr lang="ru-RU" sz="1600" b="1" dirty="0" smtClean="0"/>
              <a:t>Фактическое их </a:t>
            </a:r>
            <a:r>
              <a:rPr lang="ru-RU" sz="1600" b="1" dirty="0"/>
              <a:t>использование </a:t>
            </a:r>
            <a:r>
              <a:rPr lang="ru-RU" sz="1600" b="1" dirty="0" smtClean="0"/>
              <a:t>показало </a:t>
            </a:r>
            <a:r>
              <a:rPr lang="ru-RU" sz="1600" b="1" dirty="0"/>
              <a:t>рост с 27%  до 70%.</a:t>
            </a:r>
          </a:p>
        </p:txBody>
      </p:sp>
    </p:spTree>
    <p:extLst>
      <p:ext uri="{BB962C8B-B14F-4D97-AF65-F5344CB8AC3E}">
        <p14:creationId xmlns:p14="http://schemas.microsoft.com/office/powerpoint/2010/main" val="204150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7239</TotalTime>
  <Words>3266</Words>
  <Application>Microsoft Office PowerPoint</Application>
  <PresentationFormat>Экран (4:3)</PresentationFormat>
  <Paragraphs>812</Paragraphs>
  <Slides>37</Slides>
  <Notes>16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Тема Office</vt:lpstr>
      <vt:lpstr>Microsoft PowerPoint Presentation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Быков</cp:lastModifiedBy>
  <cp:revision>813</cp:revision>
  <cp:lastPrinted>2018-02-08T12:27:51Z</cp:lastPrinted>
  <dcterms:created xsi:type="dcterms:W3CDTF">2017-12-05T17:20:16Z</dcterms:created>
  <dcterms:modified xsi:type="dcterms:W3CDTF">2018-02-20T15:05:51Z</dcterms:modified>
</cp:coreProperties>
</file>