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8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A86FE32-2DA7-4C7D-B520-E9E21EB1D5D0}">
          <p14:sldIdLst>
            <p14:sldId id="258"/>
            <p14:sldId id="257"/>
            <p14:sldId id="260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C9EA"/>
    <a:srgbClr val="6699FF"/>
    <a:srgbClr val="0099FF"/>
    <a:srgbClr val="FF0066"/>
    <a:srgbClr val="00CCFF"/>
    <a:srgbClr val="66CCFF"/>
    <a:srgbClr val="99CCFF"/>
    <a:srgbClr val="B4E3EE"/>
    <a:srgbClr val="99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51" autoAdjust="0"/>
  </p:normalViewPr>
  <p:slideViewPr>
    <p:cSldViewPr>
      <p:cViewPr>
        <p:scale>
          <a:sx n="125" d="100"/>
          <a:sy n="125" d="100"/>
        </p:scale>
        <p:origin x="-294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12463578511122"/>
          <c:y val="0.12217433427720488"/>
          <c:w val="0.60044957391877818"/>
          <c:h val="0.763923041622566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Денежный доход, рублей в месяц в среднем на члена домохозяйства</c:v>
                </c:pt>
              </c:strCache>
            </c:strRef>
          </c:tx>
          <c:spPr>
            <a:solidFill>
              <a:srgbClr val="33CCFF"/>
            </a:solidFill>
            <a:ln>
              <a:solidFill>
                <a:srgbClr val="0099CC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17"/>
            <c:invertIfNegative val="0"/>
            <c:bubble3D val="0"/>
            <c:spPr>
              <a:solidFill>
                <a:srgbClr val="FFCCCC"/>
              </a:solidFill>
              <a:ln>
                <a:solidFill>
                  <a:srgbClr val="0099CC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Lbls>
            <c:dLbl>
              <c:idx val="17"/>
              <c:numFmt formatCode="#,##0.0" sourceLinked="0"/>
              <c:spPr/>
              <c:txPr>
                <a:bodyPr/>
                <a:lstStyle/>
                <a:p>
                  <a:pPr>
                    <a:defRPr sz="1200" b="1" u="none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0" u="none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Лист1!$A$2:$A$21</c:f>
              <c:strCache>
                <c:ptCount val="20"/>
                <c:pt idx="0">
                  <c:v>г. Москва</c:v>
                </c:pt>
                <c:pt idx="1">
                  <c:v>Московская область</c:v>
                </c:pt>
                <c:pt idx="2">
                  <c:v>Ярославская область</c:v>
                </c:pt>
                <c:pt idx="3">
                  <c:v>Тульская область</c:v>
                </c:pt>
                <c:pt idx="4">
                  <c:v>Тверская область</c:v>
                </c:pt>
                <c:pt idx="5">
                  <c:v>Тамбовская область</c:v>
                </c:pt>
                <c:pt idx="6">
                  <c:v>Смоленская область</c:v>
                </c:pt>
                <c:pt idx="7">
                  <c:v>Рязанская область</c:v>
                </c:pt>
                <c:pt idx="8">
                  <c:v>Орловская область</c:v>
                </c:pt>
                <c:pt idx="9">
                  <c:v>Липецкая область</c:v>
                </c:pt>
                <c:pt idx="10">
                  <c:v>Курская область</c:v>
                </c:pt>
                <c:pt idx="11">
                  <c:v>Костромская область</c:v>
                </c:pt>
                <c:pt idx="12">
                  <c:v>Калужская область</c:v>
                </c:pt>
                <c:pt idx="13">
                  <c:v>Ивановская область</c:v>
                </c:pt>
                <c:pt idx="14">
                  <c:v>Брянская область</c:v>
                </c:pt>
                <c:pt idx="15">
                  <c:v>Белгородская область</c:v>
                </c:pt>
                <c:pt idx="16">
                  <c:v>Bоронежская область</c:v>
                </c:pt>
                <c:pt idx="17">
                  <c:v>Bладимирская область</c:v>
                </c:pt>
                <c:pt idx="18">
                  <c:v>ЦФО</c:v>
                </c:pt>
                <c:pt idx="19">
                  <c:v>Российская Федерация</c:v>
                </c:pt>
              </c:strCache>
            </c:strRef>
          </c:cat>
          <c:val>
            <c:numRef>
              <c:f>Лист1!$B$2:$B$21</c:f>
              <c:numCache>
                <c:formatCode>#,##0.0</c:formatCode>
                <c:ptCount val="20"/>
                <c:pt idx="0">
                  <c:v>49304.1</c:v>
                </c:pt>
                <c:pt idx="1">
                  <c:v>33774.9</c:v>
                </c:pt>
                <c:pt idx="2">
                  <c:v>25805.599999999999</c:v>
                </c:pt>
                <c:pt idx="3">
                  <c:v>24221.599999999999</c:v>
                </c:pt>
                <c:pt idx="4">
                  <c:v>21844.7</c:v>
                </c:pt>
                <c:pt idx="5">
                  <c:v>21342.6</c:v>
                </c:pt>
                <c:pt idx="6">
                  <c:v>21108.3</c:v>
                </c:pt>
                <c:pt idx="7">
                  <c:v>21908.5</c:v>
                </c:pt>
                <c:pt idx="8">
                  <c:v>21261.1</c:v>
                </c:pt>
                <c:pt idx="9">
                  <c:v>22898.400000000001</c:v>
                </c:pt>
                <c:pt idx="10">
                  <c:v>22640.3</c:v>
                </c:pt>
                <c:pt idx="11">
                  <c:v>20873.2</c:v>
                </c:pt>
                <c:pt idx="12">
                  <c:v>24401.599999999999</c:v>
                </c:pt>
                <c:pt idx="13">
                  <c:v>22510.400000000001</c:v>
                </c:pt>
                <c:pt idx="14">
                  <c:v>20692.3</c:v>
                </c:pt>
                <c:pt idx="15">
                  <c:v>25727.7</c:v>
                </c:pt>
                <c:pt idx="16">
                  <c:v>25220.2</c:v>
                </c:pt>
                <c:pt idx="17">
                  <c:v>21835.7</c:v>
                </c:pt>
                <c:pt idx="18">
                  <c:v>33320.699999999997</c:v>
                </c:pt>
                <c:pt idx="19">
                  <c:v>26552.400000000001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overlap val="23"/>
        <c:axId val="112774144"/>
        <c:axId val="149915136"/>
      </c:barChart>
      <c:catAx>
        <c:axId val="112774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915136"/>
        <c:crosses val="autoZero"/>
        <c:auto val="1"/>
        <c:lblAlgn val="ctr"/>
        <c:lblOffset val="100"/>
        <c:noMultiLvlLbl val="0"/>
      </c:catAx>
      <c:valAx>
        <c:axId val="149915136"/>
        <c:scaling>
          <c:orientation val="minMax"/>
          <c:max val="50000"/>
        </c:scaling>
        <c:delete val="1"/>
        <c:axPos val="b"/>
        <c:numFmt formatCode="#,##0.0" sourceLinked="1"/>
        <c:majorTickMark val="out"/>
        <c:minorTickMark val="none"/>
        <c:tickLblPos val="nextTo"/>
        <c:crossAx val="112774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ACCB1-DFE0-475B-8EBD-399FDCF19DA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DF1F9-5F89-4ADD-B539-C89AB35C905B}">
      <dgm:prSet phldrT="[Текст]"/>
      <dgm:spPr>
        <a:solidFill>
          <a:srgbClr val="FF9999"/>
        </a:solidFill>
        <a:ln>
          <a:solidFill>
            <a:schemeClr val="accent2">
              <a:lumMod val="60000"/>
              <a:lumOff val="4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b="1" dirty="0" smtClean="0"/>
            <a:t>Денежный доход</a:t>
          </a:r>
        </a:p>
        <a:p>
          <a:pPr algn="ctr"/>
          <a:r>
            <a:rPr lang="ru-RU" b="1" dirty="0" smtClean="0"/>
            <a:t>21835,7 руб. </a:t>
          </a:r>
        </a:p>
        <a:p>
          <a:pPr algn="ctr"/>
          <a:r>
            <a:rPr lang="ru-RU" b="1" dirty="0" smtClean="0"/>
            <a:t>(100%)</a:t>
          </a:r>
          <a:endParaRPr lang="ru-RU" b="1" dirty="0"/>
        </a:p>
      </dgm:t>
    </dgm:pt>
    <dgm:pt modelId="{C19207DE-B745-499A-9C54-6410C8D10FD6}" type="parTrans" cxnId="{9C3A0976-13AF-4212-B658-DFC659F92AED}">
      <dgm:prSet/>
      <dgm:spPr/>
      <dgm:t>
        <a:bodyPr/>
        <a:lstStyle/>
        <a:p>
          <a:pPr algn="ctr"/>
          <a:endParaRPr lang="ru-RU"/>
        </a:p>
      </dgm:t>
    </dgm:pt>
    <dgm:pt modelId="{FEED329D-700B-43D4-AE9B-412BBF06C0E1}" type="sibTrans" cxnId="{9C3A0976-13AF-4212-B658-DFC659F92AED}">
      <dgm:prSet/>
      <dgm:spPr/>
      <dgm:t>
        <a:bodyPr/>
        <a:lstStyle/>
        <a:p>
          <a:pPr algn="ctr"/>
          <a:endParaRPr lang="ru-RU"/>
        </a:p>
      </dgm:t>
    </dgm:pt>
    <dgm:pt modelId="{146D111A-8797-48BA-BF7E-26EB349E138C}">
      <dgm:prSet phldrT="[Текст]" custT="1"/>
      <dgm:spPr>
        <a:solidFill>
          <a:srgbClr val="B4E3EE"/>
        </a:solidFill>
        <a:ln>
          <a:noFill/>
        </a:ln>
        <a:effectLst>
          <a:glow rad="101600">
            <a:schemeClr val="bg2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sz="1000" b="1" dirty="0" smtClean="0"/>
            <a:t>Доход от собственности</a:t>
          </a:r>
        </a:p>
        <a:p>
          <a:pPr algn="ctr"/>
          <a:r>
            <a:rPr lang="ru-RU" sz="1000" b="1" dirty="0" smtClean="0"/>
            <a:t>210,3 руб.</a:t>
          </a:r>
        </a:p>
        <a:p>
          <a:pPr algn="ctr"/>
          <a:r>
            <a:rPr lang="ru-RU" sz="1000" b="1" dirty="0" smtClean="0"/>
            <a:t>(1%)</a:t>
          </a:r>
          <a:endParaRPr lang="ru-RU" sz="1000" b="1" dirty="0"/>
        </a:p>
      </dgm:t>
    </dgm:pt>
    <dgm:pt modelId="{EB3DA6E8-E130-440F-86F5-712301FA893E}" type="parTrans" cxnId="{4E84E2BB-D456-4F73-B264-D754150EE7B7}">
      <dgm:prSet/>
      <dgm:spPr>
        <a:solidFill>
          <a:schemeClr val="bg1"/>
        </a:solidFill>
      </dgm:spPr>
      <dgm:t>
        <a:bodyPr/>
        <a:lstStyle/>
        <a:p>
          <a:pPr algn="ctr"/>
          <a:endParaRPr lang="ru-RU"/>
        </a:p>
      </dgm:t>
    </dgm:pt>
    <dgm:pt modelId="{3E50B16B-7A5D-4013-A34F-E774772695CE}" type="sibTrans" cxnId="{4E84E2BB-D456-4F73-B264-D754150EE7B7}">
      <dgm:prSet/>
      <dgm:spPr/>
      <dgm:t>
        <a:bodyPr/>
        <a:lstStyle/>
        <a:p>
          <a:pPr algn="ctr"/>
          <a:endParaRPr lang="ru-RU"/>
        </a:p>
      </dgm:t>
    </dgm:pt>
    <dgm:pt modelId="{F6A99E88-428A-41F7-9B71-F55CBF11C287}">
      <dgm:prSet phldrT="[Текст]"/>
      <dgm:spPr>
        <a:solidFill>
          <a:srgbClr val="66CC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b="1" dirty="0" smtClean="0"/>
            <a:t>Трансферты полученные</a:t>
          </a:r>
        </a:p>
        <a:p>
          <a:pPr algn="ctr"/>
          <a:r>
            <a:rPr lang="ru-RU" b="1" dirty="0" smtClean="0"/>
            <a:t>5947,5 руб.</a:t>
          </a:r>
        </a:p>
        <a:p>
          <a:pPr algn="ctr"/>
          <a:r>
            <a:rPr lang="ru-RU" b="1" dirty="0" smtClean="0"/>
            <a:t>(27,2%)</a:t>
          </a:r>
        </a:p>
        <a:p>
          <a:pPr algn="ctr"/>
          <a:endParaRPr lang="ru-RU" dirty="0"/>
        </a:p>
      </dgm:t>
    </dgm:pt>
    <dgm:pt modelId="{83418406-4B0D-4A0B-8493-EF710152323C}" type="parTrans" cxnId="{A69C3CC5-FEC7-4C33-9046-58D4934F77FD}">
      <dgm:prSet/>
      <dgm:spPr>
        <a:solidFill>
          <a:schemeClr val="bg1"/>
        </a:solidFill>
      </dgm:spPr>
      <dgm:t>
        <a:bodyPr/>
        <a:lstStyle/>
        <a:p>
          <a:pPr algn="ctr"/>
          <a:endParaRPr lang="ru-RU"/>
        </a:p>
      </dgm:t>
    </dgm:pt>
    <dgm:pt modelId="{23F27131-ED6A-4039-9DB9-B7C5C66068C6}" type="sibTrans" cxnId="{A69C3CC5-FEC7-4C33-9046-58D4934F77FD}">
      <dgm:prSet/>
      <dgm:spPr/>
      <dgm:t>
        <a:bodyPr/>
        <a:lstStyle/>
        <a:p>
          <a:pPr algn="ctr"/>
          <a:endParaRPr lang="ru-RU"/>
        </a:p>
      </dgm:t>
    </dgm:pt>
    <dgm:pt modelId="{35E37978-9E84-4BE7-8F1C-AD64121222D2}">
      <dgm:prSet phldrT="[Текст]"/>
      <dgm:spPr>
        <a:solidFill>
          <a:srgbClr val="A5E4F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</a:rPr>
            <a:t>Трансферты переданные</a:t>
          </a:r>
        </a:p>
        <a:p>
          <a:pPr algn="ctr"/>
          <a:r>
            <a:rPr lang="ru-RU" b="1" dirty="0" smtClean="0">
              <a:solidFill>
                <a:schemeClr val="bg1"/>
              </a:solidFill>
            </a:rPr>
            <a:t>2067,4 руб.</a:t>
          </a:r>
        </a:p>
        <a:p>
          <a:pPr algn="ctr"/>
          <a:r>
            <a:rPr lang="ru-RU" b="1" dirty="0" smtClean="0">
              <a:solidFill>
                <a:schemeClr val="bg1"/>
              </a:solidFill>
            </a:rPr>
            <a:t>(9,5%)</a:t>
          </a:r>
          <a:endParaRPr lang="ru-RU" b="1" dirty="0">
            <a:solidFill>
              <a:schemeClr val="bg1"/>
            </a:solidFill>
          </a:endParaRPr>
        </a:p>
      </dgm:t>
    </dgm:pt>
    <dgm:pt modelId="{7AE1439F-7963-4261-918E-3A2065A85628}" type="parTrans" cxnId="{5C2D2CAF-FFC8-4F54-B3CD-B7919F9B352D}">
      <dgm:prSet/>
      <dgm:spPr>
        <a:solidFill>
          <a:schemeClr val="bg1"/>
        </a:solidFill>
      </dgm:spPr>
      <dgm:t>
        <a:bodyPr/>
        <a:lstStyle/>
        <a:p>
          <a:pPr algn="ctr"/>
          <a:endParaRPr lang="ru-RU"/>
        </a:p>
      </dgm:t>
    </dgm:pt>
    <dgm:pt modelId="{5E5B556C-F3D5-4D0D-9223-10907A704734}" type="sibTrans" cxnId="{5C2D2CAF-FFC8-4F54-B3CD-B7919F9B352D}">
      <dgm:prSet/>
      <dgm:spPr/>
      <dgm:t>
        <a:bodyPr/>
        <a:lstStyle/>
        <a:p>
          <a:pPr algn="ctr"/>
          <a:endParaRPr lang="ru-RU"/>
        </a:p>
      </dgm:t>
    </dgm:pt>
    <dgm:pt modelId="{6BDCAC5D-61EA-4FEB-80FB-E0FC9F1342A2}">
      <dgm:prSet phldrT="[Текст]"/>
      <dgm:spPr>
        <a:solidFill>
          <a:srgbClr val="26C9EA"/>
        </a:solidFill>
        <a:ln>
          <a:noFill/>
        </a:ln>
        <a:effectLst>
          <a:glow rad="101600">
            <a:schemeClr val="accent1">
              <a:lumMod val="40000"/>
              <a:lumOff val="60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b="1" dirty="0" smtClean="0"/>
            <a:t>Доход от трудовой деятельности</a:t>
          </a:r>
        </a:p>
        <a:p>
          <a:pPr algn="ctr"/>
          <a:r>
            <a:rPr lang="ru-RU" b="1" dirty="0" smtClean="0"/>
            <a:t>15677,9 руб. (71,8%)</a:t>
          </a:r>
          <a:endParaRPr lang="ru-RU" b="1" dirty="0"/>
        </a:p>
      </dgm:t>
    </dgm:pt>
    <dgm:pt modelId="{66945019-796C-4607-85B7-64B0C2D23368}" type="parTrans" cxnId="{CBC4A67A-FD12-4724-9F5C-63202A282E3E}">
      <dgm:prSet/>
      <dgm:spPr>
        <a:solidFill>
          <a:schemeClr val="bg1"/>
        </a:solidFill>
      </dgm:spPr>
      <dgm:t>
        <a:bodyPr/>
        <a:lstStyle/>
        <a:p>
          <a:pPr algn="ctr"/>
          <a:endParaRPr lang="ru-RU"/>
        </a:p>
      </dgm:t>
    </dgm:pt>
    <dgm:pt modelId="{48D12FC1-8796-40B3-B05D-F39D890BF338}" type="sibTrans" cxnId="{CBC4A67A-FD12-4724-9F5C-63202A282E3E}">
      <dgm:prSet/>
      <dgm:spPr/>
      <dgm:t>
        <a:bodyPr/>
        <a:lstStyle/>
        <a:p>
          <a:pPr algn="ctr"/>
          <a:endParaRPr lang="ru-RU"/>
        </a:p>
      </dgm:t>
    </dgm:pt>
    <dgm:pt modelId="{6630009F-F560-4244-8687-D32F081B5903}">
      <dgm:prSet phldrT="[Текст]"/>
      <dgm:spPr>
        <a:solidFill>
          <a:srgbClr val="0099FF"/>
        </a:solidFill>
      </dgm:spPr>
      <dgm:t>
        <a:bodyPr/>
        <a:lstStyle/>
        <a:p>
          <a:pPr algn="ctr"/>
          <a:endParaRPr lang="ru-RU"/>
        </a:p>
      </dgm:t>
    </dgm:pt>
    <dgm:pt modelId="{2F3FA970-E8E2-48D8-881D-A98978C57D04}" type="parTrans" cxnId="{91F82BB3-8490-49C5-B809-FDFAA500E878}">
      <dgm:prSet custAng="10800000"/>
      <dgm:spPr/>
      <dgm:t>
        <a:bodyPr/>
        <a:lstStyle/>
        <a:p>
          <a:pPr algn="ctr"/>
          <a:endParaRPr lang="ru-RU"/>
        </a:p>
      </dgm:t>
    </dgm:pt>
    <dgm:pt modelId="{F5AB8546-08C9-4CCA-A181-C43E7EBB9F5B}" type="sibTrans" cxnId="{91F82BB3-8490-49C5-B809-FDFAA500E878}">
      <dgm:prSet/>
      <dgm:spPr/>
      <dgm:t>
        <a:bodyPr/>
        <a:lstStyle/>
        <a:p>
          <a:pPr algn="ctr"/>
          <a:endParaRPr lang="ru-RU"/>
        </a:p>
      </dgm:t>
    </dgm:pt>
    <dgm:pt modelId="{CD293B70-BEFE-4B87-91A8-70CF562C00E2}">
      <dgm:prSet phldrT="[Текст]"/>
      <dgm:spPr>
        <a:solidFill>
          <a:srgbClr val="0099FF"/>
        </a:solidFill>
      </dgm:spPr>
      <dgm:t>
        <a:bodyPr/>
        <a:lstStyle/>
        <a:p>
          <a:pPr algn="ctr"/>
          <a:endParaRPr lang="ru-RU"/>
        </a:p>
      </dgm:t>
    </dgm:pt>
    <dgm:pt modelId="{C8B78866-89E3-45AB-81EC-CE41553FD2B0}" type="parTrans" cxnId="{961C0B5C-E274-43C2-8ACC-0C8743C7C398}">
      <dgm:prSet custAng="10800000"/>
      <dgm:spPr/>
      <dgm:t>
        <a:bodyPr/>
        <a:lstStyle/>
        <a:p>
          <a:pPr algn="ctr"/>
          <a:endParaRPr lang="ru-RU"/>
        </a:p>
      </dgm:t>
    </dgm:pt>
    <dgm:pt modelId="{EC6B0BDF-72A2-46E9-9417-53BF197C5D8C}" type="sibTrans" cxnId="{961C0B5C-E274-43C2-8ACC-0C8743C7C398}">
      <dgm:prSet/>
      <dgm:spPr/>
      <dgm:t>
        <a:bodyPr/>
        <a:lstStyle/>
        <a:p>
          <a:pPr algn="ctr"/>
          <a:endParaRPr lang="ru-RU"/>
        </a:p>
      </dgm:t>
    </dgm:pt>
    <dgm:pt modelId="{4755C651-7EA9-43BF-9288-0FA398560088}" type="pres">
      <dgm:prSet presAssocID="{E86ACCB1-DFE0-475B-8EBD-399FDCF19DA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6FDF52-6E84-4733-955E-20E6829BD66C}" type="pres">
      <dgm:prSet presAssocID="{C77DF1F9-5F89-4ADD-B539-C89AB35C905B}" presName="centerShape" presStyleLbl="node0" presStyleIdx="0" presStyleCnt="1" custScaleX="128305" custScaleY="128305"/>
      <dgm:spPr/>
      <dgm:t>
        <a:bodyPr/>
        <a:lstStyle/>
        <a:p>
          <a:endParaRPr lang="ru-RU"/>
        </a:p>
      </dgm:t>
    </dgm:pt>
    <dgm:pt modelId="{A0A0C10D-F8AE-44AC-85F3-FF5286A1122D}" type="pres">
      <dgm:prSet presAssocID="{EB3DA6E8-E130-440F-86F5-712301FA893E}" presName="parTrans" presStyleLbl="sibTrans2D1" presStyleIdx="0" presStyleCnt="4" custAng="10800000" custScaleX="235235" custScaleY="104723" custLinFactNeighborX="27900" custLinFactNeighborY="4468"/>
      <dgm:spPr/>
      <dgm:t>
        <a:bodyPr/>
        <a:lstStyle/>
        <a:p>
          <a:endParaRPr lang="ru-RU"/>
        </a:p>
      </dgm:t>
    </dgm:pt>
    <dgm:pt modelId="{CE56A0EA-3930-4C30-9672-A9945F364F86}" type="pres">
      <dgm:prSet presAssocID="{EB3DA6E8-E130-440F-86F5-712301FA893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9396A38-118A-4495-BB18-7781A92A6647}" type="pres">
      <dgm:prSet presAssocID="{146D111A-8797-48BA-BF7E-26EB349E138C}" presName="node" presStyleLbl="node1" presStyleIdx="0" presStyleCnt="4" custRadScaleRad="99018" custRadScaleInc="-197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E17B3-C7F9-4BAF-B4A6-569D0A8D8345}" type="pres">
      <dgm:prSet presAssocID="{83418406-4B0D-4A0B-8493-EF710152323C}" presName="parTrans" presStyleLbl="sibTrans2D1" presStyleIdx="1" presStyleCnt="4" custAng="10800000" custScaleX="248072" custScaleY="115895" custLinFactNeighborX="-42578"/>
      <dgm:spPr/>
      <dgm:t>
        <a:bodyPr/>
        <a:lstStyle/>
        <a:p>
          <a:endParaRPr lang="ru-RU"/>
        </a:p>
      </dgm:t>
    </dgm:pt>
    <dgm:pt modelId="{9164E54E-8463-4C50-A86C-F11CB578AA0E}" type="pres">
      <dgm:prSet presAssocID="{83418406-4B0D-4A0B-8493-EF710152323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50910CE-809F-4689-90B1-BDD4F8071EB7}" type="pres">
      <dgm:prSet presAssocID="{F6A99E88-428A-41F7-9B71-F55CBF11C287}" presName="node" presStyleLbl="node1" presStyleIdx="1" presStyleCnt="4" custRadScaleRad="95603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49F84-9FB2-4934-8FA1-98F818950848}" type="pres">
      <dgm:prSet presAssocID="{7AE1439F-7963-4261-918E-3A2065A85628}" presName="parTrans" presStyleLbl="sibTrans2D1" presStyleIdx="2" presStyleCnt="4" custAng="0" custFlipVert="0" custFlipHor="1" custScaleX="210557" custScaleY="18471" custLinFactNeighborX="1" custLinFactNeighborY="15725"/>
      <dgm:spPr/>
      <dgm:t>
        <a:bodyPr/>
        <a:lstStyle/>
        <a:p>
          <a:endParaRPr lang="ru-RU"/>
        </a:p>
      </dgm:t>
    </dgm:pt>
    <dgm:pt modelId="{1E53C317-CF91-40C8-98F5-458EDD1E35E9}" type="pres">
      <dgm:prSet presAssocID="{7AE1439F-7963-4261-918E-3A2065A8562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17C1FD2-0605-4E9B-A847-1FD5D9A924C0}" type="pres">
      <dgm:prSet presAssocID="{35E37978-9E84-4BE7-8F1C-AD64121222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9768E-74CF-4E00-9289-01A50B1F7D62}" type="pres">
      <dgm:prSet presAssocID="{66945019-796C-4607-85B7-64B0C2D23368}" presName="parTrans" presStyleLbl="sibTrans2D1" presStyleIdx="3" presStyleCnt="4" custAng="10800000" custScaleX="311439" custScaleY="121764" custLinFactNeighborX="-13864" custLinFactNeighborY="-4348"/>
      <dgm:spPr/>
      <dgm:t>
        <a:bodyPr/>
        <a:lstStyle/>
        <a:p>
          <a:endParaRPr lang="ru-RU"/>
        </a:p>
      </dgm:t>
    </dgm:pt>
    <dgm:pt modelId="{7C89A3DF-AC0B-4DDC-8B18-05ACDBF1F6C1}" type="pres">
      <dgm:prSet presAssocID="{66945019-796C-4607-85B7-64B0C2D23368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184B756-79E6-4148-8A20-623078919A5B}" type="pres">
      <dgm:prSet presAssocID="{6BDCAC5D-61EA-4FEB-80FB-E0FC9F1342A2}" presName="node" presStyleLbl="node1" presStyleIdx="3" presStyleCnt="4" custRadScaleRad="98458" custRadScaleInc="202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C5D607-88DE-48B0-A839-FA0FDB5A6F81}" type="presOf" srcId="{7AE1439F-7963-4261-918E-3A2065A85628}" destId="{C6549F84-9FB2-4934-8FA1-98F818950848}" srcOrd="0" destOrd="0" presId="urn:microsoft.com/office/officeart/2005/8/layout/radial5"/>
    <dgm:cxn modelId="{5A50FCAD-80D5-403F-98CA-36A2A1DF7E80}" type="presOf" srcId="{83418406-4B0D-4A0B-8493-EF710152323C}" destId="{9164E54E-8463-4C50-A86C-F11CB578AA0E}" srcOrd="1" destOrd="0" presId="urn:microsoft.com/office/officeart/2005/8/layout/radial5"/>
    <dgm:cxn modelId="{80A0FAC8-FB15-4D0D-84BA-2F1DD2BAFA75}" type="presOf" srcId="{66945019-796C-4607-85B7-64B0C2D23368}" destId="{7C89A3DF-AC0B-4DDC-8B18-05ACDBF1F6C1}" srcOrd="1" destOrd="0" presId="urn:microsoft.com/office/officeart/2005/8/layout/radial5"/>
    <dgm:cxn modelId="{5C2D2CAF-FFC8-4F54-B3CD-B7919F9B352D}" srcId="{C77DF1F9-5F89-4ADD-B539-C89AB35C905B}" destId="{35E37978-9E84-4BE7-8F1C-AD64121222D2}" srcOrd="2" destOrd="0" parTransId="{7AE1439F-7963-4261-918E-3A2065A85628}" sibTransId="{5E5B556C-F3D5-4D0D-9223-10907A704734}"/>
    <dgm:cxn modelId="{2FC6D30B-15F2-4CA7-B462-7A48F23AEA3F}" type="presOf" srcId="{35E37978-9E84-4BE7-8F1C-AD64121222D2}" destId="{517C1FD2-0605-4E9B-A847-1FD5D9A924C0}" srcOrd="0" destOrd="0" presId="urn:microsoft.com/office/officeart/2005/8/layout/radial5"/>
    <dgm:cxn modelId="{E62E5FAE-4B40-44ED-8ADA-2E628ADDA9DF}" type="presOf" srcId="{66945019-796C-4607-85B7-64B0C2D23368}" destId="{8839768E-74CF-4E00-9289-01A50B1F7D62}" srcOrd="0" destOrd="0" presId="urn:microsoft.com/office/officeart/2005/8/layout/radial5"/>
    <dgm:cxn modelId="{BB2169F7-3731-4A6E-8DBF-102E88D34583}" type="presOf" srcId="{E86ACCB1-DFE0-475B-8EBD-399FDCF19DA5}" destId="{4755C651-7EA9-43BF-9288-0FA398560088}" srcOrd="0" destOrd="0" presId="urn:microsoft.com/office/officeart/2005/8/layout/radial5"/>
    <dgm:cxn modelId="{EF066726-248F-4D2B-A59C-120BB8D4151B}" type="presOf" srcId="{6BDCAC5D-61EA-4FEB-80FB-E0FC9F1342A2}" destId="{8184B756-79E6-4148-8A20-623078919A5B}" srcOrd="0" destOrd="0" presId="urn:microsoft.com/office/officeart/2005/8/layout/radial5"/>
    <dgm:cxn modelId="{91F82BB3-8490-49C5-B809-FDFAA500E878}" srcId="{E86ACCB1-DFE0-475B-8EBD-399FDCF19DA5}" destId="{6630009F-F560-4244-8687-D32F081B5903}" srcOrd="1" destOrd="0" parTransId="{2F3FA970-E8E2-48D8-881D-A98978C57D04}" sibTransId="{F5AB8546-08C9-4CCA-A181-C43E7EBB9F5B}"/>
    <dgm:cxn modelId="{098585CE-4B6B-4B16-9EE6-427490108C37}" type="presOf" srcId="{146D111A-8797-48BA-BF7E-26EB349E138C}" destId="{49396A38-118A-4495-BB18-7781A92A6647}" srcOrd="0" destOrd="0" presId="urn:microsoft.com/office/officeart/2005/8/layout/radial5"/>
    <dgm:cxn modelId="{961C0B5C-E274-43C2-8ACC-0C8743C7C398}" srcId="{E86ACCB1-DFE0-475B-8EBD-399FDCF19DA5}" destId="{CD293B70-BEFE-4B87-91A8-70CF562C00E2}" srcOrd="2" destOrd="0" parTransId="{C8B78866-89E3-45AB-81EC-CE41553FD2B0}" sibTransId="{EC6B0BDF-72A2-46E9-9417-53BF197C5D8C}"/>
    <dgm:cxn modelId="{2EBFFFAC-EA55-4031-9FBB-7E603EF0DEE4}" type="presOf" srcId="{EB3DA6E8-E130-440F-86F5-712301FA893E}" destId="{A0A0C10D-F8AE-44AC-85F3-FF5286A1122D}" srcOrd="0" destOrd="0" presId="urn:microsoft.com/office/officeart/2005/8/layout/radial5"/>
    <dgm:cxn modelId="{7740877B-D120-4D1F-AA95-938DDB9690D5}" type="presOf" srcId="{83418406-4B0D-4A0B-8493-EF710152323C}" destId="{0EDE17B3-C7F9-4BAF-B4A6-569D0A8D8345}" srcOrd="0" destOrd="0" presId="urn:microsoft.com/office/officeart/2005/8/layout/radial5"/>
    <dgm:cxn modelId="{A69C3CC5-FEC7-4C33-9046-58D4934F77FD}" srcId="{C77DF1F9-5F89-4ADD-B539-C89AB35C905B}" destId="{F6A99E88-428A-41F7-9B71-F55CBF11C287}" srcOrd="1" destOrd="0" parTransId="{83418406-4B0D-4A0B-8493-EF710152323C}" sibTransId="{23F27131-ED6A-4039-9DB9-B7C5C66068C6}"/>
    <dgm:cxn modelId="{DF719916-AE3D-48A7-9DC6-8F3FA7D6FB63}" type="presOf" srcId="{EB3DA6E8-E130-440F-86F5-712301FA893E}" destId="{CE56A0EA-3930-4C30-9672-A9945F364F86}" srcOrd="1" destOrd="0" presId="urn:microsoft.com/office/officeart/2005/8/layout/radial5"/>
    <dgm:cxn modelId="{CBC4A67A-FD12-4724-9F5C-63202A282E3E}" srcId="{C77DF1F9-5F89-4ADD-B539-C89AB35C905B}" destId="{6BDCAC5D-61EA-4FEB-80FB-E0FC9F1342A2}" srcOrd="3" destOrd="0" parTransId="{66945019-796C-4607-85B7-64B0C2D23368}" sibTransId="{48D12FC1-8796-40B3-B05D-F39D890BF338}"/>
    <dgm:cxn modelId="{4E84E2BB-D456-4F73-B264-D754150EE7B7}" srcId="{C77DF1F9-5F89-4ADD-B539-C89AB35C905B}" destId="{146D111A-8797-48BA-BF7E-26EB349E138C}" srcOrd="0" destOrd="0" parTransId="{EB3DA6E8-E130-440F-86F5-712301FA893E}" sibTransId="{3E50B16B-7A5D-4013-A34F-E774772695CE}"/>
    <dgm:cxn modelId="{9C3A0976-13AF-4212-B658-DFC659F92AED}" srcId="{E86ACCB1-DFE0-475B-8EBD-399FDCF19DA5}" destId="{C77DF1F9-5F89-4ADD-B539-C89AB35C905B}" srcOrd="0" destOrd="0" parTransId="{C19207DE-B745-499A-9C54-6410C8D10FD6}" sibTransId="{FEED329D-700B-43D4-AE9B-412BBF06C0E1}"/>
    <dgm:cxn modelId="{B0D8652F-143C-4A04-8AA6-7FCDBA0E60D4}" type="presOf" srcId="{C77DF1F9-5F89-4ADD-B539-C89AB35C905B}" destId="{046FDF52-6E84-4733-955E-20E6829BD66C}" srcOrd="0" destOrd="0" presId="urn:microsoft.com/office/officeart/2005/8/layout/radial5"/>
    <dgm:cxn modelId="{D7437F99-4A4A-40B4-977F-EF92ED28C4B3}" type="presOf" srcId="{7AE1439F-7963-4261-918E-3A2065A85628}" destId="{1E53C317-CF91-40C8-98F5-458EDD1E35E9}" srcOrd="1" destOrd="0" presId="urn:microsoft.com/office/officeart/2005/8/layout/radial5"/>
    <dgm:cxn modelId="{46536279-140B-45B3-869C-1A9C96BCD4BC}" type="presOf" srcId="{F6A99E88-428A-41F7-9B71-F55CBF11C287}" destId="{B50910CE-809F-4689-90B1-BDD4F8071EB7}" srcOrd="0" destOrd="0" presId="urn:microsoft.com/office/officeart/2005/8/layout/radial5"/>
    <dgm:cxn modelId="{0FD27B28-976D-4D22-8E6C-133B3735C57D}" type="presParOf" srcId="{4755C651-7EA9-43BF-9288-0FA398560088}" destId="{046FDF52-6E84-4733-955E-20E6829BD66C}" srcOrd="0" destOrd="0" presId="urn:microsoft.com/office/officeart/2005/8/layout/radial5"/>
    <dgm:cxn modelId="{8E135C35-E8F0-4F8D-958B-534BB9F7B6C2}" type="presParOf" srcId="{4755C651-7EA9-43BF-9288-0FA398560088}" destId="{A0A0C10D-F8AE-44AC-85F3-FF5286A1122D}" srcOrd="1" destOrd="0" presId="urn:microsoft.com/office/officeart/2005/8/layout/radial5"/>
    <dgm:cxn modelId="{F2068093-AA87-40BB-969B-96FDC903EB59}" type="presParOf" srcId="{A0A0C10D-F8AE-44AC-85F3-FF5286A1122D}" destId="{CE56A0EA-3930-4C30-9672-A9945F364F86}" srcOrd="0" destOrd="0" presId="urn:microsoft.com/office/officeart/2005/8/layout/radial5"/>
    <dgm:cxn modelId="{6AEC7490-664A-4BA1-B38A-BE03BC25FC86}" type="presParOf" srcId="{4755C651-7EA9-43BF-9288-0FA398560088}" destId="{49396A38-118A-4495-BB18-7781A92A6647}" srcOrd="2" destOrd="0" presId="urn:microsoft.com/office/officeart/2005/8/layout/radial5"/>
    <dgm:cxn modelId="{44D7C2B4-CDFE-478C-A97D-DA17B9141895}" type="presParOf" srcId="{4755C651-7EA9-43BF-9288-0FA398560088}" destId="{0EDE17B3-C7F9-4BAF-B4A6-569D0A8D8345}" srcOrd="3" destOrd="0" presId="urn:microsoft.com/office/officeart/2005/8/layout/radial5"/>
    <dgm:cxn modelId="{80AEF899-F5DA-4D00-B893-4F3E9D309DA3}" type="presParOf" srcId="{0EDE17B3-C7F9-4BAF-B4A6-569D0A8D8345}" destId="{9164E54E-8463-4C50-A86C-F11CB578AA0E}" srcOrd="0" destOrd="0" presId="urn:microsoft.com/office/officeart/2005/8/layout/radial5"/>
    <dgm:cxn modelId="{BCE2C1E9-4558-4A19-80D9-1A0475F0FA20}" type="presParOf" srcId="{4755C651-7EA9-43BF-9288-0FA398560088}" destId="{B50910CE-809F-4689-90B1-BDD4F8071EB7}" srcOrd="4" destOrd="0" presId="urn:microsoft.com/office/officeart/2005/8/layout/radial5"/>
    <dgm:cxn modelId="{C1C6E514-271B-4FC9-880B-0F88A9F679BB}" type="presParOf" srcId="{4755C651-7EA9-43BF-9288-0FA398560088}" destId="{C6549F84-9FB2-4934-8FA1-98F818950848}" srcOrd="5" destOrd="0" presId="urn:microsoft.com/office/officeart/2005/8/layout/radial5"/>
    <dgm:cxn modelId="{8EAD6BB5-6540-41ED-AF56-060D2C09E4B9}" type="presParOf" srcId="{C6549F84-9FB2-4934-8FA1-98F818950848}" destId="{1E53C317-CF91-40C8-98F5-458EDD1E35E9}" srcOrd="0" destOrd="0" presId="urn:microsoft.com/office/officeart/2005/8/layout/radial5"/>
    <dgm:cxn modelId="{F298AAF7-BFD6-4950-BE60-4620438BFCC1}" type="presParOf" srcId="{4755C651-7EA9-43BF-9288-0FA398560088}" destId="{517C1FD2-0605-4E9B-A847-1FD5D9A924C0}" srcOrd="6" destOrd="0" presId="urn:microsoft.com/office/officeart/2005/8/layout/radial5"/>
    <dgm:cxn modelId="{76AA9EE1-9311-4F7C-B349-CC3B0B87D927}" type="presParOf" srcId="{4755C651-7EA9-43BF-9288-0FA398560088}" destId="{8839768E-74CF-4E00-9289-01A50B1F7D62}" srcOrd="7" destOrd="0" presId="urn:microsoft.com/office/officeart/2005/8/layout/radial5"/>
    <dgm:cxn modelId="{F9BA7FE6-F77C-48CF-95C2-4C5EA3D0F489}" type="presParOf" srcId="{8839768E-74CF-4E00-9289-01A50B1F7D62}" destId="{7C89A3DF-AC0B-4DDC-8B18-05ACDBF1F6C1}" srcOrd="0" destOrd="0" presId="urn:microsoft.com/office/officeart/2005/8/layout/radial5"/>
    <dgm:cxn modelId="{ABB294EF-0590-4C16-951E-29D5E0B39974}" type="presParOf" srcId="{4755C651-7EA9-43BF-9288-0FA398560088}" destId="{8184B756-79E6-4148-8A20-623078919A5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13407-AF31-4F24-BDDC-09A94006C86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8A8F3CF-1DCA-41C5-BE83-C7EE79B00FC9}">
      <dgm:prSet phldrT="[Текст]" custT="1"/>
      <dgm:spPr/>
      <dgm:t>
        <a:bodyPr/>
        <a:lstStyle/>
        <a:p>
          <a:pPr algn="ctr"/>
          <a:r>
            <a:rPr lang="ru-RU" sz="900" b="1" dirty="0" smtClean="0">
              <a:solidFill>
                <a:srgbClr val="336699"/>
              </a:solidFill>
            </a:rPr>
            <a:t>Пособия и другие социальные выплаты лицам, имеющим право  на получение мер социальной поддержки</a:t>
          </a:r>
          <a:endParaRPr lang="ru-RU" sz="900" b="1" dirty="0">
            <a:solidFill>
              <a:srgbClr val="336699"/>
            </a:solidFill>
          </a:endParaRPr>
        </a:p>
      </dgm:t>
    </dgm:pt>
    <dgm:pt modelId="{B09BDAE6-4E48-4501-B8F9-94054F035FC3}" type="parTrans" cxnId="{5305637E-06D3-49B5-84A8-7837F080F53F}">
      <dgm:prSet/>
      <dgm:spPr/>
      <dgm:t>
        <a:bodyPr/>
        <a:lstStyle/>
        <a:p>
          <a:endParaRPr lang="ru-RU"/>
        </a:p>
      </dgm:t>
    </dgm:pt>
    <dgm:pt modelId="{94B82767-DC23-4FD9-BE8F-A495A5BC872D}" type="sibTrans" cxnId="{5305637E-06D3-49B5-84A8-7837F080F53F}">
      <dgm:prSet/>
      <dgm:spPr/>
      <dgm:t>
        <a:bodyPr/>
        <a:lstStyle/>
        <a:p>
          <a:endParaRPr lang="ru-RU"/>
        </a:p>
      </dgm:t>
    </dgm:pt>
    <dgm:pt modelId="{048B0D36-38AC-49E4-88C3-095B6734F2D1}">
      <dgm:prSet phldrT="[Текст]" phldr="1"/>
      <dgm:spPr/>
      <dgm:t>
        <a:bodyPr/>
        <a:lstStyle/>
        <a:p>
          <a:endParaRPr lang="ru-RU"/>
        </a:p>
      </dgm:t>
    </dgm:pt>
    <dgm:pt modelId="{9E5E2B55-CB7A-46D8-A0AF-CBD9B98F08D6}" type="parTrans" cxnId="{3D9E6D53-CA54-4754-A16C-379D62E7B9F8}">
      <dgm:prSet/>
      <dgm:spPr/>
      <dgm:t>
        <a:bodyPr/>
        <a:lstStyle/>
        <a:p>
          <a:endParaRPr lang="ru-RU"/>
        </a:p>
      </dgm:t>
    </dgm:pt>
    <dgm:pt modelId="{F79E6150-AFC2-438E-BFE0-177852C11001}" type="sibTrans" cxnId="{3D9E6D53-CA54-4754-A16C-379D62E7B9F8}">
      <dgm:prSet/>
      <dgm:spPr/>
      <dgm:t>
        <a:bodyPr/>
        <a:lstStyle/>
        <a:p>
          <a:endParaRPr lang="ru-RU"/>
        </a:p>
      </dgm:t>
    </dgm:pt>
    <dgm:pt modelId="{606685A4-7B61-4E48-B7B2-756C026984DD}">
      <dgm:prSet phldrT="[Текст]" phldr="1"/>
      <dgm:spPr/>
      <dgm:t>
        <a:bodyPr/>
        <a:lstStyle/>
        <a:p>
          <a:endParaRPr lang="ru-RU"/>
        </a:p>
      </dgm:t>
    </dgm:pt>
    <dgm:pt modelId="{C01D304B-44AE-450A-B234-D2C82B1EFFC6}" type="parTrans" cxnId="{FDEB3270-7A33-49A6-BC3F-574DF00733D8}">
      <dgm:prSet/>
      <dgm:spPr/>
      <dgm:t>
        <a:bodyPr/>
        <a:lstStyle/>
        <a:p>
          <a:endParaRPr lang="ru-RU"/>
        </a:p>
      </dgm:t>
    </dgm:pt>
    <dgm:pt modelId="{447EE0DD-1B2C-4B11-A679-F5B5F7A7717D}" type="sibTrans" cxnId="{FDEB3270-7A33-49A6-BC3F-574DF00733D8}">
      <dgm:prSet/>
      <dgm:spPr/>
      <dgm:t>
        <a:bodyPr/>
        <a:lstStyle/>
        <a:p>
          <a:endParaRPr lang="ru-RU"/>
        </a:p>
      </dgm:t>
    </dgm:pt>
    <dgm:pt modelId="{D4EAAFCF-FAD7-48E2-8909-C2CFEDBD162D}">
      <dgm:prSet/>
      <dgm:spPr/>
      <dgm:t>
        <a:bodyPr/>
        <a:lstStyle/>
        <a:p>
          <a:pPr algn="ctr"/>
          <a:r>
            <a:rPr lang="ru-RU" b="1" dirty="0" smtClean="0">
              <a:solidFill>
                <a:srgbClr val="336699"/>
              </a:solidFill>
            </a:rPr>
            <a:t>Возмещение полной стоимости материнского капитала и единовременные выплаты из средств материнского капитала</a:t>
          </a:r>
          <a:endParaRPr lang="ru-RU" b="1" dirty="0">
            <a:solidFill>
              <a:srgbClr val="336699"/>
            </a:solidFill>
          </a:endParaRPr>
        </a:p>
      </dgm:t>
    </dgm:pt>
    <dgm:pt modelId="{44219C60-1400-4AD0-B9AE-6B940D7F070F}" type="parTrans" cxnId="{BBF3C8BA-02CF-47C2-BB43-2DC248E6D1F8}">
      <dgm:prSet/>
      <dgm:spPr/>
      <dgm:t>
        <a:bodyPr/>
        <a:lstStyle/>
        <a:p>
          <a:endParaRPr lang="ru-RU"/>
        </a:p>
      </dgm:t>
    </dgm:pt>
    <dgm:pt modelId="{1B046191-E28E-4D1A-97CE-524472642B01}" type="sibTrans" cxnId="{BBF3C8BA-02CF-47C2-BB43-2DC248E6D1F8}">
      <dgm:prSet/>
      <dgm:spPr/>
      <dgm:t>
        <a:bodyPr/>
        <a:lstStyle/>
        <a:p>
          <a:endParaRPr lang="ru-RU"/>
        </a:p>
      </dgm:t>
    </dgm:pt>
    <dgm:pt modelId="{E159E281-50F9-485B-9B16-1FC6071019F1}">
      <dgm:prSet custT="1"/>
      <dgm:spPr/>
      <dgm:t>
        <a:bodyPr/>
        <a:lstStyle/>
        <a:p>
          <a:r>
            <a:rPr lang="ru-RU" sz="900" b="1" dirty="0" smtClean="0">
              <a:solidFill>
                <a:srgbClr val="336699"/>
              </a:solidFill>
            </a:rPr>
            <a:t>Пособия и иная денежная помощь малоимущим семьям и семьям в сложной жизненной ситуации</a:t>
          </a:r>
          <a:endParaRPr lang="ru-RU" sz="900" b="1" dirty="0">
            <a:solidFill>
              <a:srgbClr val="336699"/>
            </a:solidFill>
          </a:endParaRPr>
        </a:p>
      </dgm:t>
    </dgm:pt>
    <dgm:pt modelId="{EC3ED0C1-F694-4889-AB7A-F0BD41D5D367}" type="parTrans" cxnId="{3920C831-C2F8-461B-BCD3-47774DBF2FB6}">
      <dgm:prSet/>
      <dgm:spPr/>
      <dgm:t>
        <a:bodyPr/>
        <a:lstStyle/>
        <a:p>
          <a:endParaRPr lang="ru-RU"/>
        </a:p>
      </dgm:t>
    </dgm:pt>
    <dgm:pt modelId="{A30D7F34-77E3-4B97-8DD7-E017525DF37D}" type="sibTrans" cxnId="{3920C831-C2F8-461B-BCD3-47774DBF2FB6}">
      <dgm:prSet/>
      <dgm:spPr/>
      <dgm:t>
        <a:bodyPr/>
        <a:lstStyle/>
        <a:p>
          <a:endParaRPr lang="ru-RU"/>
        </a:p>
      </dgm:t>
    </dgm:pt>
    <dgm:pt modelId="{A6C22E85-C915-42AA-9EAF-3152B7EF9C96}">
      <dgm:prSet custT="1"/>
      <dgm:spPr/>
      <dgm:t>
        <a:bodyPr/>
        <a:lstStyle/>
        <a:p>
          <a:pPr algn="ctr"/>
          <a:r>
            <a:rPr lang="ru-RU" sz="900" b="1" dirty="0" smtClean="0">
              <a:solidFill>
                <a:srgbClr val="336699"/>
              </a:solidFill>
            </a:rPr>
            <a:t>Жилищные субсидии и иная денежная помощь на оплату жилищно-коммунальных услу</a:t>
          </a:r>
          <a:r>
            <a:rPr lang="ru-RU" sz="800" b="1" dirty="0" smtClean="0">
              <a:solidFill>
                <a:srgbClr val="336699"/>
              </a:solidFill>
            </a:rPr>
            <a:t>г</a:t>
          </a:r>
          <a:endParaRPr lang="ru-RU" sz="800" b="1" dirty="0">
            <a:solidFill>
              <a:srgbClr val="336699"/>
            </a:solidFill>
          </a:endParaRPr>
        </a:p>
      </dgm:t>
    </dgm:pt>
    <dgm:pt modelId="{48EA1E4C-8B0C-448F-9023-051A8B58B40D}" type="parTrans" cxnId="{F4BE8D53-02E7-46FC-99F7-BA2A33ADFECC}">
      <dgm:prSet/>
      <dgm:spPr/>
      <dgm:t>
        <a:bodyPr/>
        <a:lstStyle/>
        <a:p>
          <a:endParaRPr lang="ru-RU"/>
        </a:p>
      </dgm:t>
    </dgm:pt>
    <dgm:pt modelId="{B8C799C1-E17A-4480-9E22-D927F5D85322}" type="sibTrans" cxnId="{F4BE8D53-02E7-46FC-99F7-BA2A33ADFECC}">
      <dgm:prSet/>
      <dgm:spPr/>
      <dgm:t>
        <a:bodyPr/>
        <a:lstStyle/>
        <a:p>
          <a:endParaRPr lang="ru-RU"/>
        </a:p>
      </dgm:t>
    </dgm:pt>
    <dgm:pt modelId="{3AC47605-BDE0-456A-96B5-5A5CC83EFD17}">
      <dgm:prSet/>
      <dgm:spPr/>
      <dgm:t>
        <a:bodyPr/>
        <a:lstStyle/>
        <a:p>
          <a:endParaRPr lang="ru-RU" dirty="0"/>
        </a:p>
      </dgm:t>
    </dgm:pt>
    <dgm:pt modelId="{3151C9A5-5577-42DE-9E61-D3FF85FCD35A}" type="parTrans" cxnId="{E9856C29-38AA-4EC3-945D-EDEE1DF77CE3}">
      <dgm:prSet/>
      <dgm:spPr/>
      <dgm:t>
        <a:bodyPr/>
        <a:lstStyle/>
        <a:p>
          <a:endParaRPr lang="ru-RU"/>
        </a:p>
      </dgm:t>
    </dgm:pt>
    <dgm:pt modelId="{A7B5B15A-DC71-4A06-960D-D463B983E87B}" type="sibTrans" cxnId="{E9856C29-38AA-4EC3-945D-EDEE1DF77CE3}">
      <dgm:prSet/>
      <dgm:spPr/>
      <dgm:t>
        <a:bodyPr/>
        <a:lstStyle/>
        <a:p>
          <a:endParaRPr lang="ru-RU"/>
        </a:p>
      </dgm:t>
    </dgm:pt>
    <dgm:pt modelId="{861EFD5B-3A76-40E0-8EA2-CCE139B99867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900" b="1" dirty="0" smtClean="0">
              <a:solidFill>
                <a:srgbClr val="336699"/>
              </a:solidFill>
            </a:rPr>
            <a:t>Пособия и компенсационные выплаты </a:t>
          </a:r>
        </a:p>
        <a:p>
          <a:pPr algn="ctr">
            <a:lnSpc>
              <a:spcPct val="100000"/>
            </a:lnSpc>
          </a:pPr>
          <a:r>
            <a:rPr lang="ru-RU" sz="900" b="1" dirty="0" smtClean="0">
              <a:solidFill>
                <a:srgbClr val="336699"/>
              </a:solidFill>
            </a:rPr>
            <a:t>на детей</a:t>
          </a:r>
          <a:endParaRPr lang="ru-RU" sz="900" b="1" dirty="0">
            <a:solidFill>
              <a:srgbClr val="336699"/>
            </a:solidFill>
          </a:endParaRPr>
        </a:p>
      </dgm:t>
    </dgm:pt>
    <dgm:pt modelId="{B79F2F18-65D8-44B2-B1F7-C758AC141583}" type="parTrans" cxnId="{C34512EA-9F4F-4F50-BBC2-6B37817958BD}">
      <dgm:prSet/>
      <dgm:spPr/>
      <dgm:t>
        <a:bodyPr/>
        <a:lstStyle/>
        <a:p>
          <a:endParaRPr lang="ru-RU"/>
        </a:p>
      </dgm:t>
    </dgm:pt>
    <dgm:pt modelId="{80A735AD-BD4F-4479-92D6-E3B926AB5D04}" type="sibTrans" cxnId="{C34512EA-9F4F-4F50-BBC2-6B37817958BD}">
      <dgm:prSet/>
      <dgm:spPr/>
      <dgm:t>
        <a:bodyPr/>
        <a:lstStyle/>
        <a:p>
          <a:endParaRPr lang="ru-RU"/>
        </a:p>
      </dgm:t>
    </dgm:pt>
    <dgm:pt modelId="{E1A15001-5D90-4955-8925-558C0045FD9E}">
      <dgm:prSet custT="1"/>
      <dgm:spPr/>
      <dgm:t>
        <a:bodyPr/>
        <a:lstStyle/>
        <a:p>
          <a:pPr algn="ctr"/>
          <a:r>
            <a:rPr lang="ru-RU" sz="900" b="1" dirty="0" smtClean="0">
              <a:solidFill>
                <a:srgbClr val="336699"/>
              </a:solidFill>
            </a:rPr>
            <a:t>Пособия по безработице и иные выплаты, предусмотренные для лиц, потерявших работу</a:t>
          </a:r>
          <a:endParaRPr lang="ru-RU" sz="900" b="1" dirty="0">
            <a:solidFill>
              <a:srgbClr val="336699"/>
            </a:solidFill>
          </a:endParaRPr>
        </a:p>
      </dgm:t>
    </dgm:pt>
    <dgm:pt modelId="{087CE5C6-D275-4180-B14E-530254ED9907}" type="parTrans" cxnId="{98037F3E-F975-44E8-B358-8DE9500C4237}">
      <dgm:prSet/>
      <dgm:spPr/>
      <dgm:t>
        <a:bodyPr/>
        <a:lstStyle/>
        <a:p>
          <a:endParaRPr lang="ru-RU"/>
        </a:p>
      </dgm:t>
    </dgm:pt>
    <dgm:pt modelId="{F132F9B2-D8D2-4BB5-9F0A-76DC56791FE4}" type="sibTrans" cxnId="{98037F3E-F975-44E8-B358-8DE9500C4237}">
      <dgm:prSet/>
      <dgm:spPr/>
      <dgm:t>
        <a:bodyPr/>
        <a:lstStyle/>
        <a:p>
          <a:endParaRPr lang="ru-RU"/>
        </a:p>
      </dgm:t>
    </dgm:pt>
    <dgm:pt modelId="{A3445271-06FF-4D41-A81B-382AB1A853DF}">
      <dgm:prSet custT="1"/>
      <dgm:spPr/>
      <dgm:t>
        <a:bodyPr/>
        <a:lstStyle/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900" b="1" dirty="0" smtClean="0">
              <a:solidFill>
                <a:srgbClr val="336699"/>
              </a:solidFill>
            </a:rPr>
            <a:t>Другие выплаты (стипендии, другая денежная помощь обучающимся в образовательных организациях;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900" b="1" dirty="0" smtClean="0">
              <a:solidFill>
                <a:srgbClr val="336699"/>
              </a:solidFill>
            </a:rPr>
            <a:t> выплаты по уходу за другими лицами, нуждающимися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900" b="1" dirty="0" smtClean="0">
              <a:solidFill>
                <a:srgbClr val="336699"/>
              </a:solidFill>
            </a:rPr>
            <a:t> в посторонней помощи)</a:t>
          </a:r>
          <a:endParaRPr lang="ru-RU" sz="900" b="1" dirty="0">
            <a:solidFill>
              <a:srgbClr val="336699"/>
            </a:solidFill>
          </a:endParaRPr>
        </a:p>
      </dgm:t>
    </dgm:pt>
    <dgm:pt modelId="{326CE537-A85F-4010-B158-BFD211D94185}" type="parTrans" cxnId="{BFB8A55B-A6E4-4032-9842-32E67923AA8C}">
      <dgm:prSet/>
      <dgm:spPr/>
      <dgm:t>
        <a:bodyPr/>
        <a:lstStyle/>
        <a:p>
          <a:endParaRPr lang="ru-RU"/>
        </a:p>
      </dgm:t>
    </dgm:pt>
    <dgm:pt modelId="{37188D28-1227-4988-B79D-8D3BE5F70E99}" type="sibTrans" cxnId="{BFB8A55B-A6E4-4032-9842-32E67923AA8C}">
      <dgm:prSet/>
      <dgm:spPr/>
      <dgm:t>
        <a:bodyPr/>
        <a:lstStyle/>
        <a:p>
          <a:endParaRPr lang="ru-RU"/>
        </a:p>
      </dgm:t>
    </dgm:pt>
    <dgm:pt modelId="{506E7C29-BDB5-4F62-92BF-091F2FB604B8}" type="pres">
      <dgm:prSet presAssocID="{2BA13407-AF31-4F24-BDDC-09A94006C8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5CE9478-CC0C-4C31-81F6-E35695EADA24}" type="pres">
      <dgm:prSet presAssocID="{2BA13407-AF31-4F24-BDDC-09A94006C860}" presName="Name1" presStyleCnt="0"/>
      <dgm:spPr/>
      <dgm:t>
        <a:bodyPr/>
        <a:lstStyle/>
        <a:p>
          <a:endParaRPr lang="ru-RU"/>
        </a:p>
      </dgm:t>
    </dgm:pt>
    <dgm:pt modelId="{CFE90C01-1CC0-4897-ADDB-EFC54588CEAE}" type="pres">
      <dgm:prSet presAssocID="{2BA13407-AF31-4F24-BDDC-09A94006C860}" presName="cycle" presStyleCnt="0"/>
      <dgm:spPr/>
      <dgm:t>
        <a:bodyPr/>
        <a:lstStyle/>
        <a:p>
          <a:endParaRPr lang="ru-RU"/>
        </a:p>
      </dgm:t>
    </dgm:pt>
    <dgm:pt modelId="{B689E8A8-359C-4ACF-831F-78020BD0CE5B}" type="pres">
      <dgm:prSet presAssocID="{2BA13407-AF31-4F24-BDDC-09A94006C860}" presName="srcNode" presStyleLbl="node1" presStyleIdx="0" presStyleCnt="7"/>
      <dgm:spPr/>
      <dgm:t>
        <a:bodyPr/>
        <a:lstStyle/>
        <a:p>
          <a:endParaRPr lang="ru-RU"/>
        </a:p>
      </dgm:t>
    </dgm:pt>
    <dgm:pt modelId="{4D4A279F-34DD-4F63-9A62-37D984F9EEC4}" type="pres">
      <dgm:prSet presAssocID="{2BA13407-AF31-4F24-BDDC-09A94006C860}" presName="conn" presStyleLbl="parChTrans1D2" presStyleIdx="0" presStyleCnt="1"/>
      <dgm:spPr/>
      <dgm:t>
        <a:bodyPr/>
        <a:lstStyle/>
        <a:p>
          <a:endParaRPr lang="ru-RU"/>
        </a:p>
      </dgm:t>
    </dgm:pt>
    <dgm:pt modelId="{C7AE561C-E94F-4806-B3D9-47DF5BD6A5F8}" type="pres">
      <dgm:prSet presAssocID="{2BA13407-AF31-4F24-BDDC-09A94006C860}" presName="extraNode" presStyleLbl="node1" presStyleIdx="0" presStyleCnt="7"/>
      <dgm:spPr/>
      <dgm:t>
        <a:bodyPr/>
        <a:lstStyle/>
        <a:p>
          <a:endParaRPr lang="ru-RU"/>
        </a:p>
      </dgm:t>
    </dgm:pt>
    <dgm:pt modelId="{C7EA669E-0C2C-43AA-AD03-AFCAA05500E4}" type="pres">
      <dgm:prSet presAssocID="{2BA13407-AF31-4F24-BDDC-09A94006C860}" presName="dstNode" presStyleLbl="node1" presStyleIdx="0" presStyleCnt="7"/>
      <dgm:spPr/>
      <dgm:t>
        <a:bodyPr/>
        <a:lstStyle/>
        <a:p>
          <a:endParaRPr lang="ru-RU"/>
        </a:p>
      </dgm:t>
    </dgm:pt>
    <dgm:pt modelId="{8AAC3DDA-408B-4E09-B607-22711BC5F3DD}" type="pres">
      <dgm:prSet presAssocID="{98A8F3CF-1DCA-41C5-BE83-C7EE79B00FC9}" presName="text_1" presStyleLbl="node1" presStyleIdx="0" presStyleCnt="7" custScaleX="102839" custLinFactNeighborX="-2409" custLinFactNeighborY="-2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20A62-CE13-4634-9729-0FC5AB579B41}" type="pres">
      <dgm:prSet presAssocID="{98A8F3CF-1DCA-41C5-BE83-C7EE79B00FC9}" presName="accent_1" presStyleCnt="0"/>
      <dgm:spPr/>
      <dgm:t>
        <a:bodyPr/>
        <a:lstStyle/>
        <a:p>
          <a:endParaRPr lang="ru-RU"/>
        </a:p>
      </dgm:t>
    </dgm:pt>
    <dgm:pt modelId="{72D0F29A-EA57-419C-B7DE-45A5D2409672}" type="pres">
      <dgm:prSet presAssocID="{98A8F3CF-1DCA-41C5-BE83-C7EE79B00FC9}" presName="accentRepeatNode" presStyleLbl="solidFgAcc1" presStyleIdx="0" presStyleCnt="7" custLinFactNeighborX="-7489" custLinFactNeighborY="-247"/>
      <dgm:spPr/>
      <dgm:t>
        <a:bodyPr/>
        <a:lstStyle/>
        <a:p>
          <a:endParaRPr lang="ru-RU"/>
        </a:p>
      </dgm:t>
    </dgm:pt>
    <dgm:pt modelId="{8721137C-6C54-48E9-A9BB-727667A728F1}" type="pres">
      <dgm:prSet presAssocID="{D4EAAFCF-FAD7-48E2-8909-C2CFEDBD162D}" presName="text_2" presStyleLbl="node1" presStyleIdx="1" presStyleCnt="7" custScaleX="92403" custLinFactNeighborX="-6998" custLinFactNeighborY="2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12787-10EC-4EF2-A771-BB4D68780E12}" type="pres">
      <dgm:prSet presAssocID="{D4EAAFCF-FAD7-48E2-8909-C2CFEDBD162D}" presName="accent_2" presStyleCnt="0"/>
      <dgm:spPr/>
      <dgm:t>
        <a:bodyPr/>
        <a:lstStyle/>
        <a:p>
          <a:endParaRPr lang="ru-RU"/>
        </a:p>
      </dgm:t>
    </dgm:pt>
    <dgm:pt modelId="{75AE6B29-6A07-4D87-B280-C48C0D496D06}" type="pres">
      <dgm:prSet presAssocID="{D4EAAFCF-FAD7-48E2-8909-C2CFEDBD162D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F6EA416F-70BC-4F96-A731-367DAF410AA3}" type="pres">
      <dgm:prSet presAssocID="{861EFD5B-3A76-40E0-8EA2-CCE139B99867}" presName="text_3" presStyleLbl="node1" presStyleIdx="2" presStyleCnt="7" custScaleX="88408" custLinFactNeighborX="-7641" custLinFactNeighborY="6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C2D61-9288-4797-AC69-688B263D3CC2}" type="pres">
      <dgm:prSet presAssocID="{861EFD5B-3A76-40E0-8EA2-CCE139B99867}" presName="accent_3" presStyleCnt="0"/>
      <dgm:spPr/>
      <dgm:t>
        <a:bodyPr/>
        <a:lstStyle/>
        <a:p>
          <a:endParaRPr lang="ru-RU"/>
        </a:p>
      </dgm:t>
    </dgm:pt>
    <dgm:pt modelId="{73F6F06A-10E3-4804-AFF8-D082E1B16F28}" type="pres">
      <dgm:prSet presAssocID="{861EFD5B-3A76-40E0-8EA2-CCE139B99867}" presName="accentRepeatNode" presStyleLbl="solidFgAcc1" presStyleIdx="2" presStyleCnt="7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8CCCD136-B540-4F9C-98E9-923727D63404}" type="pres">
      <dgm:prSet presAssocID="{E159E281-50F9-485B-9B16-1FC6071019F1}" presName="text_4" presStyleLbl="node1" presStyleIdx="3" presStyleCnt="7" custScaleX="76455" custLinFactNeighborX="-8534" custLinFactNeighborY="7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3B6E9-8135-40F3-97B6-C1E31EDCDEB0}" type="pres">
      <dgm:prSet presAssocID="{E159E281-50F9-485B-9B16-1FC6071019F1}" presName="accent_4" presStyleCnt="0"/>
      <dgm:spPr/>
      <dgm:t>
        <a:bodyPr/>
        <a:lstStyle/>
        <a:p>
          <a:endParaRPr lang="ru-RU"/>
        </a:p>
      </dgm:t>
    </dgm:pt>
    <dgm:pt modelId="{C2CD16D6-B071-4CED-9007-62F8B61F70E0}" type="pres">
      <dgm:prSet presAssocID="{E159E281-50F9-485B-9B16-1FC6071019F1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C53E2777-E09F-4463-B37C-DDAD479C4AA6}" type="pres">
      <dgm:prSet presAssocID="{A6C22E85-C915-42AA-9EAF-3152B7EF9C96}" presName="text_5" presStyleLbl="node1" presStyleIdx="4" presStyleCnt="7" custScaleX="86760" custLinFactNeighborX="-11715" custLinFactNeighborY="-4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5D192-72CF-406E-A4DC-1DB5CFDED3DB}" type="pres">
      <dgm:prSet presAssocID="{A6C22E85-C915-42AA-9EAF-3152B7EF9C96}" presName="accent_5" presStyleCnt="0"/>
      <dgm:spPr/>
      <dgm:t>
        <a:bodyPr/>
        <a:lstStyle/>
        <a:p>
          <a:endParaRPr lang="ru-RU"/>
        </a:p>
      </dgm:t>
    </dgm:pt>
    <dgm:pt modelId="{0A696871-A3DD-4474-AE1E-3F0BCA14F6AE}" type="pres">
      <dgm:prSet presAssocID="{A6C22E85-C915-42AA-9EAF-3152B7EF9C96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21A83B87-3E39-4577-BE5B-6C7C41706E44}" type="pres">
      <dgm:prSet presAssocID="{E1A15001-5D90-4955-8925-558C0045FD9E}" presName="text_6" presStyleLbl="node1" presStyleIdx="5" presStyleCnt="7" custScaleX="92105" custLinFactNeighborX="-5699" custLinFactNeighborY="1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C95C2-01EB-4C01-B868-72C338237A36}" type="pres">
      <dgm:prSet presAssocID="{E1A15001-5D90-4955-8925-558C0045FD9E}" presName="accent_6" presStyleCnt="0"/>
      <dgm:spPr/>
      <dgm:t>
        <a:bodyPr/>
        <a:lstStyle/>
        <a:p>
          <a:endParaRPr lang="ru-RU"/>
        </a:p>
      </dgm:t>
    </dgm:pt>
    <dgm:pt modelId="{B758C7DF-81D9-49C0-8049-06987D9656B4}" type="pres">
      <dgm:prSet presAssocID="{E1A15001-5D90-4955-8925-558C0045FD9E}" presName="accentRepeatNode" presStyleLbl="solidFgAcc1" presStyleIdx="5" presStyleCnt="7" custLinFactNeighborX="-167" custLinFactNeighborY="44"/>
      <dgm:spPr/>
      <dgm:t>
        <a:bodyPr/>
        <a:lstStyle/>
        <a:p>
          <a:endParaRPr lang="ru-RU"/>
        </a:p>
      </dgm:t>
    </dgm:pt>
    <dgm:pt modelId="{4270721A-22BB-4E1D-8281-A66AEFCCDCAF}" type="pres">
      <dgm:prSet presAssocID="{A3445271-06FF-4D41-A81B-382AB1A853DF}" presName="text_7" presStyleLbl="node1" presStyleIdx="6" presStyleCnt="7" custScaleX="105677" custScaleY="119494" custLinFactNeighborX="187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7C3EA-77A5-4112-A013-32BB6D8CA47C}" type="pres">
      <dgm:prSet presAssocID="{A3445271-06FF-4D41-A81B-382AB1A853DF}" presName="accent_7" presStyleCnt="0"/>
      <dgm:spPr/>
      <dgm:t>
        <a:bodyPr/>
        <a:lstStyle/>
        <a:p>
          <a:endParaRPr lang="ru-RU"/>
        </a:p>
      </dgm:t>
    </dgm:pt>
    <dgm:pt modelId="{139E2C05-0AB6-4F70-9EB0-6DECDBE477FB}" type="pres">
      <dgm:prSet presAssocID="{A3445271-06FF-4D41-A81B-382AB1A853DF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BFB8A55B-A6E4-4032-9842-32E67923AA8C}" srcId="{2BA13407-AF31-4F24-BDDC-09A94006C860}" destId="{A3445271-06FF-4D41-A81B-382AB1A853DF}" srcOrd="6" destOrd="0" parTransId="{326CE537-A85F-4010-B158-BFD211D94185}" sibTransId="{37188D28-1227-4988-B79D-8D3BE5F70E99}"/>
    <dgm:cxn modelId="{98037F3E-F975-44E8-B358-8DE9500C4237}" srcId="{2BA13407-AF31-4F24-BDDC-09A94006C860}" destId="{E1A15001-5D90-4955-8925-558C0045FD9E}" srcOrd="5" destOrd="0" parTransId="{087CE5C6-D275-4180-B14E-530254ED9907}" sibTransId="{F132F9B2-D8D2-4BB5-9F0A-76DC56791FE4}"/>
    <dgm:cxn modelId="{BEA4709A-C4BB-47C2-A6DA-42B412C4EAB6}" type="presOf" srcId="{D4EAAFCF-FAD7-48E2-8909-C2CFEDBD162D}" destId="{8721137C-6C54-48E9-A9BB-727667A728F1}" srcOrd="0" destOrd="0" presId="urn:microsoft.com/office/officeart/2008/layout/VerticalCurvedList"/>
    <dgm:cxn modelId="{2B169A3C-329C-4E33-8BFC-80893631FA29}" type="presOf" srcId="{2BA13407-AF31-4F24-BDDC-09A94006C860}" destId="{506E7C29-BDB5-4F62-92BF-091F2FB604B8}" srcOrd="0" destOrd="0" presId="urn:microsoft.com/office/officeart/2008/layout/VerticalCurvedList"/>
    <dgm:cxn modelId="{0FF23F35-B345-464E-9F6D-848582C999B3}" type="presOf" srcId="{E1A15001-5D90-4955-8925-558C0045FD9E}" destId="{21A83B87-3E39-4577-BE5B-6C7C41706E44}" srcOrd="0" destOrd="0" presId="urn:microsoft.com/office/officeart/2008/layout/VerticalCurvedList"/>
    <dgm:cxn modelId="{C34512EA-9F4F-4F50-BBC2-6B37817958BD}" srcId="{2BA13407-AF31-4F24-BDDC-09A94006C860}" destId="{861EFD5B-3A76-40E0-8EA2-CCE139B99867}" srcOrd="2" destOrd="0" parTransId="{B79F2F18-65D8-44B2-B1F7-C758AC141583}" sibTransId="{80A735AD-BD4F-4479-92D6-E3B926AB5D04}"/>
    <dgm:cxn modelId="{F1FF1503-337A-4145-ADCE-88CEE935D6A5}" type="presOf" srcId="{E159E281-50F9-485B-9B16-1FC6071019F1}" destId="{8CCCD136-B540-4F9C-98E9-923727D63404}" srcOrd="0" destOrd="0" presId="urn:microsoft.com/office/officeart/2008/layout/VerticalCurvedList"/>
    <dgm:cxn modelId="{FDEB3270-7A33-49A6-BC3F-574DF00733D8}" srcId="{2BA13407-AF31-4F24-BDDC-09A94006C860}" destId="{606685A4-7B61-4E48-B7B2-756C026984DD}" srcOrd="9" destOrd="0" parTransId="{C01D304B-44AE-450A-B234-D2C82B1EFFC6}" sibTransId="{447EE0DD-1B2C-4B11-A679-F5B5F7A7717D}"/>
    <dgm:cxn modelId="{2381A499-AC4F-49D3-A879-E4C5979FC8A7}" type="presOf" srcId="{861EFD5B-3A76-40E0-8EA2-CCE139B99867}" destId="{F6EA416F-70BC-4F96-A731-367DAF410AA3}" srcOrd="0" destOrd="0" presId="urn:microsoft.com/office/officeart/2008/layout/VerticalCurvedList"/>
    <dgm:cxn modelId="{55FB5F8B-572A-4C6F-AEE1-084628D46135}" type="presOf" srcId="{98A8F3CF-1DCA-41C5-BE83-C7EE79B00FC9}" destId="{8AAC3DDA-408B-4E09-B607-22711BC5F3DD}" srcOrd="0" destOrd="0" presId="urn:microsoft.com/office/officeart/2008/layout/VerticalCurvedList"/>
    <dgm:cxn modelId="{3D9E6D53-CA54-4754-A16C-379D62E7B9F8}" srcId="{2BA13407-AF31-4F24-BDDC-09A94006C860}" destId="{048B0D36-38AC-49E4-88C3-095B6734F2D1}" srcOrd="8" destOrd="0" parTransId="{9E5E2B55-CB7A-46D8-A0AF-CBD9B98F08D6}" sibTransId="{F79E6150-AFC2-438E-BFE0-177852C11001}"/>
    <dgm:cxn modelId="{3920C831-C2F8-461B-BCD3-47774DBF2FB6}" srcId="{2BA13407-AF31-4F24-BDDC-09A94006C860}" destId="{E159E281-50F9-485B-9B16-1FC6071019F1}" srcOrd="3" destOrd="0" parTransId="{EC3ED0C1-F694-4889-AB7A-F0BD41D5D367}" sibTransId="{A30D7F34-77E3-4B97-8DD7-E017525DF37D}"/>
    <dgm:cxn modelId="{5305637E-06D3-49B5-84A8-7837F080F53F}" srcId="{2BA13407-AF31-4F24-BDDC-09A94006C860}" destId="{98A8F3CF-1DCA-41C5-BE83-C7EE79B00FC9}" srcOrd="0" destOrd="0" parTransId="{B09BDAE6-4E48-4501-B8F9-94054F035FC3}" sibTransId="{94B82767-DC23-4FD9-BE8F-A495A5BC872D}"/>
    <dgm:cxn modelId="{1DCF12AD-D780-40CD-A542-EFF0ADC2BDC6}" type="presOf" srcId="{A3445271-06FF-4D41-A81B-382AB1A853DF}" destId="{4270721A-22BB-4E1D-8281-A66AEFCCDCAF}" srcOrd="0" destOrd="0" presId="urn:microsoft.com/office/officeart/2008/layout/VerticalCurvedList"/>
    <dgm:cxn modelId="{BBF3C8BA-02CF-47C2-BB43-2DC248E6D1F8}" srcId="{2BA13407-AF31-4F24-BDDC-09A94006C860}" destId="{D4EAAFCF-FAD7-48E2-8909-C2CFEDBD162D}" srcOrd="1" destOrd="0" parTransId="{44219C60-1400-4AD0-B9AE-6B940D7F070F}" sibTransId="{1B046191-E28E-4D1A-97CE-524472642B01}"/>
    <dgm:cxn modelId="{4BAEC53E-2FD5-470D-9373-25FFB3413889}" type="presOf" srcId="{A6C22E85-C915-42AA-9EAF-3152B7EF9C96}" destId="{C53E2777-E09F-4463-B37C-DDAD479C4AA6}" srcOrd="0" destOrd="0" presId="urn:microsoft.com/office/officeart/2008/layout/VerticalCurvedList"/>
    <dgm:cxn modelId="{726D8144-0C40-4EDC-9540-89AABD1630C1}" type="presOf" srcId="{94B82767-DC23-4FD9-BE8F-A495A5BC872D}" destId="{4D4A279F-34DD-4F63-9A62-37D984F9EEC4}" srcOrd="0" destOrd="0" presId="urn:microsoft.com/office/officeart/2008/layout/VerticalCurvedList"/>
    <dgm:cxn modelId="{F4BE8D53-02E7-46FC-99F7-BA2A33ADFECC}" srcId="{2BA13407-AF31-4F24-BDDC-09A94006C860}" destId="{A6C22E85-C915-42AA-9EAF-3152B7EF9C96}" srcOrd="4" destOrd="0" parTransId="{48EA1E4C-8B0C-448F-9023-051A8B58B40D}" sibTransId="{B8C799C1-E17A-4480-9E22-D927F5D85322}"/>
    <dgm:cxn modelId="{E9856C29-38AA-4EC3-945D-EDEE1DF77CE3}" srcId="{2BA13407-AF31-4F24-BDDC-09A94006C860}" destId="{3AC47605-BDE0-456A-96B5-5A5CC83EFD17}" srcOrd="7" destOrd="0" parTransId="{3151C9A5-5577-42DE-9E61-D3FF85FCD35A}" sibTransId="{A7B5B15A-DC71-4A06-960D-D463B983E87B}"/>
    <dgm:cxn modelId="{36D5587A-A96F-44EA-937E-F32656CD34A5}" type="presParOf" srcId="{506E7C29-BDB5-4F62-92BF-091F2FB604B8}" destId="{45CE9478-CC0C-4C31-81F6-E35695EADA24}" srcOrd="0" destOrd="0" presId="urn:microsoft.com/office/officeart/2008/layout/VerticalCurvedList"/>
    <dgm:cxn modelId="{519AB175-9500-4BDE-AAFC-CC616C4005D4}" type="presParOf" srcId="{45CE9478-CC0C-4C31-81F6-E35695EADA24}" destId="{CFE90C01-1CC0-4897-ADDB-EFC54588CEAE}" srcOrd="0" destOrd="0" presId="urn:microsoft.com/office/officeart/2008/layout/VerticalCurvedList"/>
    <dgm:cxn modelId="{AD26B3EA-03A0-4BC2-8948-E0F1311373F5}" type="presParOf" srcId="{CFE90C01-1CC0-4897-ADDB-EFC54588CEAE}" destId="{B689E8A8-359C-4ACF-831F-78020BD0CE5B}" srcOrd="0" destOrd="0" presId="urn:microsoft.com/office/officeart/2008/layout/VerticalCurvedList"/>
    <dgm:cxn modelId="{459074B0-98A9-4EE4-BBDF-3E7BB7E3D253}" type="presParOf" srcId="{CFE90C01-1CC0-4897-ADDB-EFC54588CEAE}" destId="{4D4A279F-34DD-4F63-9A62-37D984F9EEC4}" srcOrd="1" destOrd="0" presId="urn:microsoft.com/office/officeart/2008/layout/VerticalCurvedList"/>
    <dgm:cxn modelId="{8DEB9867-D713-4F59-AF63-AEDF968B1AEC}" type="presParOf" srcId="{CFE90C01-1CC0-4897-ADDB-EFC54588CEAE}" destId="{C7AE561C-E94F-4806-B3D9-47DF5BD6A5F8}" srcOrd="2" destOrd="0" presId="urn:microsoft.com/office/officeart/2008/layout/VerticalCurvedList"/>
    <dgm:cxn modelId="{C3E8B6AC-727E-43B6-AF68-B671B5B68B4F}" type="presParOf" srcId="{CFE90C01-1CC0-4897-ADDB-EFC54588CEAE}" destId="{C7EA669E-0C2C-43AA-AD03-AFCAA05500E4}" srcOrd="3" destOrd="0" presId="urn:microsoft.com/office/officeart/2008/layout/VerticalCurvedList"/>
    <dgm:cxn modelId="{9853DC20-CE0B-40B3-A77D-5E813DD36727}" type="presParOf" srcId="{45CE9478-CC0C-4C31-81F6-E35695EADA24}" destId="{8AAC3DDA-408B-4E09-B607-22711BC5F3DD}" srcOrd="1" destOrd="0" presId="urn:microsoft.com/office/officeart/2008/layout/VerticalCurvedList"/>
    <dgm:cxn modelId="{E006AE03-79A4-47F0-8F18-F698AABA8405}" type="presParOf" srcId="{45CE9478-CC0C-4C31-81F6-E35695EADA24}" destId="{B9F20A62-CE13-4634-9729-0FC5AB579B41}" srcOrd="2" destOrd="0" presId="urn:microsoft.com/office/officeart/2008/layout/VerticalCurvedList"/>
    <dgm:cxn modelId="{B90FC2AD-7B95-4582-A5C4-978460E56290}" type="presParOf" srcId="{B9F20A62-CE13-4634-9729-0FC5AB579B41}" destId="{72D0F29A-EA57-419C-B7DE-45A5D2409672}" srcOrd="0" destOrd="0" presId="urn:microsoft.com/office/officeart/2008/layout/VerticalCurvedList"/>
    <dgm:cxn modelId="{F8442C4A-930B-46A2-ADDE-721582AFD75F}" type="presParOf" srcId="{45CE9478-CC0C-4C31-81F6-E35695EADA24}" destId="{8721137C-6C54-48E9-A9BB-727667A728F1}" srcOrd="3" destOrd="0" presId="urn:microsoft.com/office/officeart/2008/layout/VerticalCurvedList"/>
    <dgm:cxn modelId="{4D5C3C9F-53A3-48FB-9859-07D7D6EA200A}" type="presParOf" srcId="{45CE9478-CC0C-4C31-81F6-E35695EADA24}" destId="{15012787-10EC-4EF2-A771-BB4D68780E12}" srcOrd="4" destOrd="0" presId="urn:microsoft.com/office/officeart/2008/layout/VerticalCurvedList"/>
    <dgm:cxn modelId="{D670582B-1363-4D55-A56D-39DF34FDD8CE}" type="presParOf" srcId="{15012787-10EC-4EF2-A771-BB4D68780E12}" destId="{75AE6B29-6A07-4D87-B280-C48C0D496D06}" srcOrd="0" destOrd="0" presId="urn:microsoft.com/office/officeart/2008/layout/VerticalCurvedList"/>
    <dgm:cxn modelId="{6A068D7F-EBCE-455D-BBD9-1151F46F2FC3}" type="presParOf" srcId="{45CE9478-CC0C-4C31-81F6-E35695EADA24}" destId="{F6EA416F-70BC-4F96-A731-367DAF410AA3}" srcOrd="5" destOrd="0" presId="urn:microsoft.com/office/officeart/2008/layout/VerticalCurvedList"/>
    <dgm:cxn modelId="{32F6A028-FBC1-4522-B0F5-EAD761EAABCB}" type="presParOf" srcId="{45CE9478-CC0C-4C31-81F6-E35695EADA24}" destId="{AE2C2D61-9288-4797-AC69-688B263D3CC2}" srcOrd="6" destOrd="0" presId="urn:microsoft.com/office/officeart/2008/layout/VerticalCurvedList"/>
    <dgm:cxn modelId="{565B1E7F-EA5B-4A83-A0C9-8F31095546F4}" type="presParOf" srcId="{AE2C2D61-9288-4797-AC69-688B263D3CC2}" destId="{73F6F06A-10E3-4804-AFF8-D082E1B16F28}" srcOrd="0" destOrd="0" presId="urn:microsoft.com/office/officeart/2008/layout/VerticalCurvedList"/>
    <dgm:cxn modelId="{AAA20B48-075B-4885-94EE-03F267CB0935}" type="presParOf" srcId="{45CE9478-CC0C-4C31-81F6-E35695EADA24}" destId="{8CCCD136-B540-4F9C-98E9-923727D63404}" srcOrd="7" destOrd="0" presId="urn:microsoft.com/office/officeart/2008/layout/VerticalCurvedList"/>
    <dgm:cxn modelId="{132553BC-5711-48AF-9AB4-B51ECFF32AF1}" type="presParOf" srcId="{45CE9478-CC0C-4C31-81F6-E35695EADA24}" destId="{C763B6E9-8135-40F3-97B6-C1E31EDCDEB0}" srcOrd="8" destOrd="0" presId="urn:microsoft.com/office/officeart/2008/layout/VerticalCurvedList"/>
    <dgm:cxn modelId="{B808919F-2232-4C46-92F1-4B33CA50FD4B}" type="presParOf" srcId="{C763B6E9-8135-40F3-97B6-C1E31EDCDEB0}" destId="{C2CD16D6-B071-4CED-9007-62F8B61F70E0}" srcOrd="0" destOrd="0" presId="urn:microsoft.com/office/officeart/2008/layout/VerticalCurvedList"/>
    <dgm:cxn modelId="{DE9547A8-07A3-4ADD-AEB7-83DD76C88B02}" type="presParOf" srcId="{45CE9478-CC0C-4C31-81F6-E35695EADA24}" destId="{C53E2777-E09F-4463-B37C-DDAD479C4AA6}" srcOrd="9" destOrd="0" presId="urn:microsoft.com/office/officeart/2008/layout/VerticalCurvedList"/>
    <dgm:cxn modelId="{4028B501-1F56-4750-891E-94D47BC51BF7}" type="presParOf" srcId="{45CE9478-CC0C-4C31-81F6-E35695EADA24}" destId="{1155D192-72CF-406E-A4DC-1DB5CFDED3DB}" srcOrd="10" destOrd="0" presId="urn:microsoft.com/office/officeart/2008/layout/VerticalCurvedList"/>
    <dgm:cxn modelId="{EEE2AE03-A1C0-41B5-ACD2-3DE8C6E2D5B9}" type="presParOf" srcId="{1155D192-72CF-406E-A4DC-1DB5CFDED3DB}" destId="{0A696871-A3DD-4474-AE1E-3F0BCA14F6AE}" srcOrd="0" destOrd="0" presId="urn:microsoft.com/office/officeart/2008/layout/VerticalCurvedList"/>
    <dgm:cxn modelId="{FFB312E5-481E-4FDC-9DF6-0B35F24EDA30}" type="presParOf" srcId="{45CE9478-CC0C-4C31-81F6-E35695EADA24}" destId="{21A83B87-3E39-4577-BE5B-6C7C41706E44}" srcOrd="11" destOrd="0" presId="urn:microsoft.com/office/officeart/2008/layout/VerticalCurvedList"/>
    <dgm:cxn modelId="{0912A8B2-FD93-4A9A-B4FD-2823CE26CFB9}" type="presParOf" srcId="{45CE9478-CC0C-4C31-81F6-E35695EADA24}" destId="{BDEC95C2-01EB-4C01-B868-72C338237A36}" srcOrd="12" destOrd="0" presId="urn:microsoft.com/office/officeart/2008/layout/VerticalCurvedList"/>
    <dgm:cxn modelId="{FB104EBE-1C79-466A-BBB9-0AFD31D3E097}" type="presParOf" srcId="{BDEC95C2-01EB-4C01-B868-72C338237A36}" destId="{B758C7DF-81D9-49C0-8049-06987D9656B4}" srcOrd="0" destOrd="0" presId="urn:microsoft.com/office/officeart/2008/layout/VerticalCurvedList"/>
    <dgm:cxn modelId="{060CEFC3-746E-48A1-AFD6-0306D87F1E75}" type="presParOf" srcId="{45CE9478-CC0C-4C31-81F6-E35695EADA24}" destId="{4270721A-22BB-4E1D-8281-A66AEFCCDCAF}" srcOrd="13" destOrd="0" presId="urn:microsoft.com/office/officeart/2008/layout/VerticalCurvedList"/>
    <dgm:cxn modelId="{CDFE0404-04FC-4F24-AA85-7311E100FCC6}" type="presParOf" srcId="{45CE9478-CC0C-4C31-81F6-E35695EADA24}" destId="{D3F7C3EA-77A5-4112-A013-32BB6D8CA47C}" srcOrd="14" destOrd="0" presId="urn:microsoft.com/office/officeart/2008/layout/VerticalCurvedList"/>
    <dgm:cxn modelId="{C962BA79-690C-486E-9C6A-219FC3767BFA}" type="presParOf" srcId="{D3F7C3EA-77A5-4112-A013-32BB6D8CA47C}" destId="{139E2C05-0AB6-4F70-9EB0-6DECDBE477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FD3EE8-40A7-4406-96D2-0A1DA2F15AD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A362301-157F-4606-BA7D-F98846DEF2E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ru-RU" sz="1100" dirty="0" smtClean="0"/>
            <a:t>   ВСЕГО</a:t>
          </a:r>
        </a:p>
        <a:p>
          <a:pPr algn="ctr">
            <a:lnSpc>
              <a:spcPct val="90000"/>
            </a:lnSpc>
          </a:pPr>
          <a:r>
            <a:rPr lang="ru-RU" sz="1100" dirty="0" smtClean="0"/>
            <a:t>  807,9 </a:t>
          </a:r>
          <a:r>
            <a:rPr lang="ru-RU" sz="1000" dirty="0" smtClean="0"/>
            <a:t>руб.</a:t>
          </a:r>
          <a:endParaRPr lang="ru-RU" sz="1000" dirty="0"/>
        </a:p>
      </dgm:t>
    </dgm:pt>
    <dgm:pt modelId="{BD8C8CA0-F95E-4C89-A76E-AA850DC0BFAB}" type="parTrans" cxnId="{0953484A-A3CD-41DD-9995-9344796779E9}">
      <dgm:prSet/>
      <dgm:spPr/>
      <dgm:t>
        <a:bodyPr/>
        <a:lstStyle/>
        <a:p>
          <a:endParaRPr lang="ru-RU"/>
        </a:p>
      </dgm:t>
    </dgm:pt>
    <dgm:pt modelId="{7BA46D14-695E-4562-8858-40629EC16515}" type="sibTrans" cxnId="{0953484A-A3CD-41DD-9995-9344796779E9}">
      <dgm:prSet/>
      <dgm:spPr/>
      <dgm:t>
        <a:bodyPr/>
        <a:lstStyle/>
        <a:p>
          <a:endParaRPr lang="ru-RU"/>
        </a:p>
      </dgm:t>
    </dgm:pt>
    <dgm:pt modelId="{8DCAA249-D379-4814-8162-68C4849F48D4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 smtClean="0"/>
            <a:t>  3,7% к денежному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 smtClean="0"/>
            <a:t>  доходу</a:t>
          </a:r>
        </a:p>
      </dgm:t>
    </dgm:pt>
    <dgm:pt modelId="{7DE439E8-D23E-4C18-8CAC-E65103C8D5B2}" type="parTrans" cxnId="{339D4D7F-3E0E-4D2B-A4D9-A917C704082C}">
      <dgm:prSet/>
      <dgm:spPr/>
      <dgm:t>
        <a:bodyPr/>
        <a:lstStyle/>
        <a:p>
          <a:endParaRPr lang="ru-RU"/>
        </a:p>
      </dgm:t>
    </dgm:pt>
    <dgm:pt modelId="{1EBD5E73-8BCD-4E3E-9096-96CC34E71D70}" type="sibTrans" cxnId="{339D4D7F-3E0E-4D2B-A4D9-A917C704082C}">
      <dgm:prSet/>
      <dgm:spPr/>
      <dgm:t>
        <a:bodyPr/>
        <a:lstStyle/>
        <a:p>
          <a:endParaRPr lang="ru-RU"/>
        </a:p>
      </dgm:t>
    </dgm:pt>
    <dgm:pt modelId="{4A029296-406A-4C9D-9570-4FBBE6F1B79F}" type="pres">
      <dgm:prSet presAssocID="{22FD3EE8-40A7-4406-96D2-0A1DA2F15ADF}" presName="compositeShape" presStyleCnt="0">
        <dgm:presLayoutVars>
          <dgm:chMax val="7"/>
          <dgm:dir/>
          <dgm:resizeHandles val="exact"/>
        </dgm:presLayoutVars>
      </dgm:prSet>
      <dgm:spPr/>
    </dgm:pt>
    <dgm:pt modelId="{A1A300A6-6E91-4623-A58D-DA52B888B830}" type="pres">
      <dgm:prSet presAssocID="{3A362301-157F-4606-BA7D-F98846DEF2ED}" presName="circ1" presStyleLbl="vennNode1" presStyleIdx="0" presStyleCnt="2" custLinFactNeighborX="-88" custLinFactNeighborY="-36883"/>
      <dgm:spPr/>
      <dgm:t>
        <a:bodyPr/>
        <a:lstStyle/>
        <a:p>
          <a:endParaRPr lang="ru-RU"/>
        </a:p>
      </dgm:t>
    </dgm:pt>
    <dgm:pt modelId="{8923F8FC-78D9-4514-A9B5-B08D6C974294}" type="pres">
      <dgm:prSet presAssocID="{3A362301-157F-4606-BA7D-F98846DEF2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E6661-574D-4CFC-9930-555E382F117E}" type="pres">
      <dgm:prSet presAssocID="{8DCAA249-D379-4814-8162-68C4849F48D4}" presName="circ2" presStyleLbl="vennNode1" presStyleIdx="1" presStyleCnt="2" custLinFactNeighborX="-17704" custLinFactNeighborY="39300"/>
      <dgm:spPr/>
      <dgm:t>
        <a:bodyPr/>
        <a:lstStyle/>
        <a:p>
          <a:endParaRPr lang="ru-RU"/>
        </a:p>
      </dgm:t>
    </dgm:pt>
    <dgm:pt modelId="{83E53614-8777-4B59-90B5-DFABB38A195D}" type="pres">
      <dgm:prSet presAssocID="{8DCAA249-D379-4814-8162-68C4849F48D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B0A0B6-852C-4672-83E8-E433D02246D3}" type="presOf" srcId="{8DCAA249-D379-4814-8162-68C4849F48D4}" destId="{83E53614-8777-4B59-90B5-DFABB38A195D}" srcOrd="1" destOrd="0" presId="urn:microsoft.com/office/officeart/2005/8/layout/venn1"/>
    <dgm:cxn modelId="{83B8699A-9386-4BB5-862A-9C35D3D8D3A1}" type="presOf" srcId="{3A362301-157F-4606-BA7D-F98846DEF2ED}" destId="{8923F8FC-78D9-4514-A9B5-B08D6C974294}" srcOrd="1" destOrd="0" presId="urn:microsoft.com/office/officeart/2005/8/layout/venn1"/>
    <dgm:cxn modelId="{0627D029-9B7E-4A0A-B81C-263B2A16E70D}" type="presOf" srcId="{8DCAA249-D379-4814-8162-68C4849F48D4}" destId="{530E6661-574D-4CFC-9930-555E382F117E}" srcOrd="0" destOrd="0" presId="urn:microsoft.com/office/officeart/2005/8/layout/venn1"/>
    <dgm:cxn modelId="{63F01983-BB5A-420B-875F-600DAC65D9DB}" type="presOf" srcId="{22FD3EE8-40A7-4406-96D2-0A1DA2F15ADF}" destId="{4A029296-406A-4C9D-9570-4FBBE6F1B79F}" srcOrd="0" destOrd="0" presId="urn:microsoft.com/office/officeart/2005/8/layout/venn1"/>
    <dgm:cxn modelId="{339D4D7F-3E0E-4D2B-A4D9-A917C704082C}" srcId="{22FD3EE8-40A7-4406-96D2-0A1DA2F15ADF}" destId="{8DCAA249-D379-4814-8162-68C4849F48D4}" srcOrd="1" destOrd="0" parTransId="{7DE439E8-D23E-4C18-8CAC-E65103C8D5B2}" sibTransId="{1EBD5E73-8BCD-4E3E-9096-96CC34E71D70}"/>
    <dgm:cxn modelId="{0953484A-A3CD-41DD-9995-9344796779E9}" srcId="{22FD3EE8-40A7-4406-96D2-0A1DA2F15ADF}" destId="{3A362301-157F-4606-BA7D-F98846DEF2ED}" srcOrd="0" destOrd="0" parTransId="{BD8C8CA0-F95E-4C89-A76E-AA850DC0BFAB}" sibTransId="{7BA46D14-695E-4562-8858-40629EC16515}"/>
    <dgm:cxn modelId="{A3EB748F-8A1A-4AE6-9010-1FE45D26CB02}" type="presOf" srcId="{3A362301-157F-4606-BA7D-F98846DEF2ED}" destId="{A1A300A6-6E91-4623-A58D-DA52B888B830}" srcOrd="0" destOrd="0" presId="urn:microsoft.com/office/officeart/2005/8/layout/venn1"/>
    <dgm:cxn modelId="{BDD34CA9-5661-43E0-8DA9-C764A5997398}" type="presParOf" srcId="{4A029296-406A-4C9D-9570-4FBBE6F1B79F}" destId="{A1A300A6-6E91-4623-A58D-DA52B888B830}" srcOrd="0" destOrd="0" presId="urn:microsoft.com/office/officeart/2005/8/layout/venn1"/>
    <dgm:cxn modelId="{31400535-5837-4FF7-9E03-5655D7C4C036}" type="presParOf" srcId="{4A029296-406A-4C9D-9570-4FBBE6F1B79F}" destId="{8923F8FC-78D9-4514-A9B5-B08D6C974294}" srcOrd="1" destOrd="0" presId="urn:microsoft.com/office/officeart/2005/8/layout/venn1"/>
    <dgm:cxn modelId="{355BAA79-FDE2-446F-AEFD-2F242A5D819D}" type="presParOf" srcId="{4A029296-406A-4C9D-9570-4FBBE6F1B79F}" destId="{530E6661-574D-4CFC-9930-555E382F117E}" srcOrd="2" destOrd="0" presId="urn:microsoft.com/office/officeart/2005/8/layout/venn1"/>
    <dgm:cxn modelId="{ABA8E68E-5545-4C82-9A29-63BB72170231}" type="presParOf" srcId="{4A029296-406A-4C9D-9570-4FBBE6F1B79F}" destId="{83E53614-8777-4B59-90B5-DFABB38A195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FD3EE8-40A7-4406-96D2-0A1DA2F15AD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A362301-157F-4606-BA7D-F98846DEF2ED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dirty="0" smtClean="0"/>
            <a:t> ВСЕГО</a:t>
          </a:r>
        </a:p>
        <a:p>
          <a:pPr algn="r"/>
          <a:r>
            <a:rPr lang="ru-RU" dirty="0" smtClean="0"/>
            <a:t>1148,1 руб.</a:t>
          </a:r>
          <a:endParaRPr lang="ru-RU" dirty="0"/>
        </a:p>
      </dgm:t>
    </dgm:pt>
    <dgm:pt modelId="{BD8C8CA0-F95E-4C89-A76E-AA850DC0BFAB}" type="parTrans" cxnId="{0953484A-A3CD-41DD-9995-9344796779E9}">
      <dgm:prSet/>
      <dgm:spPr/>
      <dgm:t>
        <a:bodyPr/>
        <a:lstStyle/>
        <a:p>
          <a:endParaRPr lang="ru-RU"/>
        </a:p>
      </dgm:t>
    </dgm:pt>
    <dgm:pt modelId="{7BA46D14-695E-4562-8858-40629EC16515}" type="sibTrans" cxnId="{0953484A-A3CD-41DD-9995-9344796779E9}">
      <dgm:prSet/>
      <dgm:spPr/>
      <dgm:t>
        <a:bodyPr/>
        <a:lstStyle/>
        <a:p>
          <a:endParaRPr lang="ru-RU"/>
        </a:p>
      </dgm:t>
    </dgm:pt>
    <dgm:pt modelId="{8DCAA249-D379-4814-8162-68C4849F48D4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 smtClean="0"/>
            <a:t>  4,3% к денежному</a:t>
          </a:r>
        </a:p>
        <a:p>
          <a:pPr algn="l">
            <a:lnSpc>
              <a:spcPct val="100000"/>
            </a:lnSpc>
            <a:spcAft>
              <a:spcPct val="35000"/>
            </a:spcAft>
          </a:pPr>
          <a:r>
            <a:rPr lang="ru-RU" dirty="0" smtClean="0"/>
            <a:t>  доходу</a:t>
          </a:r>
        </a:p>
      </dgm:t>
    </dgm:pt>
    <dgm:pt modelId="{7DE439E8-D23E-4C18-8CAC-E65103C8D5B2}" type="parTrans" cxnId="{339D4D7F-3E0E-4D2B-A4D9-A917C704082C}">
      <dgm:prSet/>
      <dgm:spPr/>
      <dgm:t>
        <a:bodyPr/>
        <a:lstStyle/>
        <a:p>
          <a:endParaRPr lang="ru-RU"/>
        </a:p>
      </dgm:t>
    </dgm:pt>
    <dgm:pt modelId="{1EBD5E73-8BCD-4E3E-9096-96CC34E71D70}" type="sibTrans" cxnId="{339D4D7F-3E0E-4D2B-A4D9-A917C704082C}">
      <dgm:prSet/>
      <dgm:spPr/>
      <dgm:t>
        <a:bodyPr/>
        <a:lstStyle/>
        <a:p>
          <a:endParaRPr lang="ru-RU"/>
        </a:p>
      </dgm:t>
    </dgm:pt>
    <dgm:pt modelId="{4A029296-406A-4C9D-9570-4FBBE6F1B79F}" type="pres">
      <dgm:prSet presAssocID="{22FD3EE8-40A7-4406-96D2-0A1DA2F15ADF}" presName="compositeShape" presStyleCnt="0">
        <dgm:presLayoutVars>
          <dgm:chMax val="7"/>
          <dgm:dir/>
          <dgm:resizeHandles val="exact"/>
        </dgm:presLayoutVars>
      </dgm:prSet>
      <dgm:spPr/>
    </dgm:pt>
    <dgm:pt modelId="{A1A300A6-6E91-4623-A58D-DA52B888B830}" type="pres">
      <dgm:prSet presAssocID="{3A362301-157F-4606-BA7D-F98846DEF2ED}" presName="circ1" presStyleLbl="vennNode1" presStyleIdx="0" presStyleCnt="2" custLinFactNeighborX="80332" custLinFactNeighborY="-36724"/>
      <dgm:spPr/>
      <dgm:t>
        <a:bodyPr/>
        <a:lstStyle/>
        <a:p>
          <a:endParaRPr lang="ru-RU"/>
        </a:p>
      </dgm:t>
    </dgm:pt>
    <dgm:pt modelId="{8923F8FC-78D9-4514-A9B5-B08D6C974294}" type="pres">
      <dgm:prSet presAssocID="{3A362301-157F-4606-BA7D-F98846DEF2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E6661-574D-4CFC-9930-555E382F117E}" type="pres">
      <dgm:prSet presAssocID="{8DCAA249-D379-4814-8162-68C4849F48D4}" presName="circ2" presStyleLbl="vennNode1" presStyleIdx="1" presStyleCnt="2" custLinFactNeighborX="-62536" custLinFactNeighborY="32423"/>
      <dgm:spPr/>
      <dgm:t>
        <a:bodyPr/>
        <a:lstStyle/>
        <a:p>
          <a:endParaRPr lang="ru-RU"/>
        </a:p>
      </dgm:t>
    </dgm:pt>
    <dgm:pt modelId="{83E53614-8777-4B59-90B5-DFABB38A195D}" type="pres">
      <dgm:prSet presAssocID="{8DCAA249-D379-4814-8162-68C4849F48D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0E76B3-0FC3-46BE-B944-8E966426A800}" type="presOf" srcId="{3A362301-157F-4606-BA7D-F98846DEF2ED}" destId="{8923F8FC-78D9-4514-A9B5-B08D6C974294}" srcOrd="1" destOrd="0" presId="urn:microsoft.com/office/officeart/2005/8/layout/venn1"/>
    <dgm:cxn modelId="{10A8AFDF-934C-41E3-B4F4-D81F4D6ADA0C}" type="presOf" srcId="{22FD3EE8-40A7-4406-96D2-0A1DA2F15ADF}" destId="{4A029296-406A-4C9D-9570-4FBBE6F1B79F}" srcOrd="0" destOrd="0" presId="urn:microsoft.com/office/officeart/2005/8/layout/venn1"/>
    <dgm:cxn modelId="{339D4D7F-3E0E-4D2B-A4D9-A917C704082C}" srcId="{22FD3EE8-40A7-4406-96D2-0A1DA2F15ADF}" destId="{8DCAA249-D379-4814-8162-68C4849F48D4}" srcOrd="1" destOrd="0" parTransId="{7DE439E8-D23E-4C18-8CAC-E65103C8D5B2}" sibTransId="{1EBD5E73-8BCD-4E3E-9096-96CC34E71D70}"/>
    <dgm:cxn modelId="{E212E9E7-9D5A-49EA-A415-B4216F3E0CD1}" type="presOf" srcId="{8DCAA249-D379-4814-8162-68C4849F48D4}" destId="{530E6661-574D-4CFC-9930-555E382F117E}" srcOrd="0" destOrd="0" presId="urn:microsoft.com/office/officeart/2005/8/layout/venn1"/>
    <dgm:cxn modelId="{0953484A-A3CD-41DD-9995-9344796779E9}" srcId="{22FD3EE8-40A7-4406-96D2-0A1DA2F15ADF}" destId="{3A362301-157F-4606-BA7D-F98846DEF2ED}" srcOrd="0" destOrd="0" parTransId="{BD8C8CA0-F95E-4C89-A76E-AA850DC0BFAB}" sibTransId="{7BA46D14-695E-4562-8858-40629EC16515}"/>
    <dgm:cxn modelId="{5064E648-85A4-43E7-B463-2E8C0D7C38FB}" type="presOf" srcId="{8DCAA249-D379-4814-8162-68C4849F48D4}" destId="{83E53614-8777-4B59-90B5-DFABB38A195D}" srcOrd="1" destOrd="0" presId="urn:microsoft.com/office/officeart/2005/8/layout/venn1"/>
    <dgm:cxn modelId="{B09B5BA4-78E4-4936-97AB-CB027FF779AB}" type="presOf" srcId="{3A362301-157F-4606-BA7D-F98846DEF2ED}" destId="{A1A300A6-6E91-4623-A58D-DA52B888B830}" srcOrd="0" destOrd="0" presId="urn:microsoft.com/office/officeart/2005/8/layout/venn1"/>
    <dgm:cxn modelId="{31EB2474-0E79-4F88-922B-87C204DC646B}" type="presParOf" srcId="{4A029296-406A-4C9D-9570-4FBBE6F1B79F}" destId="{A1A300A6-6E91-4623-A58D-DA52B888B830}" srcOrd="0" destOrd="0" presId="urn:microsoft.com/office/officeart/2005/8/layout/venn1"/>
    <dgm:cxn modelId="{B3280E7D-2AEF-4CAF-BEC9-82A4E67C3D2B}" type="presParOf" srcId="{4A029296-406A-4C9D-9570-4FBBE6F1B79F}" destId="{8923F8FC-78D9-4514-A9B5-B08D6C974294}" srcOrd="1" destOrd="0" presId="urn:microsoft.com/office/officeart/2005/8/layout/venn1"/>
    <dgm:cxn modelId="{C08761A2-6ACD-4CC3-8BD5-5D99B261E02F}" type="presParOf" srcId="{4A029296-406A-4C9D-9570-4FBBE6F1B79F}" destId="{530E6661-574D-4CFC-9930-555E382F117E}" srcOrd="2" destOrd="0" presId="urn:microsoft.com/office/officeart/2005/8/layout/venn1"/>
    <dgm:cxn modelId="{FD97FC27-79E6-4E8B-8208-607D6923FA5F}" type="presParOf" srcId="{4A029296-406A-4C9D-9570-4FBBE6F1B79F}" destId="{83E53614-8777-4B59-90B5-DFABB38A195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FDF52-6E84-4733-955E-20E6829BD66C}">
      <dsp:nvSpPr>
        <dsp:cNvPr id="0" name=""/>
        <dsp:cNvSpPr/>
      </dsp:nvSpPr>
      <dsp:spPr>
        <a:xfrm>
          <a:off x="3188817" y="1733250"/>
          <a:ext cx="1471236" cy="1471236"/>
        </a:xfrm>
        <a:prstGeom prst="ellipse">
          <a:avLst/>
        </a:prstGeom>
        <a:solidFill>
          <a:srgbClr val="FF9999"/>
        </a:solidFill>
        <a:ln w="28575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Денежный доход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21835,7 руб.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(100%)</a:t>
          </a:r>
          <a:endParaRPr lang="ru-RU" sz="1200" b="1" kern="1200" dirty="0"/>
        </a:p>
      </dsp:txBody>
      <dsp:txXfrm>
        <a:off x="3404275" y="1948708"/>
        <a:ext cx="1040320" cy="1040320"/>
      </dsp:txXfrm>
    </dsp:sp>
    <dsp:sp modelId="{A0A0C10D-F8AE-44AC-85F3-FF5286A1122D}">
      <dsp:nvSpPr>
        <dsp:cNvPr id="0" name=""/>
        <dsp:cNvSpPr/>
      </dsp:nvSpPr>
      <dsp:spPr>
        <a:xfrm rot="68742">
          <a:off x="2920370" y="2264726"/>
          <a:ext cx="348673" cy="40828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2920380" y="2345336"/>
        <a:ext cx="244071" cy="244969"/>
      </dsp:txXfrm>
    </dsp:sp>
    <dsp:sp modelId="{49396A38-118A-4495-BB18-7781A92A6647}">
      <dsp:nvSpPr>
        <dsp:cNvPr id="0" name=""/>
        <dsp:cNvSpPr/>
      </dsp:nvSpPr>
      <dsp:spPr>
        <a:xfrm>
          <a:off x="1476157" y="1717569"/>
          <a:ext cx="1433338" cy="1433338"/>
        </a:xfrm>
        <a:prstGeom prst="ellipse">
          <a:avLst/>
        </a:prstGeom>
        <a:solidFill>
          <a:srgbClr val="B4E3EE"/>
        </a:solidFill>
        <a:ln w="28575" cap="flat" cmpd="sng" algn="ctr">
          <a:noFill/>
          <a:prstDash val="solid"/>
        </a:ln>
        <a:effectLst>
          <a:glow rad="101600">
            <a:schemeClr val="bg2">
              <a:lumMod val="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Доход от собственности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210,3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(1%)</a:t>
          </a:r>
          <a:endParaRPr lang="ru-RU" sz="1000" b="1" kern="1200" dirty="0"/>
        </a:p>
      </dsp:txBody>
      <dsp:txXfrm>
        <a:off x="1686064" y="1927476"/>
        <a:ext cx="1013524" cy="1013524"/>
      </dsp:txXfrm>
    </dsp:sp>
    <dsp:sp modelId="{0EDE17B3-C7F9-4BAF-B4A6-569D0A8D8345}">
      <dsp:nvSpPr>
        <dsp:cNvPr id="0" name=""/>
        <dsp:cNvSpPr/>
      </dsp:nvSpPr>
      <dsp:spPr>
        <a:xfrm rot="10800000">
          <a:off x="4572508" y="2242950"/>
          <a:ext cx="289165" cy="45183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659257" y="2333317"/>
        <a:ext cx="202416" cy="271103"/>
      </dsp:txXfrm>
    </dsp:sp>
    <dsp:sp modelId="{B50910CE-809F-4689-90B1-BDD4F8071EB7}">
      <dsp:nvSpPr>
        <dsp:cNvPr id="0" name=""/>
        <dsp:cNvSpPr/>
      </dsp:nvSpPr>
      <dsp:spPr>
        <a:xfrm>
          <a:off x="4879988" y="1752199"/>
          <a:ext cx="1433338" cy="1433338"/>
        </a:xfrm>
        <a:prstGeom prst="ellipse">
          <a:avLst/>
        </a:prstGeom>
        <a:solidFill>
          <a:srgbClr val="66CCFF"/>
        </a:solidFill>
        <a:ln w="285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Трансферты полученные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5947,5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(27,2%)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5089895" y="1962106"/>
        <a:ext cx="1013524" cy="1013524"/>
      </dsp:txXfrm>
    </dsp:sp>
    <dsp:sp modelId="{C6549F84-9FB2-4934-8FA1-98F818950848}">
      <dsp:nvSpPr>
        <dsp:cNvPr id="0" name=""/>
        <dsp:cNvSpPr/>
      </dsp:nvSpPr>
      <dsp:spPr>
        <a:xfrm rot="16200000" flipH="1">
          <a:off x="3758805" y="3373756"/>
          <a:ext cx="331263" cy="7201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69607" y="3377356"/>
        <a:ext cx="309659" cy="43208"/>
      </dsp:txXfrm>
    </dsp:sp>
    <dsp:sp modelId="{517C1FD2-0605-4E9B-A847-1FD5D9A924C0}">
      <dsp:nvSpPr>
        <dsp:cNvPr id="0" name=""/>
        <dsp:cNvSpPr/>
      </dsp:nvSpPr>
      <dsp:spPr>
        <a:xfrm>
          <a:off x="3207766" y="3501330"/>
          <a:ext cx="1433338" cy="1433338"/>
        </a:xfrm>
        <a:prstGeom prst="ellipse">
          <a:avLst/>
        </a:prstGeom>
        <a:solidFill>
          <a:srgbClr val="A5E4F1"/>
        </a:solidFill>
        <a:ln w="285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Трансферты переданные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2067,4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(9,5%)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417673" y="3711237"/>
        <a:ext cx="1013524" cy="1013524"/>
      </dsp:txXfrm>
    </dsp:sp>
    <dsp:sp modelId="{8839768E-74CF-4E00-9289-01A50B1F7D62}">
      <dsp:nvSpPr>
        <dsp:cNvPr id="0" name=""/>
        <dsp:cNvSpPr/>
      </dsp:nvSpPr>
      <dsp:spPr>
        <a:xfrm rot="5478678">
          <a:off x="3701706" y="1348278"/>
          <a:ext cx="445458" cy="47471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770054" y="1376421"/>
        <a:ext cx="311821" cy="284831"/>
      </dsp:txXfrm>
    </dsp:sp>
    <dsp:sp modelId="{8184B756-79E6-4148-8A20-623078919A5B}">
      <dsp:nvSpPr>
        <dsp:cNvPr id="0" name=""/>
        <dsp:cNvSpPr/>
      </dsp:nvSpPr>
      <dsp:spPr>
        <a:xfrm>
          <a:off x="3247177" y="30490"/>
          <a:ext cx="1433338" cy="1433338"/>
        </a:xfrm>
        <a:prstGeom prst="ellipse">
          <a:avLst/>
        </a:prstGeom>
        <a:solidFill>
          <a:srgbClr val="26C9EA"/>
        </a:solidFill>
        <a:ln w="28575" cap="flat" cmpd="sng" algn="ctr">
          <a:noFill/>
          <a:prstDash val="solid"/>
        </a:ln>
        <a:effectLst>
          <a:glow rad="101600">
            <a:schemeClr val="accent1">
              <a:lumMod val="40000"/>
              <a:lumOff val="60000"/>
              <a:alpha val="6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Доход от трудовой деятельности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15677,9 руб. (71,8%)</a:t>
          </a:r>
          <a:endParaRPr lang="ru-RU" sz="1100" b="1" kern="1200" dirty="0"/>
        </a:p>
      </dsp:txBody>
      <dsp:txXfrm>
        <a:off x="3457084" y="240397"/>
        <a:ext cx="1013524" cy="1013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A279F-34DD-4F63-9A62-37D984F9EEC4}">
      <dsp:nvSpPr>
        <dsp:cNvPr id="0" name=""/>
        <dsp:cNvSpPr/>
      </dsp:nvSpPr>
      <dsp:spPr>
        <a:xfrm>
          <a:off x="-5168840" y="-783865"/>
          <a:ext cx="6093692" cy="609369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85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C3DDA-408B-4E09-B607-22711BC5F3DD}">
      <dsp:nvSpPr>
        <dsp:cNvPr id="0" name=""/>
        <dsp:cNvSpPr/>
      </dsp:nvSpPr>
      <dsp:spPr>
        <a:xfrm>
          <a:off x="118158" y="196125"/>
          <a:ext cx="3906386" cy="41131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6485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336699"/>
              </a:solidFill>
            </a:rPr>
            <a:t>Пособия и другие социальные выплаты лицам, имеющим право  на получение мер социальной поддержки</a:t>
          </a:r>
          <a:endParaRPr lang="ru-RU" sz="900" b="1" kern="1200" dirty="0">
            <a:solidFill>
              <a:srgbClr val="336699"/>
            </a:solidFill>
          </a:endParaRPr>
        </a:p>
      </dsp:txBody>
      <dsp:txXfrm>
        <a:off x="118158" y="196125"/>
        <a:ext cx="3906386" cy="411319"/>
      </dsp:txXfrm>
    </dsp:sp>
    <dsp:sp modelId="{72D0F29A-EA57-419C-B7DE-45A5D2409672}">
      <dsp:nvSpPr>
        <dsp:cNvPr id="0" name=""/>
        <dsp:cNvSpPr/>
      </dsp:nvSpPr>
      <dsp:spPr>
        <a:xfrm>
          <a:off x="0" y="153065"/>
          <a:ext cx="514149" cy="5141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721137C-6C54-48E9-A9BB-727667A728F1}">
      <dsp:nvSpPr>
        <dsp:cNvPr id="0" name=""/>
        <dsp:cNvSpPr/>
      </dsp:nvSpPr>
      <dsp:spPr>
        <a:xfrm>
          <a:off x="526455" y="835044"/>
          <a:ext cx="3165781" cy="41131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tint val="60000"/>
                <a:satMod val="25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6667"/>
                <a:tint val="47000"/>
                <a:satMod val="27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6485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336699"/>
              </a:solidFill>
            </a:rPr>
            <a:t>Возмещение полной стоимости материнского капитала и единовременные выплаты из средств материнского капитала</a:t>
          </a:r>
          <a:endParaRPr lang="ru-RU" sz="900" b="1" kern="1200" dirty="0">
            <a:solidFill>
              <a:srgbClr val="336699"/>
            </a:solidFill>
          </a:endParaRPr>
        </a:p>
      </dsp:txBody>
      <dsp:txXfrm>
        <a:off x="526455" y="835044"/>
        <a:ext cx="3165781" cy="411319"/>
      </dsp:txXfrm>
    </dsp:sp>
    <dsp:sp modelId="{75AE6B29-6A07-4D87-B280-C48C0D496D06}">
      <dsp:nvSpPr>
        <dsp:cNvPr id="0" name=""/>
        <dsp:cNvSpPr/>
      </dsp:nvSpPr>
      <dsp:spPr>
        <a:xfrm>
          <a:off x="378997" y="771676"/>
          <a:ext cx="514149" cy="5141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6EA416F-70BC-4F96-A731-367DAF410AA3}">
      <dsp:nvSpPr>
        <dsp:cNvPr id="0" name=""/>
        <dsp:cNvSpPr/>
      </dsp:nvSpPr>
      <dsp:spPr>
        <a:xfrm>
          <a:off x="780748" y="1467591"/>
          <a:ext cx="2848451" cy="41131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60000"/>
                <a:satMod val="25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47000"/>
                <a:satMod val="27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6485" tIns="22860" rIns="22860" bIns="22860" numCol="1" spcCol="1270" anchor="ctr" anchorCtr="0">
          <a:noAutofit/>
        </a:bodyPr>
        <a:lstStyle/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336699"/>
              </a:solidFill>
            </a:rPr>
            <a:t>Пособия и компенсационные выплаты 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336699"/>
              </a:solidFill>
            </a:rPr>
            <a:t>на детей</a:t>
          </a:r>
          <a:endParaRPr lang="ru-RU" sz="900" b="1" kern="1200" dirty="0">
            <a:solidFill>
              <a:srgbClr val="336699"/>
            </a:solidFill>
          </a:endParaRPr>
        </a:p>
      </dsp:txBody>
      <dsp:txXfrm>
        <a:off x="780748" y="1467591"/>
        <a:ext cx="2848451" cy="411319"/>
      </dsp:txXfrm>
    </dsp:sp>
    <dsp:sp modelId="{73F6F06A-10E3-4804-AFF8-D082E1B16F28}">
      <dsp:nvSpPr>
        <dsp:cNvPr id="0" name=""/>
        <dsp:cNvSpPr/>
      </dsp:nvSpPr>
      <dsp:spPr>
        <a:xfrm>
          <a:off x="583118" y="1388565"/>
          <a:ext cx="514149" cy="51414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CCCD136-B540-4F9C-98E9-923727D63404}">
      <dsp:nvSpPr>
        <dsp:cNvPr id="0" name=""/>
        <dsp:cNvSpPr/>
      </dsp:nvSpPr>
      <dsp:spPr>
        <a:xfrm>
          <a:off x="1007598" y="2086331"/>
          <a:ext cx="2413504" cy="41131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60000"/>
                <a:satMod val="25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47000"/>
                <a:satMod val="27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6485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336699"/>
              </a:solidFill>
            </a:rPr>
            <a:t>Пособия и иная денежная помощь малоимущим семьям и семьям в сложной жизненной ситуации</a:t>
          </a:r>
          <a:endParaRPr lang="ru-RU" sz="900" b="1" kern="1200" dirty="0">
            <a:solidFill>
              <a:srgbClr val="336699"/>
            </a:solidFill>
          </a:endParaRPr>
        </a:p>
      </dsp:txBody>
      <dsp:txXfrm>
        <a:off x="1007598" y="2086331"/>
        <a:ext cx="2413504" cy="411319"/>
      </dsp:txXfrm>
    </dsp:sp>
    <dsp:sp modelId="{C2CD16D6-B071-4CED-9007-62F8B61F70E0}">
      <dsp:nvSpPr>
        <dsp:cNvPr id="0" name=""/>
        <dsp:cNvSpPr/>
      </dsp:nvSpPr>
      <dsp:spPr>
        <a:xfrm>
          <a:off x="648292" y="2005906"/>
          <a:ext cx="514149" cy="5141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53E2777-E09F-4463-B37C-DDAD479C4AA6}">
      <dsp:nvSpPr>
        <dsp:cNvPr id="0" name=""/>
        <dsp:cNvSpPr/>
      </dsp:nvSpPr>
      <dsp:spPr>
        <a:xfrm>
          <a:off x="676035" y="2657506"/>
          <a:ext cx="2795353" cy="41131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60000"/>
                <a:satMod val="25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47000"/>
                <a:satMod val="27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6485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336699"/>
              </a:solidFill>
            </a:rPr>
            <a:t>Жилищные субсидии и иная денежная помощь на оплату жилищно-коммунальных услу</a:t>
          </a:r>
          <a:r>
            <a:rPr lang="ru-RU" sz="800" b="1" kern="1200" dirty="0" smtClean="0">
              <a:solidFill>
                <a:srgbClr val="336699"/>
              </a:solidFill>
            </a:rPr>
            <a:t>г</a:t>
          </a:r>
          <a:endParaRPr lang="ru-RU" sz="800" b="1" kern="1200" dirty="0">
            <a:solidFill>
              <a:srgbClr val="336699"/>
            </a:solidFill>
          </a:endParaRPr>
        </a:p>
      </dsp:txBody>
      <dsp:txXfrm>
        <a:off x="676035" y="2657506"/>
        <a:ext cx="2795353" cy="411319"/>
      </dsp:txXfrm>
    </dsp:sp>
    <dsp:sp modelId="{0A696871-A3DD-4474-AE1E-3F0BCA14F6AE}">
      <dsp:nvSpPr>
        <dsp:cNvPr id="0" name=""/>
        <dsp:cNvSpPr/>
      </dsp:nvSpPr>
      <dsp:spPr>
        <a:xfrm>
          <a:off x="583118" y="2623247"/>
          <a:ext cx="514149" cy="5141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A83B87-3E39-4577-BE5B-6C7C41706E44}">
      <dsp:nvSpPr>
        <dsp:cNvPr id="0" name=""/>
        <dsp:cNvSpPr/>
      </dsp:nvSpPr>
      <dsp:spPr>
        <a:xfrm>
          <a:off x="576064" y="3299086"/>
          <a:ext cx="3155572" cy="41131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tint val="60000"/>
                <a:satMod val="25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3333"/>
                <a:tint val="47000"/>
                <a:satMod val="27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6485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336699"/>
              </a:solidFill>
            </a:rPr>
            <a:t>Пособия по безработице и иные выплаты, предусмотренные для лиц, потерявших работу</a:t>
          </a:r>
          <a:endParaRPr lang="ru-RU" sz="900" b="1" kern="1200" dirty="0">
            <a:solidFill>
              <a:srgbClr val="336699"/>
            </a:solidFill>
          </a:endParaRPr>
        </a:p>
      </dsp:txBody>
      <dsp:txXfrm>
        <a:off x="576064" y="3299086"/>
        <a:ext cx="3155572" cy="411319"/>
      </dsp:txXfrm>
    </dsp:sp>
    <dsp:sp modelId="{B758C7DF-81D9-49C0-8049-06987D9656B4}">
      <dsp:nvSpPr>
        <dsp:cNvPr id="0" name=""/>
        <dsp:cNvSpPr/>
      </dsp:nvSpPr>
      <dsp:spPr>
        <a:xfrm>
          <a:off x="378138" y="3240362"/>
          <a:ext cx="514149" cy="5141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270721A-22BB-4E1D-8281-A66AEFCCDCAF}">
      <dsp:nvSpPr>
        <dsp:cNvPr id="0" name=""/>
        <dsp:cNvSpPr/>
      </dsp:nvSpPr>
      <dsp:spPr>
        <a:xfrm>
          <a:off x="162274" y="3868801"/>
          <a:ext cx="4014189" cy="49150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60000"/>
                <a:satMod val="25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47000"/>
                <a:satMod val="27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6485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>
              <a:solidFill>
                <a:srgbClr val="336699"/>
              </a:solidFill>
            </a:rPr>
            <a:t>Другие выплаты (стипендии, другая денежная помощь обучающимся в образовательных организациях;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>
              <a:solidFill>
                <a:srgbClr val="336699"/>
              </a:solidFill>
            </a:rPr>
            <a:t> выплаты по уходу за другими лицами, нуждающимися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>
              <a:solidFill>
                <a:srgbClr val="336699"/>
              </a:solidFill>
            </a:rPr>
            <a:t> в посторонней помощи)</a:t>
          </a:r>
          <a:endParaRPr lang="ru-RU" sz="900" b="1" kern="1200" dirty="0">
            <a:solidFill>
              <a:srgbClr val="336699"/>
            </a:solidFill>
          </a:endParaRPr>
        </a:p>
      </dsp:txBody>
      <dsp:txXfrm>
        <a:off x="162274" y="3868801"/>
        <a:ext cx="4014189" cy="491502"/>
      </dsp:txXfrm>
    </dsp:sp>
    <dsp:sp modelId="{139E2C05-0AB6-4F70-9EB0-6DECDBE477FB}">
      <dsp:nvSpPr>
        <dsp:cNvPr id="0" name=""/>
        <dsp:cNvSpPr/>
      </dsp:nvSpPr>
      <dsp:spPr>
        <a:xfrm>
          <a:off x="6510" y="3857477"/>
          <a:ext cx="514149" cy="5141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300A6-6E91-4623-A58D-DA52B888B830}">
      <dsp:nvSpPr>
        <dsp:cNvPr id="0" name=""/>
        <dsp:cNvSpPr/>
      </dsp:nvSpPr>
      <dsp:spPr>
        <a:xfrm>
          <a:off x="51308" y="0"/>
          <a:ext cx="1293700" cy="129370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  ВСЕГО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 807,9 </a:t>
          </a:r>
          <a:r>
            <a:rPr lang="ru-RU" sz="1000" kern="1200" dirty="0" smtClean="0"/>
            <a:t>руб.</a:t>
          </a:r>
          <a:endParaRPr lang="ru-RU" sz="1000" kern="1200" dirty="0"/>
        </a:p>
      </dsp:txBody>
      <dsp:txXfrm>
        <a:off x="231960" y="152555"/>
        <a:ext cx="745917" cy="988590"/>
      </dsp:txXfrm>
    </dsp:sp>
    <dsp:sp modelId="{530E6661-574D-4CFC-9930-555E382F117E}">
      <dsp:nvSpPr>
        <dsp:cNvPr id="0" name=""/>
        <dsp:cNvSpPr/>
      </dsp:nvSpPr>
      <dsp:spPr>
        <a:xfrm>
          <a:off x="755807" y="950194"/>
          <a:ext cx="1293700" cy="1293700"/>
        </a:xfrm>
        <a:prstGeom prst="ellipse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  3,7% к денежному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  доходу</a:t>
          </a:r>
        </a:p>
      </dsp:txBody>
      <dsp:txXfrm>
        <a:off x="1122938" y="1102749"/>
        <a:ext cx="745917" cy="988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300A6-6E91-4623-A58D-DA52B888B830}">
      <dsp:nvSpPr>
        <dsp:cNvPr id="0" name=""/>
        <dsp:cNvSpPr/>
      </dsp:nvSpPr>
      <dsp:spPr>
        <a:xfrm>
          <a:off x="1037291" y="0"/>
          <a:ext cx="1293700" cy="129370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ВСЕГО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1148,1 руб.</a:t>
          </a:r>
          <a:endParaRPr lang="ru-RU" sz="1100" kern="1200" dirty="0"/>
        </a:p>
      </dsp:txBody>
      <dsp:txXfrm>
        <a:off x="1217943" y="152555"/>
        <a:ext cx="745917" cy="988590"/>
      </dsp:txXfrm>
    </dsp:sp>
    <dsp:sp modelId="{530E6661-574D-4CFC-9930-555E382F117E}">
      <dsp:nvSpPr>
        <dsp:cNvPr id="0" name=""/>
        <dsp:cNvSpPr/>
      </dsp:nvSpPr>
      <dsp:spPr>
        <a:xfrm>
          <a:off x="175815" y="894553"/>
          <a:ext cx="1293700" cy="1293700"/>
        </a:xfrm>
        <a:prstGeom prst="ellipse">
          <a:avLst/>
        </a:prstGeom>
        <a:solidFill>
          <a:schemeClr val="bg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  4,3% к денежному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 доходу</a:t>
          </a:r>
        </a:p>
      </dsp:txBody>
      <dsp:txXfrm>
        <a:off x="542946" y="1047108"/>
        <a:ext cx="745917" cy="988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4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4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6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8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6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1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2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1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900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900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6" Type="http://schemas.openxmlformats.org/officeDocument/2006/relationships/diagramColors" Target="../diagrams/colors4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microsoft.com/office/2007/relationships/hdphoto" Target="../media/hdphoto3.wdp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37" y="1596888"/>
            <a:ext cx="8686800" cy="4525963"/>
          </a:xfrm>
        </p:spPr>
        <p:txBody>
          <a:bodyPr/>
          <a:lstStyle/>
          <a:p>
            <a:endParaRPr lang="ru-RU" dirty="0" smtClean="0"/>
          </a:p>
          <a:p>
            <a:pPr lvl="6"/>
            <a:endParaRPr lang="ru-RU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89765" y="1690973"/>
            <a:ext cx="2477891" cy="58916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Домохозяйства с детьми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3033" y="4308160"/>
            <a:ext cx="2477891" cy="59406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Состоящие (только) из инвалидов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648" y="3491931"/>
            <a:ext cx="2477891" cy="59406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Состоящие (только) из пенсионеров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2080" y="1242371"/>
            <a:ext cx="1522675" cy="45134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С 1 ребенком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89767" y="2582759"/>
            <a:ext cx="2477891" cy="56319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Домохозяйства без детей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61775" y="5164113"/>
            <a:ext cx="2405883" cy="59406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Имеющие в своем составе инвалидов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83568" y="6237312"/>
            <a:ext cx="8208912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По результатам Выборочного наблюдения доходов населения и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участия в социальных программах в 2017 г.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578" y="1772816"/>
            <a:ext cx="1138245" cy="413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15699,4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2623963"/>
            <a:ext cx="1138245" cy="413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26980,4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763323" y="2048937"/>
            <a:ext cx="1138245" cy="413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223,0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14754" y="2055778"/>
            <a:ext cx="1138245" cy="413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14314,9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773014" y="1242371"/>
            <a:ext cx="1138245" cy="413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152,3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14755" y="1242371"/>
            <a:ext cx="1138245" cy="432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17854,1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33577" y="3576086"/>
            <a:ext cx="1138245" cy="413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25342,4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2173" y="4398238"/>
            <a:ext cx="1138245" cy="413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19930,1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2174" y="5254191"/>
            <a:ext cx="1138245" cy="413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21030,8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900923" y="5254192"/>
            <a:ext cx="1138245" cy="413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365,0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05905" y="4398239"/>
            <a:ext cx="1138245" cy="413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403,0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00924" y="3565738"/>
            <a:ext cx="1138245" cy="413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087,3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05905" y="2674619"/>
            <a:ext cx="1138245" cy="413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927,7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05905" y="1778603"/>
            <a:ext cx="1138245" cy="413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229,5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6216" y="94378"/>
            <a:ext cx="8223615" cy="997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Денежный доход по основным демографическим и социальным группам домохозяйств</a:t>
            </a:r>
          </a:p>
          <a:p>
            <a:pPr algn="ctr"/>
            <a:r>
              <a:rPr lang="ru-RU" sz="1200" b="1" i="1" dirty="0">
                <a:solidFill>
                  <a:schemeClr val="bg2">
                    <a:lumMod val="50000"/>
                  </a:schemeClr>
                </a:solidFill>
              </a:rPr>
              <a:t>в среднем на члена домохозяйства, рублей в месяц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11" y="1091849"/>
            <a:ext cx="743545" cy="52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Соединительная линия уступом 17"/>
          <p:cNvCxnSpPr/>
          <p:nvPr/>
        </p:nvCxnSpPr>
        <p:spPr>
          <a:xfrm flipV="1">
            <a:off x="3900923" y="1573645"/>
            <a:ext cx="1405040" cy="281597"/>
          </a:xfrm>
          <a:prstGeom prst="bentConnector3">
            <a:avLst>
              <a:gd name="adj1" fmla="val 77984"/>
            </a:avLst>
          </a:prstGeom>
          <a:ln w="57150">
            <a:solidFill>
              <a:srgbClr val="B4E3EE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>
            <a:off x="3906729" y="2157241"/>
            <a:ext cx="2223919" cy="225652"/>
          </a:xfrm>
          <a:prstGeom prst="bentConnector3">
            <a:avLst>
              <a:gd name="adj1" fmla="val 50000"/>
            </a:avLst>
          </a:prstGeom>
          <a:ln w="57150">
            <a:solidFill>
              <a:srgbClr val="B4E3EE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292080" y="2055778"/>
            <a:ext cx="1522675" cy="4255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С 2 детьми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795611" y="1551495"/>
            <a:ext cx="1296144" cy="278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Россия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72570" y="1612331"/>
            <a:ext cx="1296144" cy="278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Владимирская область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" name="Рисунок 33" descr="T:\ROSSTAT\ИзМосквы\Budget\17_Владимирская область\Новая папка\Владимир_герб_2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0000" l="10000" r="90000">
                        <a14:foregroundMark x1="35833" y1="20444" x2="35833" y2="20444"/>
                        <a14:foregroundMark x1="49000" y1="18667" x2="49000" y2="18667"/>
                        <a14:foregroundMark x1="52500" y1="19556" x2="52500" y2="19556"/>
                        <a14:foregroundMark x1="50500" y1="19333" x2="50500" y2="19333"/>
                        <a14:foregroundMark x1="46333" y1="19111" x2="46333" y2="19111"/>
                        <a14:foregroundMark x1="44833" y1="18889" x2="44833" y2="1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7" y="1007813"/>
            <a:ext cx="1067591" cy="69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Рисунок 45" descr="T:\ROSSTAT\ИзМосквы\Budget\17_Владимирская область\Новая папка\Знак_рубля_золотой.pn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7667" l="789" r="95858">
                        <a14:foregroundMark x1="34517" y1="6333" x2="34517" y2="6333"/>
                        <a14:foregroundMark x1="36292" y1="2000" x2="36292" y2="2000"/>
                        <a14:foregroundMark x1="15582" y1="667" x2="15582" y2="667"/>
                        <a14:foregroundMark x1="95858" y1="29167" x2="95858" y2="29167"/>
                        <a14:foregroundMark x1="6114" y1="51500" x2="6114" y2="51500"/>
                        <a14:foregroundMark x1="3353" y1="59500" x2="3353" y2="59500"/>
                        <a14:foregroundMark x1="4536" y1="75500" x2="4536" y2="75500"/>
                        <a14:foregroundMark x1="1183" y1="77500" x2="1183" y2="77500"/>
                        <a14:foregroundMark x1="17751" y1="94333" x2="17751" y2="94333"/>
                        <a14:foregroundMark x1="17554" y1="97667" x2="17554" y2="9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74619"/>
            <a:ext cx="2974446" cy="344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2" descr="T:\ROSSTAT\ИзМосквы\Budget\17_Владимирская область\картинки\ЯБЛОК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48" y="6088360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!!! Доклад\Инфографика\КАРТИНКИ\деньги\b_25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624736" cy="524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252232"/>
              </p:ext>
            </p:extLst>
          </p:nvPr>
        </p:nvGraphicFramePr>
        <p:xfrm>
          <a:off x="575556" y="1135361"/>
          <a:ext cx="7848872" cy="493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6227733"/>
            <a:ext cx="8208912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По результатам Выборочного наблюдения доходов населения и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участия в социальных программах в 2017 г.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4160" y="116632"/>
            <a:ext cx="7632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Уровень и структура денежных доходов</a:t>
            </a:r>
          </a:p>
          <a:p>
            <a:pPr algn="ctr"/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домашних хозяйств в 2016 году</a:t>
            </a:r>
          </a:p>
          <a:p>
            <a:pPr algn="ctr"/>
            <a:r>
              <a:rPr lang="ru-RU" sz="1200" b="1" i="1" dirty="0">
                <a:solidFill>
                  <a:schemeClr val="bg2">
                    <a:lumMod val="50000"/>
                  </a:schemeClr>
                </a:solidFill>
              </a:rPr>
              <a:t>в среднем на члена </a:t>
            </a:r>
            <a:r>
              <a:rPr lang="ru-RU" sz="1200" b="1" i="1" dirty="0" smtClean="0">
                <a:solidFill>
                  <a:schemeClr val="bg2">
                    <a:lumMod val="50000"/>
                  </a:schemeClr>
                </a:solidFill>
              </a:rPr>
              <a:t>домохозяйства, </a:t>
            </a:r>
            <a:r>
              <a:rPr lang="ru-RU" sz="1200" b="1" i="1" dirty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1200" b="1" i="1" dirty="0" smtClean="0">
                <a:solidFill>
                  <a:schemeClr val="bg2">
                    <a:lumMod val="50000"/>
                  </a:schemeClr>
                </a:solidFill>
              </a:rPr>
              <a:t>месяц</a:t>
            </a:r>
            <a:endParaRPr lang="ru-RU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661121" y="1916832"/>
            <a:ext cx="1206134" cy="956185"/>
          </a:xfrm>
          <a:prstGeom prst="downArrowCallout">
            <a:avLst>
              <a:gd name="adj1" fmla="val 12301"/>
              <a:gd name="adj2" fmla="val 15023"/>
              <a:gd name="adj3" fmla="val 23186"/>
              <a:gd name="adj4" fmla="val 64977"/>
            </a:avLst>
          </a:prstGeom>
          <a:solidFill>
            <a:srgbClr val="66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bg1"/>
              </a:solidFill>
            </a:endParaRP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Социальные выплаты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5456,5 руб.</a:t>
            </a:r>
            <a:endParaRPr lang="ru-RU" sz="900" b="1" dirty="0">
              <a:solidFill>
                <a:schemeClr val="bg1"/>
              </a:solidFill>
            </a:endParaRP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(25%)</a:t>
            </a:r>
          </a:p>
          <a:p>
            <a:pPr algn="ctr"/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5715127" y="4365104"/>
            <a:ext cx="1152128" cy="1008112"/>
          </a:xfrm>
          <a:prstGeom prst="upArrowCallout">
            <a:avLst>
              <a:gd name="adj1" fmla="val 13482"/>
              <a:gd name="adj2" fmla="val 14922"/>
              <a:gd name="adj3" fmla="val 20681"/>
              <a:gd name="adj4" fmla="val 64977"/>
            </a:avLst>
          </a:prstGeom>
          <a:solidFill>
            <a:srgbClr val="66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bg1"/>
              </a:solidFill>
            </a:endParaRP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Иные денежные поступления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491 руб.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(2,2%)</a:t>
            </a:r>
          </a:p>
          <a:p>
            <a:pPr algn="ctr"/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T:\ROSSTAT\ИзМосквы\Budget\17_Владимирская область\картинки\ЯБЛОК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48" y="6088360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4247964" y="4365104"/>
            <a:ext cx="504056" cy="36004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470861"/>
              </p:ext>
            </p:extLst>
          </p:nvPr>
        </p:nvGraphicFramePr>
        <p:xfrm>
          <a:off x="2267744" y="1486685"/>
          <a:ext cx="4176464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371466" y="1636442"/>
            <a:ext cx="10357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6699"/>
                </a:solidFill>
              </a:rPr>
              <a:t>332,0</a:t>
            </a:r>
            <a:endParaRPr lang="ru-RU" dirty="0">
              <a:solidFill>
                <a:srgbClr val="336699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41603" y="2907909"/>
            <a:ext cx="99183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6699"/>
                </a:solidFill>
              </a:rPr>
              <a:t>176,6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881837" y="2302767"/>
            <a:ext cx="9001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6699"/>
                </a:solidFill>
              </a:rPr>
              <a:t>72,6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005853" y="4015200"/>
            <a:ext cx="99183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6699"/>
                </a:solidFill>
              </a:rPr>
              <a:t>175,0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514758" y="5337883"/>
            <a:ext cx="9001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6699"/>
                </a:solidFill>
              </a:rPr>
              <a:t>38,6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38968" y="385272"/>
            <a:ext cx="81369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Уровень социальных пособий, компенсаций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и иных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выплат в 2016 году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1" dirty="0">
                <a:solidFill>
                  <a:schemeClr val="bg2">
                    <a:lumMod val="50000"/>
                  </a:schemeClr>
                </a:solidFill>
              </a:rPr>
              <a:t>в среднем на члена домохозяйства, рублей в месяц</a:t>
            </a:r>
          </a:p>
        </p:txBody>
      </p:sp>
      <p:sp>
        <p:nvSpPr>
          <p:cNvPr id="61" name="Овал 60"/>
          <p:cNvSpPr/>
          <p:nvPr/>
        </p:nvSpPr>
        <p:spPr>
          <a:xfrm>
            <a:off x="5915845" y="4734356"/>
            <a:ext cx="514149" cy="514149"/>
          </a:xfrm>
          <a:prstGeom prst="ellipse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Овал 61"/>
          <p:cNvSpPr/>
          <p:nvPr/>
        </p:nvSpPr>
        <p:spPr>
          <a:xfrm>
            <a:off x="5646682" y="4092775"/>
            <a:ext cx="514149" cy="514149"/>
          </a:xfrm>
          <a:prstGeom prst="ellipse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Овал 62"/>
          <p:cNvSpPr/>
          <p:nvPr/>
        </p:nvSpPr>
        <p:spPr>
          <a:xfrm>
            <a:off x="5617452" y="3531314"/>
            <a:ext cx="514149" cy="514149"/>
          </a:xfrm>
          <a:prstGeom prst="ellipse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Овал 63"/>
          <p:cNvSpPr/>
          <p:nvPr/>
        </p:nvSpPr>
        <p:spPr>
          <a:xfrm>
            <a:off x="5702911" y="2909803"/>
            <a:ext cx="514149" cy="514149"/>
          </a:xfrm>
          <a:prstGeom prst="ellipse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Овал 64"/>
          <p:cNvSpPr/>
          <p:nvPr/>
        </p:nvSpPr>
        <p:spPr>
          <a:xfrm>
            <a:off x="5903757" y="2275361"/>
            <a:ext cx="514149" cy="514149"/>
          </a:xfrm>
          <a:prstGeom prst="ellipse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Овал 65"/>
          <p:cNvSpPr/>
          <p:nvPr/>
        </p:nvSpPr>
        <p:spPr>
          <a:xfrm>
            <a:off x="6228184" y="1653242"/>
            <a:ext cx="514149" cy="514149"/>
          </a:xfrm>
          <a:prstGeom prst="ellipse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" name="Овал 67"/>
          <p:cNvSpPr/>
          <p:nvPr/>
        </p:nvSpPr>
        <p:spPr>
          <a:xfrm>
            <a:off x="6251955" y="5332837"/>
            <a:ext cx="514149" cy="514149"/>
          </a:xfrm>
          <a:prstGeom prst="ellipse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/>
          <p:cNvSpPr/>
          <p:nvPr/>
        </p:nvSpPr>
        <p:spPr>
          <a:xfrm>
            <a:off x="683568" y="6237312"/>
            <a:ext cx="8208912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По результатам Выборочного наблюдения доходов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населения и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участия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в социальных программах в 2017 г.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92283" y="2302767"/>
            <a:ext cx="9001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6699"/>
                </a:solidFill>
              </a:rPr>
              <a:t>271,6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31601" y="2923684"/>
            <a:ext cx="9001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6699"/>
                </a:solidFill>
              </a:rPr>
              <a:t>191,2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624228" y="1663335"/>
            <a:ext cx="9001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6699"/>
                </a:solidFill>
              </a:rPr>
              <a:t>526,5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01399" y="4734356"/>
            <a:ext cx="9001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6699"/>
                </a:solidFill>
              </a:rPr>
              <a:t>11,5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58253" y="3510228"/>
            <a:ext cx="9001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6699"/>
                </a:solidFill>
              </a:rPr>
              <a:t>1,6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979944" y="3505398"/>
            <a:ext cx="9001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6699"/>
                </a:solidFill>
              </a:rPr>
              <a:t>13,2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31601" y="4090258"/>
            <a:ext cx="9001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6699"/>
                </a:solidFill>
              </a:rPr>
              <a:t>95,3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73181" y="4734356"/>
            <a:ext cx="9001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6699"/>
                </a:solidFill>
              </a:rPr>
              <a:t>11,1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24228" y="5342930"/>
            <a:ext cx="9001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6699"/>
                </a:solidFill>
              </a:rPr>
              <a:t>39,3</a:t>
            </a:r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10904"/>
            <a:ext cx="743545" cy="52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7279728" y="1609515"/>
            <a:ext cx="1296144" cy="278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Россия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15752262"/>
              </p:ext>
            </p:extLst>
          </p:nvPr>
        </p:nvGraphicFramePr>
        <p:xfrm>
          <a:off x="194229" y="2275361"/>
          <a:ext cx="2330992" cy="224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661809951"/>
              </p:ext>
            </p:extLst>
          </p:nvPr>
        </p:nvGraphicFramePr>
        <p:xfrm>
          <a:off x="6629900" y="2315788"/>
          <a:ext cx="2330992" cy="224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34" name="Рисунок 33" descr="T:\ROSSTAT\ИзМосквы\Budget\17_Владимирская область\Новая папка\Владимир_герб_2.jpg"/>
          <p:cNvPicPr/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000" b="90000" l="10000" r="90000">
                        <a14:foregroundMark x1="35833" y1="20444" x2="35833" y2="20444"/>
                        <a14:foregroundMark x1="49000" y1="18667" x2="49000" y2="18667"/>
                        <a14:foregroundMark x1="52500" y1="19556" x2="52500" y2="19556"/>
                        <a14:foregroundMark x1="50500" y1="19333" x2="50500" y2="19333"/>
                        <a14:foregroundMark x1="46333" y1="19111" x2="46333" y2="19111"/>
                        <a14:foregroundMark x1="44833" y1="18889" x2="44833" y2="1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2" y="1055561"/>
            <a:ext cx="1188631" cy="69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438968" y="1788565"/>
            <a:ext cx="1296144" cy="278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Владимирская область</a:t>
            </a:r>
          </a:p>
          <a:p>
            <a:pPr algn="ctr"/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Picture 2" descr="T:\ROSSTAT\ИзМосквы\Budget\17_Владимирская область\картинки\ЯБЛОКО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48" y="6088360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:\ROSSTAT\ИзМосквы\Budget\17_Владимирская область\обрезана_КАРТОГРАММА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43" b="98905" l="3966" r="95345">
                        <a14:foregroundMark x1="41983" y1="92004" x2="41983" y2="92004"/>
                        <a14:foregroundMark x1="29138" y1="95071" x2="29138" y2="95071"/>
                        <a14:foregroundMark x1="27069" y1="99014" x2="27069" y2="99014"/>
                        <a14:foregroundMark x1="8190" y1="71851" x2="8190" y2="71851"/>
                        <a14:foregroundMark x1="3966" y1="38883" x2="3966" y2="38883"/>
                        <a14:foregroundMark x1="31379" y1="4929" x2="31379" y2="4929"/>
                        <a14:foregroundMark x1="42500" y1="2848" x2="42500" y2="2848"/>
                        <a14:foregroundMark x1="95345" y1="37678" x2="95345" y2="37678"/>
                        <a14:foregroundMark x1="54828" y1="67360" x2="54828" y2="67360"/>
                        <a14:foregroundMark x1="60948" y1="53122" x2="60948" y2="53122"/>
                        <a14:foregroundMark x1="25948" y1="1643" x2="25948" y2="1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2" y="1340768"/>
            <a:ext cx="4787416" cy="41764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403343"/>
              </p:ext>
            </p:extLst>
          </p:nvPr>
        </p:nvGraphicFramePr>
        <p:xfrm>
          <a:off x="-468560" y="449289"/>
          <a:ext cx="7488832" cy="5788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6237312"/>
            <a:ext cx="8208912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По результатам Выборочного наблюдения доходов населения и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участия в социальных программах в 2017 г.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57578" y="5002584"/>
            <a:ext cx="432048" cy="144016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26747" y="4221088"/>
            <a:ext cx="432048" cy="144016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26747" y="4653136"/>
            <a:ext cx="432048" cy="144016"/>
          </a:xfrm>
          <a:prstGeom prst="rect">
            <a:avLst/>
          </a:prstGeom>
          <a:solidFill>
            <a:srgbClr val="73EB2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668344" y="4221088"/>
            <a:ext cx="136815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336699"/>
                </a:solidFill>
              </a:rPr>
              <a:t>20 000 – 25 000</a:t>
            </a:r>
            <a:endParaRPr lang="ru-RU" sz="1200" dirty="0">
              <a:solidFill>
                <a:srgbClr val="3366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9626" y="4653136"/>
            <a:ext cx="136815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336699"/>
                </a:solidFill>
              </a:rPr>
              <a:t>25 000 – 30 000</a:t>
            </a:r>
            <a:endParaRPr lang="ru-RU" sz="1200" dirty="0">
              <a:solidFill>
                <a:srgbClr val="3366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89626" y="5005288"/>
            <a:ext cx="136815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336699"/>
                </a:solidFill>
              </a:rPr>
              <a:t>Свыше 30 000</a:t>
            </a:r>
            <a:endParaRPr lang="ru-RU" sz="1200" dirty="0">
              <a:solidFill>
                <a:srgbClr val="3366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88640"/>
            <a:ext cx="828092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Денежные доходы домашних хозяйств</a:t>
            </a:r>
          </a:p>
          <a:p>
            <a:pPr algn="ctr"/>
            <a:r>
              <a:rPr lang="ru-RU" sz="1200" b="1" i="1" dirty="0">
                <a:solidFill>
                  <a:schemeClr val="bg2">
                    <a:lumMod val="50000"/>
                  </a:schemeClr>
                </a:solidFill>
              </a:rPr>
              <a:t>в среднем на члена домохозяйства, рублей в месяц</a:t>
            </a:r>
          </a:p>
        </p:txBody>
      </p:sp>
      <p:pic>
        <p:nvPicPr>
          <p:cNvPr id="13" name="Picture 2" descr="T:\ROSSTAT\ИзМосквы\Budget\17_Владимирская область\картинки\ЯБЛО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48" y="6088360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26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1213</TotalTime>
  <Words>401</Words>
  <Application>Microsoft Office PowerPoint</Application>
  <PresentationFormat>Экран (4:3)</PresentationFormat>
  <Paragraphs>101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Солдатова Наталья Михайловна</cp:lastModifiedBy>
  <cp:revision>80</cp:revision>
  <dcterms:modified xsi:type="dcterms:W3CDTF">2019-01-15T09:23:11Z</dcterms:modified>
</cp:coreProperties>
</file>