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charts/chart19.xml" ContentType="application/vnd.openxmlformats-officedocument.drawingml.chart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8.xml" ContentType="application/vnd.openxmlformats-officedocument.themeOverride+xml"/>
  <Override PartName="/ppt/charts/chart25.xml" ContentType="application/vnd.openxmlformats-officedocument.drawingml.chart+xml"/>
  <Override PartName="/ppt/theme/themeOverride9.xml" ContentType="application/vnd.openxmlformats-officedocument.themeOverride+xml"/>
  <Override PartName="/ppt/charts/chart26.xml" ContentType="application/vnd.openxmlformats-officedocument.drawingml.chart+xml"/>
  <Override PartName="/ppt/theme/themeOverride10.xml" ContentType="application/vnd.openxmlformats-officedocument.themeOverride+xml"/>
  <Override PartName="/ppt/charts/chart27.xml" ContentType="application/vnd.openxmlformats-officedocument.drawingml.chart+xml"/>
  <Override PartName="/ppt/theme/themeOverride11.xml" ContentType="application/vnd.openxmlformats-officedocument.themeOverride+xml"/>
  <Override PartName="/ppt/charts/chart28.xml" ContentType="application/vnd.openxmlformats-officedocument.drawingml.chart+xml"/>
  <Override PartName="/ppt/theme/themeOverride12.xml" ContentType="application/vnd.openxmlformats-officedocument.themeOverride+xml"/>
  <Override PartName="/ppt/charts/chart29.xml" ContentType="application/vnd.openxmlformats-officedocument.drawingml.chart+xml"/>
  <Override PartName="/ppt/theme/themeOverride13.xml" ContentType="application/vnd.openxmlformats-officedocument.themeOverride+xml"/>
  <Override PartName="/ppt/charts/chart30.xml" ContentType="application/vnd.openxmlformats-officedocument.drawingml.chart+xml"/>
  <Override PartName="/ppt/theme/themeOverride14.xml" ContentType="application/vnd.openxmlformats-officedocument.themeOverride+xml"/>
  <Override PartName="/ppt/charts/chart31.xml" ContentType="application/vnd.openxmlformats-officedocument.drawingml.chart+xml"/>
  <Override PartName="/ppt/theme/themeOverride15.xml" ContentType="application/vnd.openxmlformats-officedocument.themeOverride+xml"/>
  <Override PartName="/ppt/notesSlides/notesSlide7.xml" ContentType="application/vnd.openxmlformats-officedocument.presentationml.notesSlide+xml"/>
  <Override PartName="/ppt/charts/chart32.xml" ContentType="application/vnd.openxmlformats-officedocument.drawingml.chart+xml"/>
  <Override PartName="/ppt/drawings/drawing8.xml" ContentType="application/vnd.openxmlformats-officedocument.drawingml.chartshapes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7.xml" ContentType="application/vnd.openxmlformats-officedocument.drawingml.chart+xml"/>
  <Override PartName="/ppt/drawings/drawing9.xml" ContentType="application/vnd.openxmlformats-officedocument.drawingml.chartshapes+xml"/>
  <Override PartName="/ppt/charts/chart38.xml" ContentType="application/vnd.openxmlformats-officedocument.drawingml.chart+xml"/>
  <Override PartName="/ppt/drawings/drawing10.xml" ContentType="application/vnd.openxmlformats-officedocument.drawingml.chartshapes+xml"/>
  <Override PartName="/ppt/charts/chart39.xml" ContentType="application/vnd.openxmlformats-officedocument.drawingml.chart+xml"/>
  <Override PartName="/ppt/drawings/drawing1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drawings/drawing1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colors11.xml" ContentType="application/vnd.ms-office.chartcolorstyle+xml"/>
  <Override PartName="/ppt/charts/style1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4" r:id="rId2"/>
    <p:sldId id="299" r:id="rId3"/>
    <p:sldId id="300" r:id="rId4"/>
    <p:sldId id="298" r:id="rId5"/>
    <p:sldId id="307" r:id="rId6"/>
    <p:sldId id="283" r:id="rId7"/>
    <p:sldId id="301" r:id="rId8"/>
    <p:sldId id="293" r:id="rId9"/>
    <p:sldId id="305" r:id="rId10"/>
    <p:sldId id="327" r:id="rId11"/>
    <p:sldId id="294" r:id="rId12"/>
    <p:sldId id="302" r:id="rId13"/>
    <p:sldId id="331" r:id="rId14"/>
    <p:sldId id="295" r:id="rId15"/>
    <p:sldId id="321" r:id="rId16"/>
    <p:sldId id="318" r:id="rId17"/>
    <p:sldId id="311" r:id="rId18"/>
    <p:sldId id="313" r:id="rId19"/>
    <p:sldId id="322" r:id="rId20"/>
    <p:sldId id="317" r:id="rId21"/>
    <p:sldId id="314" r:id="rId22"/>
    <p:sldId id="323" r:id="rId23"/>
    <p:sldId id="290" r:id="rId24"/>
    <p:sldId id="288" r:id="rId25"/>
    <p:sldId id="291" r:id="rId26"/>
    <p:sldId id="287" r:id="rId27"/>
    <p:sldId id="329" r:id="rId28"/>
    <p:sldId id="289" r:id="rId29"/>
    <p:sldId id="330" r:id="rId30"/>
    <p:sldId id="308" r:id="rId31"/>
    <p:sldId id="309" r:id="rId32"/>
    <p:sldId id="310" r:id="rId33"/>
    <p:sldId id="328" r:id="rId34"/>
    <p:sldId id="324" r:id="rId35"/>
    <p:sldId id="332" r:id="rId36"/>
    <p:sldId id="296" r:id="rId37"/>
    <p:sldId id="316" r:id="rId38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535"/>
    <a:srgbClr val="FFFF00"/>
    <a:srgbClr val="008000"/>
    <a:srgbClr val="B8E08C"/>
    <a:srgbClr val="66FF99"/>
    <a:srgbClr val="CC0099"/>
    <a:srgbClr val="FFFFCC"/>
    <a:srgbClr val="DAFAD6"/>
    <a:srgbClr val="C75F09"/>
    <a:srgbClr val="D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8321" autoAdjust="0"/>
    <p:restoredTop sz="91759" autoAdjust="0"/>
  </p:normalViewPr>
  <p:slideViewPr>
    <p:cSldViewPr>
      <p:cViewPr varScale="1">
        <p:scale>
          <a:sx n="113" d="100"/>
          <a:sy n="113" d="100"/>
        </p:scale>
        <p:origin x="-237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2.xlsx"/><Relationship Id="rId4" Type="http://schemas.microsoft.com/office/2011/relationships/chartStyle" Target="style1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3.xlsx"/><Relationship Id="rId4" Type="http://schemas.microsoft.com/office/2011/relationships/chartStyle" Target="style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8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9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0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11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2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4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15.xml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30.xlsx"/><Relationship Id="rId4" Type="http://schemas.microsoft.com/office/2011/relationships/chartStyle" Target="style5.xml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31.xlsx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32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33.xlsx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34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5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36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3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38.xlsx"/></Relationships>
</file>

<file path=ppt/charts/_rels/chart4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39.xlsx"/><Relationship Id="rId4" Type="http://schemas.microsoft.com/office/2011/relationships/chartStyle" Target="style11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75000"/>
            <a:alpha val="48000"/>
          </a:schemeClr>
        </a:solidFill>
        <a:ln>
          <a:solidFill>
            <a:schemeClr val="bg1">
              <a:lumMod val="65000"/>
            </a:schemeClr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6724282097310826E-2"/>
          <c:w val="0.9991721673732229"/>
          <c:h val="0.805335713185864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F6882E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3740B"/>
              </a:solidFill>
            </c:spPr>
          </c:dPt>
          <c:dPt>
            <c:idx val="1"/>
            <c:invertIfNegative val="0"/>
            <c:bubble3D val="0"/>
            <c:spPr>
              <a:solidFill>
                <a:srgbClr val="F3740B"/>
              </a:solidFill>
            </c:spPr>
          </c:dPt>
          <c:dPt>
            <c:idx val="2"/>
            <c:invertIfNegative val="0"/>
            <c:bubble3D val="0"/>
            <c:spPr>
              <a:solidFill>
                <a:srgbClr val="F3740B"/>
              </a:solidFill>
            </c:spPr>
          </c:dPt>
          <c:dLbls>
            <c:dLbl>
              <c:idx val="0"/>
              <c:layout>
                <c:manualLayout>
                  <c:x val="6.7674342649000558E-4"/>
                  <c:y val="-2.9349809085540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178.7</a:t>
                    </a:r>
                  </a:p>
                  <a:p>
                    <a:r>
                      <a:rPr lang="en-US" b="0" i="1" dirty="0" smtClean="0"/>
                      <a:t>(99,4%)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22325281437012E-3"/>
                  <c:y val="-5.2808143615390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6.6</a:t>
                    </a:r>
                    <a:br>
                      <a:rPr lang="en-US" dirty="0" smtClean="0"/>
                    </a:br>
                    <a:r>
                      <a:rPr lang="en-US" b="0" i="1" dirty="0" smtClean="0"/>
                      <a:t>(3,7%)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583719805388796E-2"/>
                  <c:y val="-4.78091232121748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0.1</a:t>
                    </a:r>
                    <a:br>
                      <a:rPr lang="en-US" dirty="0" smtClean="0"/>
                    </a:br>
                    <a:r>
                      <a:rPr lang="en-US" b="0" i="1" dirty="0" smtClean="0"/>
                      <a:t>(0,1%)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самообеспечение</c:v>
                </c:pt>
                <c:pt idx="1">
                  <c:v>дополнительный</c:v>
                </c:pt>
                <c:pt idx="2">
                  <c:v>основной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178.7</c:v>
                </c:pt>
                <c:pt idx="1">
                  <c:v>6.6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3288A0"/>
            </a:solidFill>
          </c:spPr>
          <c:invertIfNegative val="0"/>
          <c:dLbls>
            <c:dLbl>
              <c:idx val="0"/>
              <c:layout>
                <c:manualLayout>
                  <c:x val="1.9948434565619563E-2"/>
                  <c:y val="-3.33525319798774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178.1 </a:t>
                    </a:r>
                    <a:br>
                      <a:rPr lang="en-US" dirty="0" smtClean="0"/>
                    </a:br>
                    <a:r>
                      <a:rPr lang="en-US" b="0" i="1" dirty="0" smtClean="0"/>
                      <a:t>(99,8%)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561394523951785E-2"/>
                  <c:y val="-4.4470015676118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5.0</a:t>
                    </a:r>
                    <a:br>
                      <a:rPr lang="en-US" dirty="0" smtClean="0"/>
                    </a:br>
                    <a:r>
                      <a:rPr lang="en-US" b="0" i="1" dirty="0" smtClean="0"/>
                      <a:t>(2,8%)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650695649699829E-2"/>
                  <c:y val="-4.78091232121749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</a:t>
                    </a:r>
                    <a:br>
                      <a:rPr lang="en-US" dirty="0" smtClean="0"/>
                    </a:br>
                    <a:r>
                      <a:rPr lang="en-US" b="0" i="1" dirty="0" smtClean="0"/>
                      <a:t>(0,0%)</a:t>
                    </a:r>
                    <a:endParaRPr lang="en-US" b="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самообеспечение</c:v>
                </c:pt>
                <c:pt idx="1">
                  <c:v>дополнительный</c:v>
                </c:pt>
                <c:pt idx="2">
                  <c:v>основной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 formatCode="General">
                  <c:v>178.1</c:v>
                </c:pt>
                <c:pt idx="1">
                  <c:v>5</c:v>
                </c:pt>
                <c:pt idx="2" formatCode="General">
                  <c:v>4.1000000000000002E-2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4"/>
        <c:gapDepth val="87"/>
        <c:shape val="cylinder"/>
        <c:axId val="172296064"/>
        <c:axId val="172297600"/>
        <c:axId val="0"/>
      </c:bar3DChart>
      <c:catAx>
        <c:axId val="1722960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2297600"/>
        <c:crosses val="autoZero"/>
        <c:auto val="1"/>
        <c:lblAlgn val="ctr"/>
        <c:lblOffset val="100"/>
        <c:noMultiLvlLbl val="0"/>
      </c:catAx>
      <c:valAx>
        <c:axId val="172297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296064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956097803350885E-2"/>
          <c:y val="0.13453546313784065"/>
          <c:w val="0.88373493775477507"/>
          <c:h val="0.7681938737591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351.9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ИП</c:v>
                </c:pt>
              </c:strCache>
            </c:strRef>
          </c:tx>
          <c:spPr>
            <a:solidFill>
              <a:srgbClr val="FF61D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Личные подсобные и другие индивидуальные хозяйства граждан</c:v>
                </c:pt>
              </c:strCache>
            </c:strRef>
          </c:tx>
          <c:spPr>
            <a:solidFill>
              <a:srgbClr val="5DFFA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25.9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Некоммерческие объединения граждан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7496496165787087E-2"/>
                  <c:y val="-3.26609800557139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4533376"/>
        <c:axId val="164534912"/>
      </c:barChart>
      <c:catAx>
        <c:axId val="164533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4534912"/>
        <c:crosses val="autoZero"/>
        <c:auto val="1"/>
        <c:lblAlgn val="ctr"/>
        <c:lblOffset val="100"/>
        <c:noMultiLvlLbl val="0"/>
      </c:catAx>
      <c:valAx>
        <c:axId val="16453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53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677412157679789E-2"/>
          <c:y val="9.1955125610037991E-2"/>
          <c:w val="0.68189245547934085"/>
          <c:h val="0.438816957501810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ИП</c:v>
                </c:pt>
              </c:strCache>
            </c:strRef>
          </c:tx>
          <c:spPr>
            <a:solidFill>
              <a:srgbClr val="FF61D6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Личные подсобные и другие индивидуальные хозяйства граждан</c:v>
                </c:pt>
              </c:strCache>
            </c:strRef>
          </c:tx>
          <c:spPr>
            <a:solidFill>
              <a:srgbClr val="5DFFA6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Лист1!$D$2</c:f>
              <c:numCache>
                <c:formatCode>0.0</c:formatCode>
                <c:ptCount val="1"/>
                <c:pt idx="0">
                  <c:v>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Некоммерческие объединения граждан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3709052903586844E-2"/>
                  <c:y val="-1.64064457954284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492224"/>
        <c:axId val="143493760"/>
      </c:barChart>
      <c:catAx>
        <c:axId val="143492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3493760"/>
        <c:crosses val="autoZero"/>
        <c:auto val="1"/>
        <c:lblAlgn val="ctr"/>
        <c:lblOffset val="100"/>
        <c:noMultiLvlLbl val="0"/>
      </c:catAx>
      <c:valAx>
        <c:axId val="14349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34922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549639889120682"/>
          <c:y val="0.49797582964582304"/>
          <c:w val="0.53207073928228366"/>
          <c:h val="0.50202417035417701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4503013178715878"/>
          <c:y val="2.8043339706819631E-2"/>
          <c:w val="0.54066965532358269"/>
          <c:h val="0.943913320586360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D6909"/>
            </a:solidFill>
          </c:spPr>
          <c:invertIfNegative val="0"/>
          <c:dLbls>
            <c:dLbl>
              <c:idx val="1"/>
              <c:layout>
                <c:manualLayout>
                  <c:x val="6.03318250377073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"/>
                  <c:y val="-1.5494512868375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Лист1!$A$3:$A$22</c:f>
              <c:strCache>
                <c:ptCount val="20"/>
                <c:pt idx="0">
                  <c:v>город Гусь-Хрустальный </c:v>
                </c:pt>
                <c:pt idx="1">
                  <c:v>город Ковров</c:v>
                </c:pt>
                <c:pt idx="2">
                  <c:v>город Владимир</c:v>
                </c:pt>
                <c:pt idx="3">
                  <c:v>округ Муром</c:v>
                </c:pt>
                <c:pt idx="4">
                  <c:v>Киржачский муниципальный район</c:v>
                </c:pt>
                <c:pt idx="5">
                  <c:v>Петушинский муниципальный район</c:v>
                </c:pt>
                <c:pt idx="6">
                  <c:v>Судогодский муниципальный район</c:v>
                </c:pt>
                <c:pt idx="7">
                  <c:v>Ковровский муниципальный район</c:v>
                </c:pt>
                <c:pt idx="8">
                  <c:v>Кольчугинский муниципальный район</c:v>
                </c:pt>
                <c:pt idx="9">
                  <c:v>Вязниковский муниципальный район</c:v>
                </c:pt>
                <c:pt idx="10">
                  <c:v>Муромский муниципальный район</c:v>
                </c:pt>
                <c:pt idx="11">
                  <c:v>Гороховецкий муниципальный район</c:v>
                </c:pt>
                <c:pt idx="12">
                  <c:v>Камешковский муниципальный район</c:v>
                </c:pt>
                <c:pt idx="13">
                  <c:v>Александровский муниципальный район</c:v>
                </c:pt>
                <c:pt idx="14">
                  <c:v>Гусь-Хрустальный муниципальный район</c:v>
                </c:pt>
                <c:pt idx="15">
                  <c:v>Селивановский муниципальный район</c:v>
                </c:pt>
                <c:pt idx="16">
                  <c:v>Собинский муниципальный район</c:v>
                </c:pt>
                <c:pt idx="17">
                  <c:v>Меленковский муниципальный район</c:v>
                </c:pt>
                <c:pt idx="18">
                  <c:v>Суздальский муниципальный район</c:v>
                </c:pt>
                <c:pt idx="19">
                  <c:v>Юрьев-Польский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General</c:formatCode>
                <c:ptCount val="2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 formatCode="0.0">
                  <c:v>1.1000000000000001</c:v>
                </c:pt>
                <c:pt idx="4">
                  <c:v>1.8</c:v>
                </c:pt>
                <c:pt idx="5">
                  <c:v>2.8</c:v>
                </c:pt>
                <c:pt idx="6" formatCode="0.0">
                  <c:v>3.2</c:v>
                </c:pt>
                <c:pt idx="7">
                  <c:v>3.4</c:v>
                </c:pt>
                <c:pt idx="8">
                  <c:v>3.8</c:v>
                </c:pt>
                <c:pt idx="9" formatCode="0.0">
                  <c:v>4.3</c:v>
                </c:pt>
                <c:pt idx="10">
                  <c:v>4.5</c:v>
                </c:pt>
                <c:pt idx="11">
                  <c:v>4.9000000000000004</c:v>
                </c:pt>
                <c:pt idx="12" formatCode="0.0">
                  <c:v>5</c:v>
                </c:pt>
                <c:pt idx="13">
                  <c:v>5.6</c:v>
                </c:pt>
                <c:pt idx="14">
                  <c:v>5.6</c:v>
                </c:pt>
                <c:pt idx="15">
                  <c:v>6.2</c:v>
                </c:pt>
                <c:pt idx="16">
                  <c:v>8.6</c:v>
                </c:pt>
                <c:pt idx="17">
                  <c:v>10.8</c:v>
                </c:pt>
                <c:pt idx="18">
                  <c:v>12.7</c:v>
                </c:pt>
                <c:pt idx="19">
                  <c:v>15.2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1213568"/>
        <c:axId val="151215104"/>
      </c:barChart>
      <c:catAx>
        <c:axId val="1512135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51215104"/>
        <c:crosses val="autoZero"/>
        <c:auto val="1"/>
        <c:lblAlgn val="ctr"/>
        <c:lblOffset val="100"/>
        <c:noMultiLvlLbl val="0"/>
      </c:catAx>
      <c:valAx>
        <c:axId val="151215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21356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479662312653092"/>
          <c:y val="1.5628772660400692E-2"/>
          <c:w val="0.59520337687346914"/>
          <c:h val="0.9270775231308374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1"/>
              <c:layout>
                <c:manualLayout>
                  <c:x val="6.03318250377073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0080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Лист1!$A$3:$A$22</c:f>
              <c:strCache>
                <c:ptCount val="20"/>
                <c:pt idx="0">
                  <c:v>город Гусь-Хрустальный </c:v>
                </c:pt>
                <c:pt idx="1">
                  <c:v>город Ковров</c:v>
                </c:pt>
                <c:pt idx="2">
                  <c:v>город Владимир</c:v>
                </c:pt>
                <c:pt idx="3">
                  <c:v>округ Муром</c:v>
                </c:pt>
                <c:pt idx="4">
                  <c:v>Киржачский муниципальный район</c:v>
                </c:pt>
                <c:pt idx="5">
                  <c:v>Гусь-Хрустальный муниципальный район</c:v>
                </c:pt>
                <c:pt idx="6">
                  <c:v>Судогодский муниципальный район</c:v>
                </c:pt>
                <c:pt idx="7">
                  <c:v>Петушинский муниципальный район</c:v>
                </c:pt>
                <c:pt idx="8">
                  <c:v>Камешковский муниципальный район</c:v>
                </c:pt>
                <c:pt idx="9">
                  <c:v>Гороховецкий муниципальный район</c:v>
                </c:pt>
                <c:pt idx="10">
                  <c:v>Александровский муниципальный район</c:v>
                </c:pt>
                <c:pt idx="11">
                  <c:v>Вязниковский муниципальный район</c:v>
                </c:pt>
                <c:pt idx="12">
                  <c:v>Ковровский муниципальный район</c:v>
                </c:pt>
                <c:pt idx="13">
                  <c:v>Селивановский муниципальный район</c:v>
                </c:pt>
                <c:pt idx="14">
                  <c:v>Кольчугинский муниципальный район</c:v>
                </c:pt>
                <c:pt idx="15">
                  <c:v>Муромский муниципальный район</c:v>
                </c:pt>
                <c:pt idx="16">
                  <c:v>Меленковский муниципальный район</c:v>
                </c:pt>
                <c:pt idx="17">
                  <c:v>Собинский муниципальный район</c:v>
                </c:pt>
                <c:pt idx="18">
                  <c:v>Суздальский муниципальный район</c:v>
                </c:pt>
                <c:pt idx="19">
                  <c:v>Юрьев-Польский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General</c:formatCode>
                <c:ptCount val="20"/>
                <c:pt idx="0" formatCode="0.0">
                  <c:v>0</c:v>
                </c:pt>
                <c:pt idx="1">
                  <c:v>0.1</c:v>
                </c:pt>
                <c:pt idx="2">
                  <c:v>0.1</c:v>
                </c:pt>
                <c:pt idx="3" formatCode="0.0">
                  <c:v>0.8</c:v>
                </c:pt>
                <c:pt idx="4">
                  <c:v>1.3</c:v>
                </c:pt>
                <c:pt idx="5">
                  <c:v>1.9</c:v>
                </c:pt>
                <c:pt idx="6" formatCode="0.0">
                  <c:v>2</c:v>
                </c:pt>
                <c:pt idx="7">
                  <c:v>2.2999999999999998</c:v>
                </c:pt>
                <c:pt idx="8" formatCode="0.0">
                  <c:v>2.2999999999999998</c:v>
                </c:pt>
                <c:pt idx="9">
                  <c:v>3.1</c:v>
                </c:pt>
                <c:pt idx="10">
                  <c:v>3.4</c:v>
                </c:pt>
                <c:pt idx="11" formatCode="0.0">
                  <c:v>4.2</c:v>
                </c:pt>
                <c:pt idx="12">
                  <c:v>4.3</c:v>
                </c:pt>
                <c:pt idx="13">
                  <c:v>4.4000000000000004</c:v>
                </c:pt>
                <c:pt idx="14">
                  <c:v>4.5</c:v>
                </c:pt>
                <c:pt idx="15">
                  <c:v>5.7</c:v>
                </c:pt>
                <c:pt idx="16" formatCode="0.0">
                  <c:v>10</c:v>
                </c:pt>
                <c:pt idx="17">
                  <c:v>11.3</c:v>
                </c:pt>
                <c:pt idx="18">
                  <c:v>16.7</c:v>
                </c:pt>
                <c:pt idx="19">
                  <c:v>21.4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1265280"/>
        <c:axId val="151266816"/>
      </c:barChart>
      <c:catAx>
        <c:axId val="1512652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51266816"/>
        <c:crosses val="autoZero"/>
        <c:auto val="1"/>
        <c:lblAlgn val="ctr"/>
        <c:lblOffset val="100"/>
        <c:noMultiLvlLbl val="0"/>
      </c:catAx>
      <c:valAx>
        <c:axId val="151266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512652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8061038485437E-2"/>
          <c:y val="0.13453522470166504"/>
          <c:w val="0.90108392163102147"/>
          <c:h val="0.7681938737591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Зерновые и зернобобовые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Технические культуры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2.0322387590222028E-2"/>
                  <c:y val="-0.259238142336956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Картофель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Овощные и бахчевые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2579955679364389E-3"/>
                  <c:y val="-0.2769139341429344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Кормовые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7095946815236198E-3"/>
                  <c:y val="1.7675327886610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63.1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208832"/>
        <c:axId val="143210368"/>
      </c:barChart>
      <c:catAx>
        <c:axId val="143208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3210368"/>
        <c:crosses val="autoZero"/>
        <c:auto val="1"/>
        <c:lblAlgn val="ctr"/>
        <c:lblOffset val="100"/>
        <c:noMultiLvlLbl val="0"/>
      </c:catAx>
      <c:valAx>
        <c:axId val="143210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320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8061038485437E-2"/>
          <c:y val="9.1955222029593636E-2"/>
          <c:w val="0.89963232251743419"/>
          <c:h val="0.5826474706944705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Зерновые и зернобобовые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Технические культуры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8870788476634742E-2"/>
                  <c:y val="-0.188674126647426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Картофель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4.4000000000000004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Овощные и бахчевые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8870674177491938E-2"/>
                  <c:y val="-0.1968773495451409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Кормовые культуры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61.3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364864"/>
        <c:axId val="143366400"/>
      </c:barChart>
      <c:catAx>
        <c:axId val="143364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3366400"/>
        <c:crosses val="autoZero"/>
        <c:auto val="1"/>
        <c:lblAlgn val="ctr"/>
        <c:lblOffset val="100"/>
        <c:noMultiLvlLbl val="0"/>
      </c:catAx>
      <c:valAx>
        <c:axId val="14336640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4336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841712603492168E-2"/>
          <c:y val="0.62878801580186183"/>
          <c:w val="0.88783299340768274"/>
          <c:h val="0.371211984198138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019087236736918E-2"/>
          <c:y val="1.8573928258967629E-3"/>
          <c:w val="0.95798091276326314"/>
          <c:h val="0.953648293963254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0"/>
          </c:dPt>
          <c:dPt>
            <c:idx val="3"/>
            <c:bubble3D val="0"/>
            <c:explosion val="8"/>
          </c:dPt>
          <c:dLbls>
            <c:dLbl>
              <c:idx val="1"/>
              <c:layout>
                <c:manualLayout>
                  <c:x val="2.8751123090745734E-2"/>
                  <c:y val="-2.32558139534883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5633423180593E-2"/>
                  <c:y val="0.131782945736434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General">
                  <c:v>30.2</c:v>
                </c:pt>
                <c:pt idx="1">
                  <c:v>1</c:v>
                </c:pt>
                <c:pt idx="2" formatCode="General">
                  <c:v>0.1</c:v>
                </c:pt>
                <c:pt idx="3" formatCode="General">
                  <c:v>68.3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02467794973905"/>
          <c:y val="2.9962546816479401E-2"/>
          <c:w val="0.81755334302220484"/>
          <c:h val="0.93720015335161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8"/>
          </c:dPt>
          <c:dPt>
            <c:idx val="3"/>
            <c:bubble3D val="0"/>
            <c:explosion val="11"/>
          </c:dPt>
          <c:dLbls>
            <c:dLbl>
              <c:idx val="1"/>
              <c:layout>
                <c:manualLayout>
                  <c:x val="5.3639846743295021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5134099616858232E-2"/>
                  <c:y val="9.4674556213017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1.2</c:v>
                </c:pt>
                <c:pt idx="2">
                  <c:v>0.1</c:v>
                </c:pt>
                <c:pt idx="3">
                  <c:v>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30336832895889"/>
          <c:y val="0"/>
          <c:w val="0.84025180446194225"/>
          <c:h val="0.962546816479400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1"/>
          </c:dPt>
          <c:dPt>
            <c:idx val="3"/>
            <c:bubble3D val="0"/>
            <c:explosion val="8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28</c:v>
                </c:pt>
                <c:pt idx="1">
                  <c:v>9.9</c:v>
                </c:pt>
                <c:pt idx="2">
                  <c:v>3.6</c:v>
                </c:pt>
                <c:pt idx="3">
                  <c:v>58.5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3728050369249696"/>
          <c:y val="4.8582995951417005E-2"/>
          <c:w val="0.60741143164964639"/>
          <c:h val="0.69770580296896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2"/>
          </c:dPt>
          <c:dPt>
            <c:idx val="3"/>
            <c:bubble3D val="0"/>
            <c:explosion val="8"/>
          </c:dPt>
          <c:dLbls>
            <c:dLbl>
              <c:idx val="2"/>
              <c:layout>
                <c:manualLayout>
                  <c:x val="1.9408054342552159E-3"/>
                  <c:y val="-7.55735492577598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17.8</c:v>
                </c:pt>
                <c:pt idx="1">
                  <c:v>5.2</c:v>
                </c:pt>
                <c:pt idx="2" formatCode="0.0">
                  <c:v>4</c:v>
                </c:pt>
                <c:pt idx="3">
                  <c:v>72.8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0200689979254775E-2"/>
          <c:y val="0.76760155992646673"/>
          <c:w val="0.96323601259833247"/>
          <c:h val="0.20000977610592199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76046095888335E-3"/>
          <c:y val="0.16469187832554438"/>
          <c:w val="0.99253239539041116"/>
          <c:h val="0.76826134264771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6.6798133540717699E-3"/>
                  <c:y val="-1.16673251370473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35851067053156"/>
                      <c:h val="0.1432351425472306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0688837603902521E-2"/>
                  <c:y val="-7.76117466133503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49033945723202"/>
                      <c:h val="5.889035228221983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16"/>
        <c:axId val="28919680"/>
        <c:axId val="28921216"/>
      </c:barChart>
      <c:catAx>
        <c:axId val="289196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8921216"/>
        <c:crosses val="autoZero"/>
        <c:auto val="1"/>
        <c:lblAlgn val="ctr"/>
        <c:lblOffset val="100"/>
        <c:noMultiLvlLbl val="0"/>
      </c:catAx>
      <c:valAx>
        <c:axId val="28921216"/>
        <c:scaling>
          <c:orientation val="minMax"/>
          <c:max val="450"/>
          <c:min val="400"/>
        </c:scaling>
        <c:delete val="1"/>
        <c:axPos val="l"/>
        <c:numFmt formatCode="General" sourceLinked="1"/>
        <c:majorTickMark val="out"/>
        <c:minorTickMark val="none"/>
        <c:tickLblPos val="nextTo"/>
        <c:crossAx val="28919680"/>
        <c:crosses val="autoZero"/>
        <c:crossBetween val="between"/>
        <c:maj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232969476198449E-2"/>
          <c:y val="9.3144510094210153E-2"/>
          <c:w val="0.96158292642951659"/>
          <c:h val="0.80764383447006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c:spPr>
          <c:invertIfNegative val="0"/>
          <c:dLbls>
            <c:dLbl>
              <c:idx val="0"/>
              <c:layout>
                <c:manualLayout>
                  <c:x val="-3.4532929663627962E-2"/>
                  <c:y val="-4.802831227534704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пшеница</c:v>
                </c:pt>
                <c:pt idx="1">
                  <c:v>рожь</c:v>
                </c:pt>
                <c:pt idx="2">
                  <c:v>ячмень</c:v>
                </c:pt>
                <c:pt idx="3">
                  <c:v>овес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31678</c:v>
                </c:pt>
                <c:pt idx="1">
                  <c:v>6142</c:v>
                </c:pt>
                <c:pt idx="2">
                  <c:v>35507</c:v>
                </c:pt>
                <c:pt idx="3">
                  <c:v>18012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1510976554542602E-2"/>
                  <c:y val="9.605662455069409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655185524992302E-2"/>
                  <c:y val="-9.6056624550694096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пшеница</c:v>
                </c:pt>
                <c:pt idx="1">
                  <c:v>рожь</c:v>
                </c:pt>
                <c:pt idx="2">
                  <c:v>ячмень</c:v>
                </c:pt>
                <c:pt idx="3">
                  <c:v>овес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46404</c:v>
                </c:pt>
                <c:pt idx="1">
                  <c:v>2594</c:v>
                </c:pt>
                <c:pt idx="2">
                  <c:v>21821</c:v>
                </c:pt>
                <c:pt idx="3">
                  <c:v>7054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249280"/>
        <c:axId val="153250816"/>
      </c:barChart>
      <c:catAx>
        <c:axId val="153249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53250816"/>
        <c:crosses val="autoZero"/>
        <c:auto val="1"/>
        <c:lblAlgn val="ctr"/>
        <c:lblOffset val="100"/>
        <c:noMultiLvlLbl val="0"/>
      </c:catAx>
      <c:valAx>
        <c:axId val="153250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2492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0886791584932318"/>
          <c:y val="2.5356766469758627E-2"/>
          <c:w val="0.28699608345568167"/>
          <c:h val="0.147368509142641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715174504420143E-2"/>
          <c:y val="0.43917303467948637"/>
          <c:w val="0.78831399685749204"/>
          <c:h val="0.4447757714440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пшеница</c:v>
                </c:pt>
                <c:pt idx="1">
                  <c:v>рожь</c:v>
                </c:pt>
                <c:pt idx="2">
                  <c:v>ячмень</c:v>
                </c:pt>
                <c:pt idx="3">
                  <c:v>овес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758</c:v>
                </c:pt>
                <c:pt idx="1">
                  <c:v>58</c:v>
                </c:pt>
                <c:pt idx="2">
                  <c:v>594</c:v>
                </c:pt>
                <c:pt idx="3">
                  <c:v>343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пшеница</c:v>
                </c:pt>
                <c:pt idx="1">
                  <c:v>рожь</c:v>
                </c:pt>
                <c:pt idx="2">
                  <c:v>ячмень</c:v>
                </c:pt>
                <c:pt idx="3">
                  <c:v>овес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1294</c:v>
                </c:pt>
                <c:pt idx="1">
                  <c:v>101</c:v>
                </c:pt>
                <c:pt idx="2">
                  <c:v>362</c:v>
                </c:pt>
                <c:pt idx="3">
                  <c:v>1030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3"/>
        <c:axId val="153133824"/>
        <c:axId val="153135360"/>
      </c:barChart>
      <c:catAx>
        <c:axId val="153133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53135360"/>
        <c:crosses val="autoZero"/>
        <c:auto val="1"/>
        <c:lblAlgn val="ctr"/>
        <c:lblOffset val="100"/>
        <c:noMultiLvlLbl val="0"/>
      </c:catAx>
      <c:valAx>
        <c:axId val="15313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313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</c:v>
                </c:pt>
                <c:pt idx="1">
                  <c:v>230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377</c:v>
                </c:pt>
                <c:pt idx="1">
                  <c:v>696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9"/>
        <c:axId val="170467712"/>
        <c:axId val="170469248"/>
      </c:barChart>
      <c:catAx>
        <c:axId val="170467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0469248"/>
        <c:crosses val="autoZero"/>
        <c:auto val="1"/>
        <c:lblAlgn val="ctr"/>
        <c:lblOffset val="100"/>
        <c:noMultiLvlLbl val="0"/>
      </c:catAx>
      <c:valAx>
        <c:axId val="170469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467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93392961096044E-2"/>
          <c:y val="5.374095507604585E-2"/>
          <c:w val="0.9097650238947278"/>
          <c:h val="0.65829422440505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3666</c:v>
                </c:pt>
                <c:pt idx="1">
                  <c:v>623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3333</c:v>
                </c:pt>
                <c:pt idx="1">
                  <c:v>908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9"/>
        <c:axId val="170515072"/>
        <c:axId val="169087360"/>
      </c:barChart>
      <c:catAx>
        <c:axId val="170515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9087360"/>
        <c:crosses val="autoZero"/>
        <c:auto val="1"/>
        <c:lblAlgn val="ctr"/>
        <c:lblOffset val="100"/>
        <c:noMultiLvlLbl val="0"/>
      </c:catAx>
      <c:valAx>
        <c:axId val="169087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0515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01367798300509"/>
          <c:y val="1.0761546283001796E-2"/>
          <c:w val="0.21854063908807428"/>
          <c:h val="0.16718752975964418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1367749262428"/>
          <c:y val="0.1312485398129716"/>
          <c:w val="0.75899415887051469"/>
          <c:h val="0.868751460187028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1"/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explosion val="8"/>
          </c:dPt>
          <c:dLbls>
            <c:dLbl>
              <c:idx val="0"/>
              <c:layout>
                <c:manualLayout>
                  <c:x val="5.9673904219511971E-2"/>
                  <c:y val="-7.184261602158224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66666666666673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0.6</c:v>
                </c:pt>
                <c:pt idx="1">
                  <c:v>66.900000000000006</c:v>
                </c:pt>
                <c:pt idx="2" formatCode="0.0">
                  <c:v>30</c:v>
                </c:pt>
                <c:pt idx="3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27755905511811"/>
          <c:y val="1.6E-2"/>
          <c:w val="0.79511291557305341"/>
          <c:h val="0.920764183323238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1"/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explosion val="8"/>
          </c:dPt>
          <c:dLbls>
            <c:dLbl>
              <c:idx val="0"/>
              <c:layout>
                <c:manualLayout>
                  <c:x val="8.6805555555555552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66666666666666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0.6</c:v>
                </c:pt>
                <c:pt idx="1">
                  <c:v>72.8</c:v>
                </c:pt>
                <c:pt idx="2" formatCode="0.0">
                  <c:v>25</c:v>
                </c:pt>
                <c:pt idx="3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30336832895889"/>
          <c:y val="0"/>
          <c:w val="0.84025180446194225"/>
          <c:h val="0.968553459119496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1"/>
          </c:dPt>
          <c:dPt>
            <c:idx val="1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explosion val="8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0</c:v>
                </c:pt>
                <c:pt idx="1">
                  <c:v>75</c:v>
                </c:pt>
                <c:pt idx="2">
                  <c:v>25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7170638189956545"/>
          <c:y val="3.309692671394799E-2"/>
          <c:w val="0.53393215865552734"/>
          <c:h val="0.613814251673420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1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Картофель</c:v>
                </c:pt>
                <c:pt idx="2">
                  <c:v>Овощные и 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64.2</c:v>
                </c:pt>
                <c:pt idx="2" formatCode="0.0">
                  <c:v>35.700000000000003</c:v>
                </c:pt>
                <c:pt idx="3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70872860276476934"/>
          <c:w val="1"/>
          <c:h val="0.1673703594080157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картофель</c:v>
                </c:pt>
              </c:strCache>
            </c:strRef>
          </c:tx>
          <c:spPr>
            <a:solidFill>
              <a:srgbClr val="FFC000"/>
            </a:solidFill>
            <a:effectLst>
              <a:glow>
                <a:srgbClr val="4F81BD"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203200"/>
            </a:sp3d>
          </c:spPr>
          <c:invertIfNegative val="0"/>
          <c:dLbls>
            <c:dLbl>
              <c:idx val="0"/>
              <c:layout>
                <c:manualLayout>
                  <c:x val="-0.15026833631484796"/>
                  <c:y val="-8.507810437944567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93500298151461"/>
                  <c:y val="8.507810437944567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0.67</c:v>
                </c:pt>
                <c:pt idx="1">
                  <c:v>0.73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овощи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0%</c:formatCode>
                <c:ptCount val="2"/>
                <c:pt idx="0">
                  <c:v>0.3</c:v>
                </c:pt>
                <c:pt idx="1">
                  <c:v>0.25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0948096"/>
        <c:axId val="170949632"/>
      </c:barChart>
      <c:catAx>
        <c:axId val="17094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0949632"/>
        <c:crosses val="autoZero"/>
        <c:auto val="1"/>
        <c:lblAlgn val="ctr"/>
        <c:lblOffset val="100"/>
        <c:noMultiLvlLbl val="0"/>
      </c:catAx>
      <c:valAx>
        <c:axId val="17094963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709480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8545226242081702E-2"/>
          <c:y val="4.4057617797775277E-2"/>
          <c:w val="0.96649739497460929"/>
          <c:h val="0.73557890750885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65100"/>
            </a:sp3d>
          </c:spPr>
          <c:invertIfNegative val="0"/>
          <c:dLbls>
            <c:dLbl>
              <c:idx val="6"/>
              <c:layout>
                <c:manualLayout>
                  <c:x val="-1.3288876634754341E-2"/>
                  <c:y val="3.24400678261365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капуста</c:v>
                </c:pt>
                <c:pt idx="1">
                  <c:v>лук</c:v>
                </c:pt>
                <c:pt idx="2">
                  <c:v>морковь</c:v>
                </c:pt>
                <c:pt idx="3">
                  <c:v>огурцы</c:v>
                </c:pt>
                <c:pt idx="4">
                  <c:v>свекла</c:v>
                </c:pt>
                <c:pt idx="5">
                  <c:v>помидоры</c:v>
                </c:pt>
                <c:pt idx="6">
                  <c:v>чеснок</c:v>
                </c:pt>
                <c:pt idx="7">
                  <c:v>кабачки, патисоны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5.2999999999999999E-2</c:v>
                </c:pt>
                <c:pt idx="1">
                  <c:v>5.8000000000000003E-2</c:v>
                </c:pt>
                <c:pt idx="2">
                  <c:v>4.2000000000000003E-2</c:v>
                </c:pt>
                <c:pt idx="3">
                  <c:v>3.7999999999999999E-2</c:v>
                </c:pt>
                <c:pt idx="4">
                  <c:v>2.3E-2</c:v>
                </c:pt>
                <c:pt idx="5">
                  <c:v>2.4E-2</c:v>
                </c:pt>
                <c:pt idx="6">
                  <c:v>2.5999999999999999E-2</c:v>
                </c:pt>
                <c:pt idx="7">
                  <c:v>1.2E-2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46050"/>
            </a:sp3d>
          </c:spPr>
          <c:invertIfNegative val="0"/>
          <c:dLbls>
            <c:dLbl>
              <c:idx val="0"/>
              <c:layout>
                <c:manualLayout>
                  <c:x val="2.0797227036395149E-2"/>
                  <c:y val="1.5748031496062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093289689034371E-2"/>
                  <c:y val="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63993453355147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308018546528164E-2"/>
                  <c:y val="2.0188194965659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6481802426351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63993453355155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капуста</c:v>
                </c:pt>
                <c:pt idx="1">
                  <c:v>лук</c:v>
                </c:pt>
                <c:pt idx="2">
                  <c:v>морковь</c:v>
                </c:pt>
                <c:pt idx="3">
                  <c:v>огурцы</c:v>
                </c:pt>
                <c:pt idx="4">
                  <c:v>свекла</c:v>
                </c:pt>
                <c:pt idx="5">
                  <c:v>помидоры</c:v>
                </c:pt>
                <c:pt idx="6">
                  <c:v>чеснок</c:v>
                </c:pt>
                <c:pt idx="7">
                  <c:v>кабачки, патисоны</c:v>
                </c:pt>
              </c:strCache>
            </c:strRef>
          </c:cat>
          <c:val>
            <c:numRef>
              <c:f>Лист1!$C$2:$C$9</c:f>
              <c:numCache>
                <c:formatCode>0.0%</c:formatCode>
                <c:ptCount val="8"/>
                <c:pt idx="0">
                  <c:v>3.6999999999999998E-2</c:v>
                </c:pt>
                <c:pt idx="1">
                  <c:v>3.4000000000000002E-2</c:v>
                </c:pt>
                <c:pt idx="2">
                  <c:v>2.8000000000000001E-2</c:v>
                </c:pt>
                <c:pt idx="3">
                  <c:v>2.1000000000000001E-2</c:v>
                </c:pt>
                <c:pt idx="4">
                  <c:v>0.02</c:v>
                </c:pt>
                <c:pt idx="5">
                  <c:v>1.7999999999999999E-2</c:v>
                </c:pt>
                <c:pt idx="6">
                  <c:v>1.7000000000000001E-2</c:v>
                </c:pt>
                <c:pt idx="7">
                  <c:v>1.4E-2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8"/>
        <c:overlap val="-26"/>
        <c:axId val="170877312"/>
        <c:axId val="170878848"/>
      </c:barChart>
      <c:catAx>
        <c:axId val="170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70878848"/>
        <c:crosses val="autoZero"/>
        <c:auto val="1"/>
        <c:lblAlgn val="ctr"/>
        <c:lblOffset val="100"/>
        <c:noMultiLvlLbl val="0"/>
      </c:catAx>
      <c:valAx>
        <c:axId val="17087884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70877312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 prst="relaxedInset"/>
        </a:sp3d>
      </c:spPr>
    </c:plotArea>
    <c:legend>
      <c:legendPos val="r"/>
      <c:layout>
        <c:manualLayout>
          <c:xMode val="edge"/>
          <c:yMode val="edge"/>
          <c:x val="0.54768799393979961"/>
          <c:y val="0.16442562524995358"/>
          <c:w val="0.24676235363966323"/>
          <c:h val="8.7119888188196687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75290083818785"/>
          <c:y val="2.0677146373028869E-2"/>
          <c:w val="0.7993782583828134"/>
          <c:h val="0.928040084547323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/>
            </c:spPr>
          </c:dPt>
          <c:dLbls>
            <c:dLbl>
              <c:idx val="0"/>
              <c:layout>
                <c:manualLayout>
                  <c:x val="-5.6959019002953007E-3"/>
                  <c:y val="8.70646936422152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35860889801587"/>
                      <c:h val="5.761618321727248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Крестьянские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150966828491306E-3"/>
                  <c:y val="-1.28288110639342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18369080203379"/>
                      <c:h val="4.743401290732346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Крестьянские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16"/>
        <c:axId val="28964352"/>
        <c:axId val="28965888"/>
      </c:barChart>
      <c:catAx>
        <c:axId val="28964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8965888"/>
        <c:crosses val="autoZero"/>
        <c:auto val="1"/>
        <c:lblAlgn val="ctr"/>
        <c:lblOffset val="100"/>
        <c:noMultiLvlLbl val="0"/>
      </c:catAx>
      <c:valAx>
        <c:axId val="28965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964352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46564617820245E-2"/>
          <c:y val="0"/>
          <c:w val="0.77418654871680936"/>
          <c:h val="0.76846912187953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1"/>
              <c:layout>
                <c:manualLayout>
                  <c:x val="2.1548821548821449E-2"/>
                  <c:y val="-6.334125098970719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  <c:pt idx="2">
                  <c:v>Личные подсобные и другие индивидуальные хозяйства граждан</c:v>
                </c:pt>
                <c:pt idx="3">
                  <c:v>Некоммерческие объединения граждан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7.8</c:v>
                </c:pt>
                <c:pt idx="1">
                  <c:v>0.2</c:v>
                </c:pt>
                <c:pt idx="2" formatCode="0.0">
                  <c:v>59</c:v>
                </c:pt>
                <c:pt idx="3">
                  <c:v>32.9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651416909701487"/>
          <c:y val="2.5263157894736842E-2"/>
          <c:w val="0.55613849582784292"/>
          <c:h val="0.641521692386422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2.3494860499265784E-2"/>
                  <c:y val="2.807017543859648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84385707293196E-2"/>
                  <c:y val="-2.807017543859648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Сельскохозяйственные организации</c:v>
                </c:pt>
                <c:pt idx="1">
                  <c:v>Крестьянские (фермерские) хозяйства и индивидуальные предприниматели</c:v>
                </c:pt>
                <c:pt idx="2">
                  <c:v>Личные подсобные и другие индивидуальные хозяйства граждан</c:v>
                </c:pt>
                <c:pt idx="3">
                  <c:v>Некоммерческие объединения граждан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</c:v>
                </c:pt>
                <c:pt idx="1">
                  <c:v>1</c:v>
                </c:pt>
                <c:pt idx="2" formatCode="General">
                  <c:v>60.1</c:v>
                </c:pt>
                <c:pt idx="3" formatCode="General">
                  <c:v>34.799999999999997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9731589639995124E-2"/>
          <c:y val="0.59921619801878445"/>
          <c:w val="0.97719174179454749"/>
          <c:h val="0.2508174057190219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886830922697149E-2"/>
          <c:y val="2.3864827506612441E-2"/>
          <c:w val="0.8555675416371199"/>
          <c:h val="0.1524962943621437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8137199324057847E-3"/>
                  <c:y val="-3.18444555543211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123.0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627439864811571E-3"/>
                  <c:y val="-2.93948820501425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128.2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122934</c:v>
                </c:pt>
                <c:pt idx="1">
                  <c:v>128174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индивидуальные предприниматели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882319594434745E-3"/>
                  <c:y val="-4.12955649154406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5.6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637635669671469E-2"/>
                      <c:h val="3.097610381054804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7815958267374784E-2"/>
                  <c:y val="-3.96728608599517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5594</c:v>
                </c:pt>
                <c:pt idx="1">
                  <c:v>993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821527499802808E-2"/>
                  <c:y val="-2.20461615376069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23.2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6569</c:v>
                </c:pt>
                <c:pt idx="1">
                  <c:v>23239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050880"/>
        <c:axId val="171052416"/>
      </c:barChart>
      <c:catAx>
        <c:axId val="17105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052416"/>
        <c:crosses val="autoZero"/>
        <c:auto val="1"/>
        <c:lblAlgn val="ctr"/>
        <c:lblOffset val="100"/>
        <c:noMultiLvlLbl val="0"/>
      </c:catAx>
      <c:valAx>
        <c:axId val="171052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050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30725659897379E-2"/>
          <c:y val="0.85242269235669965"/>
          <c:w val="0.93804541868957103"/>
          <c:h val="0.138299906577245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09575334772876E-2"/>
          <c:y val="7.2860064894740104E-2"/>
          <c:w val="0.57971233641326092"/>
          <c:h val="0.885989149727960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787479572740121E-2"/>
                  <c:y val="-0.2094912438676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72522200832143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52777</c:v>
                </c:pt>
                <c:pt idx="1">
                  <c:v>55163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индивидуальные предприниматели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26759450665871E-2"/>
                  <c:y val="-0.256033425448674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726759450665871E-2"/>
                  <c:y val="-0.179570576911134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2372</c:v>
                </c:pt>
                <c:pt idx="1">
                  <c:v>407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947015472765126E-2"/>
                  <c:y val="-7.34872051253564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11.2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3281</c:v>
                </c:pt>
                <c:pt idx="1">
                  <c:v>11180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268352"/>
        <c:axId val="171278336"/>
      </c:barChart>
      <c:catAx>
        <c:axId val="17126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278336"/>
        <c:crosses val="autoZero"/>
        <c:auto val="1"/>
        <c:lblAlgn val="ctr"/>
        <c:lblOffset val="100"/>
        <c:noMultiLvlLbl val="0"/>
      </c:catAx>
      <c:valAx>
        <c:axId val="171278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26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08287305190733E-2"/>
          <c:y val="6.5742902042637955E-2"/>
          <c:w val="0.87164784379388227"/>
          <c:h val="0.831044426152687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861363680343461E-2"/>
                  <c:y val="-0.185263706596749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120.5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647543821431072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120461</c:v>
                </c:pt>
                <c:pt idx="1">
                  <c:v>93232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индивидуальные предприниматели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501951891849257E-2"/>
                  <c:y val="-0.278617775024263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78160929626854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5363</c:v>
                </c:pt>
                <c:pt idx="1">
                  <c:v>1843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7.1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17.9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7078</c:v>
                </c:pt>
                <c:pt idx="1">
                  <c:v>17946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444096"/>
        <c:axId val="171445632"/>
      </c:barChart>
      <c:catAx>
        <c:axId val="171444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45632"/>
        <c:crosses val="autoZero"/>
        <c:auto val="1"/>
        <c:lblAlgn val="ctr"/>
        <c:lblOffset val="100"/>
        <c:noMultiLvlLbl val="0"/>
      </c:catAx>
      <c:valAx>
        <c:axId val="17144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44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08280937477362E-2"/>
          <c:y val="0.12577835967562048"/>
          <c:w val="0.68885654843421795"/>
          <c:h val="0.867246472719735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059985978396429E-3"/>
                  <c:y val="-0.218593918026567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62728900900917E-3"/>
                  <c:y val="-0.218043397028327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3081</c:v>
                </c:pt>
                <c:pt idx="1">
                  <c:v>678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индивидуальные предприниматели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319575607953543E-2"/>
                  <c:y val="-0.191843291980422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5926</c:v>
                </c:pt>
                <c:pt idx="1">
                  <c:v>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18.9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36.5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18887</c:v>
                </c:pt>
                <c:pt idx="1">
                  <c:v>36512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57696"/>
        <c:axId val="171359232"/>
      </c:barChart>
      <c:catAx>
        <c:axId val="171357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359232"/>
        <c:crosses val="autoZero"/>
        <c:auto val="1"/>
        <c:lblAlgn val="ctr"/>
        <c:lblOffset val="100"/>
        <c:noMultiLvlLbl val="0"/>
      </c:catAx>
      <c:valAx>
        <c:axId val="171359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35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08287305190733E-2"/>
          <c:y val="0.12419971079171922"/>
          <c:w val="0.87701967740780395"/>
          <c:h val="0.866286907550368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254879729623142E-3"/>
                  <c:y val="-0.190907396383883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3 591.7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9018385129267E-2"/>
                  <c:y val="-0.2036345561428087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861.3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3591718</c:v>
                </c:pt>
                <c:pt idx="1">
                  <c:v>2861340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Крестьянские (фермерские) хозяйства и индивидуальные предприниматели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627439864811569E-2"/>
                  <c:y val="-0.2057697410819212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566647770179669E-2"/>
                  <c:y val="-0.186628043963354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42989</c:v>
                </c:pt>
                <c:pt idx="1">
                  <c:v>791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429.0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571.0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2006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428986</c:v>
                </c:pt>
                <c:pt idx="1">
                  <c:v>570989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406464"/>
        <c:axId val="171408000"/>
      </c:barChart>
      <c:catAx>
        <c:axId val="171406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408000"/>
        <c:crosses val="autoZero"/>
        <c:auto val="1"/>
        <c:lblAlgn val="ctr"/>
        <c:lblOffset val="100"/>
        <c:noMultiLvlLbl val="0"/>
      </c:catAx>
      <c:valAx>
        <c:axId val="171408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40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733019825131498E-2"/>
          <c:y val="2.9618831072727603E-2"/>
          <c:w val="0.95911315419969922"/>
          <c:h val="0.784143248851477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8A65F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9179835688229748E-3"/>
                  <c:y val="5.8789764100285156E-3"/>
                </c:manualLayout>
              </c:layout>
              <c:tx>
                <c:rich>
                  <a:bodyPr/>
                  <a:lstStyle/>
                  <a:p>
                    <a:pPr>
                      <a:defRPr sz="11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b="0" dirty="0" smtClean="0"/>
                      <a:t>136 тыс.</a:t>
                    </a:r>
                    <a:endParaRPr lang="ru-RU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572</c:v>
                </c:pt>
                <c:pt idx="1">
                  <c:v>1984</c:v>
                </c:pt>
                <c:pt idx="2">
                  <c:v>13625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24E88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  <a:ln>
                <a:noFill/>
              </a:ln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1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b="0" smtClean="0"/>
                      <a:t>211 тыс.</a:t>
                    </a:r>
                    <a:endParaRPr lang="ru-RU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999</c:v>
                </c:pt>
                <c:pt idx="1">
                  <c:v>5019</c:v>
                </c:pt>
                <c:pt idx="2">
                  <c:v>21127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0"/>
        <c:axId val="171755008"/>
        <c:axId val="171756544"/>
      </c:barChart>
      <c:catAx>
        <c:axId val="171755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756544"/>
        <c:crosses val="autoZero"/>
        <c:auto val="1"/>
        <c:lblAlgn val="ctr"/>
        <c:lblOffset val="600"/>
        <c:noMultiLvlLbl val="0"/>
      </c:catAx>
      <c:valAx>
        <c:axId val="171756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1755008"/>
        <c:crosses val="autoZero"/>
        <c:crossBetween val="between"/>
        <c:majorUnit val="500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281860281106976E-2"/>
          <c:y val="6.6892362325428247E-3"/>
          <c:w val="0.94302205415331208"/>
          <c:h val="0.69360183537816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46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DD690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</c:v>
                </c:pt>
                <c:pt idx="1">
                  <c:v>134</c:v>
                </c:pt>
                <c:pt idx="2">
                  <c:v>467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0"/>
        <c:axId val="171871232"/>
        <c:axId val="171889408"/>
      </c:barChart>
      <c:catAx>
        <c:axId val="171871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889408"/>
        <c:crosses val="autoZero"/>
        <c:auto val="1"/>
        <c:lblAlgn val="ctr"/>
        <c:lblOffset val="600"/>
        <c:noMultiLvlLbl val="0"/>
      </c:catAx>
      <c:valAx>
        <c:axId val="171889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1871232"/>
        <c:crosses val="autoZero"/>
        <c:crossBetween val="between"/>
        <c:majorUnit val="50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315811725915718E-2"/>
          <c:y val="0.63349012370924607"/>
          <c:w val="0.90368413137546988"/>
          <c:h val="6.401906806581735E-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FF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7AD6A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Крупный рогатый скот</c:v>
                </c:pt>
                <c:pt idx="1">
                  <c:v>Свиньи</c:v>
                </c:pt>
                <c:pt idx="2">
                  <c:v>Птица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0"/>
        <c:axId val="172213376"/>
        <c:axId val="172214912"/>
      </c:barChart>
      <c:catAx>
        <c:axId val="17221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2214912"/>
        <c:crosses val="autoZero"/>
        <c:auto val="1"/>
        <c:lblAlgn val="ctr"/>
        <c:lblOffset val="600"/>
        <c:noMultiLvlLbl val="0"/>
      </c:catAx>
      <c:valAx>
        <c:axId val="172214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21337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566868638527343E-2"/>
          <c:y val="0.49681039539003879"/>
          <c:w val="0.93459473448633557"/>
          <c:h val="0.41959374615786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8.0135989773684815E-4"/>
                  <c:y val="2.84618043588239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5257327202723"/>
                      <c:h val="0.1548646257228258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индивидуальные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284395620959654E-2"/>
                  <c:y val="-9.09188479934211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89610701599128"/>
                      <c:h val="0.13566653162495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индивидуальные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16"/>
        <c:axId val="29319936"/>
        <c:axId val="29321472"/>
      </c:barChart>
      <c:catAx>
        <c:axId val="293199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9321472"/>
        <c:crosses val="autoZero"/>
        <c:auto val="1"/>
        <c:lblAlgn val="ctr"/>
        <c:lblOffset val="100"/>
        <c:noMultiLvlLbl val="0"/>
      </c:catAx>
      <c:valAx>
        <c:axId val="29321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319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722554636786388E-2"/>
          <c:y val="3.948788381114051E-2"/>
          <c:w val="0.96604938271604934"/>
          <c:h val="0.59049195401915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008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00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Тракторы</c:v>
                </c:pt>
                <c:pt idx="1">
                  <c:v>Зерноуборочные комбайны</c:v>
                </c:pt>
                <c:pt idx="2">
                  <c:v>Картофелеуборочные комбайны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008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00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Тракторы</c:v>
                </c:pt>
                <c:pt idx="1">
                  <c:v>Зерноуборочные комбайны</c:v>
                </c:pt>
                <c:pt idx="2">
                  <c:v>Картофелеуборочные комбайны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4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172368640"/>
        <c:axId val="172370176"/>
      </c:barChart>
      <c:catAx>
        <c:axId val="172368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370176"/>
        <c:crosses val="autoZero"/>
        <c:auto val="1"/>
        <c:lblAlgn val="ctr"/>
        <c:lblOffset val="600"/>
        <c:noMultiLvlLbl val="0"/>
      </c:catAx>
      <c:valAx>
        <c:axId val="17237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36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00856022057854E-2"/>
          <c:y val="4.0725008432180999E-2"/>
          <c:w val="0.96604938271604934"/>
          <c:h val="0.61181518039358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008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00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Тракторы</c:v>
                </c:pt>
                <c:pt idx="1">
                  <c:v>Зерноуборочные комбайны</c:v>
                </c:pt>
                <c:pt idx="2">
                  <c:v>Картофелеуборочные комбайны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</c:v>
                </c:pt>
                <c:pt idx="1">
                  <c:v>14</c:v>
                </c:pt>
                <c:pt idx="2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008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C00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Тракторы</c:v>
                </c:pt>
                <c:pt idx="1">
                  <c:v>Зерноуборочные комбайны</c:v>
                </c:pt>
                <c:pt idx="2">
                  <c:v>Картофелеуборочные комбайны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7"/>
        <c:axId val="172701184"/>
        <c:axId val="172702720"/>
      </c:barChart>
      <c:catAx>
        <c:axId val="172701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702720"/>
        <c:crosses val="autoZero"/>
        <c:auto val="1"/>
        <c:lblAlgn val="ctr"/>
        <c:lblOffset val="600"/>
        <c:noMultiLvlLbl val="0"/>
      </c:catAx>
      <c:valAx>
        <c:axId val="172702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70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2">
            <a:lumMod val="20000"/>
            <a:lumOff val="80000"/>
            <a:alpha val="5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869305869177549E-2"/>
          <c:y val="2.1221693638127613E-2"/>
          <c:w val="0.84698048627104905"/>
          <c:h val="0.8734890972320579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постоянные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9061212758405131E-2"/>
                  <c:y val="2.5560767000123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238081551472652E-2"/>
                  <c:y val="5.1121534000247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18904</c:v>
                </c:pt>
                <c:pt idx="1">
                  <c:v>10732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временные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Lbls>
            <c:dLbl>
              <c:idx val="0"/>
              <c:layout>
                <c:manualLayout>
                  <c:x val="-1.5884343965337579E-2"/>
                  <c:y val="-5.830966881639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860256545913133E-2"/>
                  <c:y val="-5.7485709964347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857</c:v>
                </c:pt>
                <c:pt idx="1">
                  <c:v>385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3047808"/>
        <c:axId val="173049344"/>
        <c:axId val="0"/>
      </c:bar3DChart>
      <c:catAx>
        <c:axId val="17304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3049344"/>
        <c:crosses val="autoZero"/>
        <c:auto val="1"/>
        <c:lblAlgn val="ctr"/>
        <c:lblOffset val="100"/>
        <c:noMultiLvlLbl val="0"/>
      </c:catAx>
      <c:valAx>
        <c:axId val="173049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3047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2">
            <a:lumMod val="20000"/>
            <a:lumOff val="80000"/>
            <a:alpha val="50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17962818946045E-2"/>
          <c:y val="4.8501555382735255E-2"/>
          <c:w val="0.93753587564344698"/>
          <c:h val="0.831772858571269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760</c:v>
                </c:pt>
                <c:pt idx="1">
                  <c:v>689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врем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Lbls>
            <c:dLbl>
              <c:idx val="0"/>
              <c:layout>
                <c:manualLayout>
                  <c:x val="0"/>
                  <c:y val="-0.12345850461059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326798938049028E-2"/>
                  <c:y val="-0.1278677369181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69</c:v>
                </c:pt>
                <c:pt idx="1">
                  <c:v>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3079168"/>
        <c:axId val="172642688"/>
        <c:axId val="0"/>
      </c:bar3DChart>
      <c:catAx>
        <c:axId val="17307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2642688"/>
        <c:crosses val="autoZero"/>
        <c:auto val="1"/>
        <c:lblAlgn val="ctr"/>
        <c:lblOffset val="100"/>
        <c:noMultiLvlLbl val="0"/>
      </c:catAx>
      <c:valAx>
        <c:axId val="172642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3079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2">
            <a:lumMod val="20000"/>
            <a:lumOff val="80000"/>
            <a:alpha val="50000"/>
          </a:schemeClr>
        </a:solidFill>
        <a:ln w="9525"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35843856855411"/>
          <c:y val="0.51585785340090418"/>
          <c:w val="0.74149528653194907"/>
          <c:h val="0.326030654713578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Постоянные работники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</c:v>
                </c:pt>
                <c:pt idx="1">
                  <c:v>228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Временные и сезонные работники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4.1993790813366419E-3"/>
                  <c:y val="-4.4741182603642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787437198335983E-2"/>
                  <c:y val="-4.6668532556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2762624"/>
        <c:axId val="172764160"/>
        <c:axId val="0"/>
      </c:bar3DChart>
      <c:catAx>
        <c:axId val="172762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2764160"/>
        <c:crosses val="autoZero"/>
        <c:auto val="1"/>
        <c:lblAlgn val="ctr"/>
        <c:lblOffset val="100"/>
        <c:noMultiLvlLbl val="0"/>
      </c:catAx>
      <c:valAx>
        <c:axId val="172764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76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9394882050142578E-2"/>
          <c:y val="3.4458301764598812E-2"/>
          <c:w val="0.55169531427724949"/>
          <c:h val="0.25928956611658532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36929230085546"/>
          <c:y val="3.4375000000000003E-2"/>
          <c:w val="0.63332471317000816"/>
          <c:h val="0.898660055569837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17 лет</c:v>
                </c:pt>
              </c:strCache>
            </c:strRef>
          </c:tx>
          <c:spPr>
            <a:solidFill>
              <a:srgbClr val="D00000"/>
            </a:solidFill>
          </c:spPr>
          <c:invertIfNegative val="0"/>
          <c:dLbls>
            <c:dLbl>
              <c:idx val="0"/>
              <c:layout>
                <c:manualLayout>
                  <c:x val="-6.4539372011582968E-2"/>
                  <c:y val="-2.93948820501436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37239907329012"/>
                  <c:y val="-5.87897641002851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0.5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18-29 лет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14.5</c:v>
                </c:pt>
                <c:pt idx="1">
                  <c:v>13.5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30-59 лет</c:v>
                </c:pt>
              </c:strCache>
            </c:strRef>
          </c:tx>
          <c:spPr>
            <a:solidFill>
              <a:srgbClr val="45F98A"/>
            </a:solidFill>
          </c:spPr>
          <c:invertIfNegative val="0"/>
          <c:dLbls>
            <c:dLbl>
              <c:idx val="0"/>
              <c:layout>
                <c:manualLayout>
                  <c:x val="9.2199102873689945E-3"/>
                  <c:y val="-8.0486941469063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439820574737989E-2"/>
                  <c:y val="-9.1985075964643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80.7</c:v>
                </c:pt>
                <c:pt idx="1">
                  <c:v>74.599999999999994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60 и более лет</c:v>
                </c:pt>
              </c:strCache>
            </c:strRef>
          </c:tx>
          <c:spPr>
            <a:solidFill>
              <a:srgbClr val="7171FF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-9.2199102873690379E-3"/>
                  <c:y val="-8.4100480605035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744798146580239E-2"/>
                  <c:y val="-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11.8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2944384"/>
        <c:axId val="172819200"/>
        <c:axId val="0"/>
      </c:bar3DChart>
      <c:catAx>
        <c:axId val="17294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2819200"/>
        <c:crosses val="autoZero"/>
        <c:auto val="1"/>
        <c:lblAlgn val="ctr"/>
        <c:lblOffset val="100"/>
        <c:noMultiLvlLbl val="0"/>
      </c:catAx>
      <c:valAx>
        <c:axId val="17281920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2944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3926057408461083E-2"/>
          <c:y val="0.11466085868840749"/>
          <c:w val="0.23172883300074504"/>
          <c:h val="0.22606788898013233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44475734580216"/>
          <c:y val="3.4375055552182343E-2"/>
          <c:w val="0.75479999001721221"/>
          <c:h val="0.8810681163833513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17 лет</c:v>
                </c:pt>
              </c:strCache>
            </c:strRef>
          </c:tx>
          <c:spPr>
            <a:solidFill>
              <a:srgbClr val="D00000"/>
            </a:solidFill>
          </c:spPr>
          <c:invertIfNegative val="0"/>
          <c:dLbls>
            <c:dLbl>
              <c:idx val="0"/>
              <c:layout>
                <c:manualLayout>
                  <c:x val="-6.4539372011582968E-2"/>
                  <c:y val="-2.93948820501436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37239907329012"/>
                  <c:y val="-5.87897641002851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0.2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18-29 лет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14.3</c:v>
                </c:pt>
                <c:pt idx="1">
                  <c:v>11.3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30-54 лет</c:v>
                </c:pt>
              </c:strCache>
            </c:strRef>
          </c:tx>
          <c:spPr>
            <a:solidFill>
              <a:srgbClr val="45F98A"/>
            </a:solidFill>
          </c:spPr>
          <c:invertIfNegative val="0"/>
          <c:dLbls>
            <c:dLbl>
              <c:idx val="0"/>
              <c:layout>
                <c:manualLayout>
                  <c:x val="2.0448613600099183E-2"/>
                  <c:y val="-0.12654819673677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448613600099183E-2"/>
                  <c:y val="-0.13487204124748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Лист1!$D$2:$D$3</c:f>
              <c:numCache>
                <c:formatCode>0.0</c:formatCode>
                <c:ptCount val="2"/>
                <c:pt idx="0" formatCode="General">
                  <c:v>76.599999999999994</c:v>
                </c:pt>
                <c:pt idx="1">
                  <c:v>69.099999999999994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55 и более лет</c:v>
                </c:pt>
              </c:strCache>
            </c:strRef>
          </c:tx>
          <c:spPr>
            <a:solidFill>
              <a:srgbClr val="7171FF"/>
            </a:solidFill>
            <a:scene3d>
              <a:camera prst="orthographicFront"/>
              <a:lightRig rig="threePt" dir="t"/>
            </a:scene3d>
            <a:sp3d>
              <a:bevelT prst="convex"/>
            </a:sp3d>
          </c:spPr>
          <c:invertIfNegative val="0"/>
          <c:dLbls>
            <c:dLbl>
              <c:idx val="0"/>
              <c:layout>
                <c:manualLayout>
                  <c:x val="-1.8143716720686428E-2"/>
                  <c:y val="-0.10393691205513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448613600099183E-2"/>
                  <c:y val="-3.40410293578417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2006</c:v>
                </c:pt>
                <c:pt idx="1">
                  <c:v>2016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8.9</c:v>
                </c:pt>
                <c:pt idx="1">
                  <c:v>19.600000000000001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3368064"/>
        <c:axId val="173369600"/>
        <c:axId val="0"/>
      </c:bar3DChart>
      <c:catAx>
        <c:axId val="17336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3369600"/>
        <c:crosses val="autoZero"/>
        <c:auto val="1"/>
        <c:lblAlgn val="ctr"/>
        <c:lblOffset val="100"/>
        <c:noMultiLvlLbl val="0"/>
      </c:catAx>
      <c:valAx>
        <c:axId val="17336960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7336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12390410727313"/>
          <c:y val="0.13225286406851369"/>
          <c:w val="0.25728964897620071"/>
          <c:h val="0.22606788898013233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404782515441107E-2"/>
          <c:y val="3.5716504547525785E-2"/>
          <c:w val="0.8263362745148024"/>
          <c:h val="0.764100144061806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explosion val="6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34"/>
            <c:spPr>
              <a:solidFill>
                <a:srgbClr val="EB4F74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explosion val="17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explosion val="20"/>
            <c:spPr>
              <a:solidFill>
                <a:srgbClr val="9900CC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explosion val="10"/>
            <c:spPr>
              <a:solidFill>
                <a:srgbClr val="15CDD1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14,</a:t>
                    </a:r>
                    <a:r>
                      <a:rPr lang="ru-RU" smtClean="0"/>
                      <a:t>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до 4 лет</c:v>
                </c:pt>
                <c:pt idx="1">
                  <c:v>5-10 лет</c:v>
                </c:pt>
                <c:pt idx="2">
                  <c:v>11-20 лет</c:v>
                </c:pt>
                <c:pt idx="3">
                  <c:v>21-30 лет</c:v>
                </c:pt>
                <c:pt idx="4">
                  <c:v>более 30 лет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17.5</c:v>
                </c:pt>
                <c:pt idx="1">
                  <c:v>14.2</c:v>
                </c:pt>
                <c:pt idx="2">
                  <c:v>16.7</c:v>
                </c:pt>
                <c:pt idx="3">
                  <c:v>16.7</c:v>
                </c:pt>
                <c:pt idx="4">
                  <c:v>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5.6116101477578208E-2"/>
          <c:y val="0.76859777315731326"/>
          <c:w val="0.86972695138175926"/>
          <c:h val="8.2946047716820598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bg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1.5306228212729093E-2"/>
          <c:w val="0.83263472292951368"/>
          <c:h val="0.96426554570626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3.92007078325338E-3"/>
                  <c:y val="4.2864744507961289E-3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400" b="0" dirty="0" smtClean="0"/>
                      <a:t>320 тыс.</a:t>
                    </a:r>
                    <a:endParaRPr lang="ru-RU" sz="14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331192049598301"/>
                      <c:h val="8.66332442591590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ЛПХ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1660988651960393E-2"/>
                  <c:y val="-7.9375162174456689E-5"/>
                </c:manualLayout>
              </c:layout>
              <c:tx>
                <c:rich>
                  <a:bodyPr/>
                  <a:lstStyle/>
                  <a:p>
                    <a:pPr>
                      <a:defRPr sz="1400" b="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400" b="0" dirty="0" smtClean="0"/>
                      <a:t>308 тыс.</a:t>
                    </a:r>
                    <a:endParaRPr lang="ru-RU" sz="1400" b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947058461839877"/>
                      <c:h val="7.478305021061379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ЛПХ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16"/>
        <c:axId val="29351936"/>
        <c:axId val="29353472"/>
      </c:barChart>
      <c:catAx>
        <c:axId val="293519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9353472"/>
        <c:crosses val="autoZero"/>
        <c:auto val="1"/>
        <c:lblAlgn val="ctr"/>
        <c:lblOffset val="100"/>
        <c:noMultiLvlLbl val="0"/>
      </c:catAx>
      <c:valAx>
        <c:axId val="2935347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9351936"/>
        <c:crosses val="autoZero"/>
        <c:crossBetween val="between"/>
        <c:majorUnit val="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115379925069125E-2"/>
          <c:y val="5.4020140579972141E-2"/>
          <c:w val="0.81260770825476492"/>
          <c:h val="0.9069653134456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3.2092439491785696E-3"/>
                  <c:y val="-5.502169508439049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10463078407535"/>
                      <c:h val="8.493170886385839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СНТ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8.6389965891742818E-3"/>
                  <c:y val="1.20278900160643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84824364758325"/>
                      <c:h val="8.493170886385839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СНТ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16"/>
        <c:axId val="31738880"/>
        <c:axId val="31752960"/>
      </c:barChart>
      <c:catAx>
        <c:axId val="317388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1752960"/>
        <c:crosses val="autoZero"/>
        <c:auto val="1"/>
        <c:lblAlgn val="ctr"/>
        <c:lblOffset val="100"/>
        <c:noMultiLvlLbl val="0"/>
      </c:catAx>
      <c:valAx>
        <c:axId val="31752960"/>
        <c:scaling>
          <c:orientation val="minMax"/>
          <c:min val="500"/>
        </c:scaling>
        <c:delete val="1"/>
        <c:axPos val="l"/>
        <c:numFmt formatCode="General" sourceLinked="1"/>
        <c:majorTickMark val="out"/>
        <c:minorTickMark val="none"/>
        <c:tickLblPos val="nextTo"/>
        <c:crossAx val="31738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981725794209496"/>
          <c:y val="0"/>
          <c:w val="0.68128834574411234"/>
          <c:h val="0.9439133205863607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9E47"/>
            </a:solidFill>
          </c:spPr>
          <c:invertIfNegative val="0"/>
          <c:dLbls>
            <c:dLbl>
              <c:idx val="1"/>
              <c:layout>
                <c:manualLayout>
                  <c:x val="6.03318250377073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Лист1!$A$3:$A$22</c:f>
              <c:strCache>
                <c:ptCount val="20"/>
                <c:pt idx="0">
                  <c:v>город Гусь-Хрустальный </c:v>
                </c:pt>
                <c:pt idx="1">
                  <c:v>город Ковров</c:v>
                </c:pt>
                <c:pt idx="2">
                  <c:v>город Владимир</c:v>
                </c:pt>
                <c:pt idx="3">
                  <c:v>округ Муром</c:v>
                </c:pt>
                <c:pt idx="4">
                  <c:v>Киржачский муниципальный район</c:v>
                </c:pt>
                <c:pt idx="5">
                  <c:v>Петушинский муниципальный район</c:v>
                </c:pt>
                <c:pt idx="6">
                  <c:v>Ковровский муниципальный район</c:v>
                </c:pt>
                <c:pt idx="7">
                  <c:v>Судогодский муниципальный район</c:v>
                </c:pt>
                <c:pt idx="8">
                  <c:v>Кольчугинский муниципальный район</c:v>
                </c:pt>
                <c:pt idx="9">
                  <c:v>Вязниковский муниципальный район</c:v>
                </c:pt>
                <c:pt idx="10">
                  <c:v>Муромский муниципальный район</c:v>
                </c:pt>
                <c:pt idx="11">
                  <c:v>Камешковский муниципальный район</c:v>
                </c:pt>
                <c:pt idx="12">
                  <c:v>Гороховецкий муниципальный район</c:v>
                </c:pt>
                <c:pt idx="13">
                  <c:v>Александровский муниципальный район</c:v>
                </c:pt>
                <c:pt idx="14">
                  <c:v>Селивановский муниципальный район</c:v>
                </c:pt>
                <c:pt idx="15">
                  <c:v>Собинский муниципальный район</c:v>
                </c:pt>
                <c:pt idx="16">
                  <c:v>Гусь-Хрустальный муниципальный район</c:v>
                </c:pt>
                <c:pt idx="17">
                  <c:v>Меленковский муниципальный район</c:v>
                </c:pt>
                <c:pt idx="18">
                  <c:v>Суздальский муниципальный район</c:v>
                </c:pt>
                <c:pt idx="19">
                  <c:v>Юрьев-Польский муниципальный район</c:v>
                </c:pt>
              </c:strCache>
            </c:strRef>
          </c:cat>
          <c:val>
            <c:numRef>
              <c:f>Лист1!$B$3:$B$22</c:f>
              <c:numCache>
                <c:formatCode>0.0</c:formatCode>
                <c:ptCount val="20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1</c:v>
                </c:pt>
                <c:pt idx="4" formatCode="General">
                  <c:v>2.4</c:v>
                </c:pt>
                <c:pt idx="5" formatCode="General">
                  <c:v>2.6</c:v>
                </c:pt>
                <c:pt idx="6" formatCode="General">
                  <c:v>2.9</c:v>
                </c:pt>
                <c:pt idx="7">
                  <c:v>3.8</c:v>
                </c:pt>
                <c:pt idx="8" formatCode="General">
                  <c:v>3.9</c:v>
                </c:pt>
                <c:pt idx="9">
                  <c:v>3.9</c:v>
                </c:pt>
                <c:pt idx="10">
                  <c:v>4.4000000000000004</c:v>
                </c:pt>
                <c:pt idx="11">
                  <c:v>4.5</c:v>
                </c:pt>
                <c:pt idx="12" formatCode="General">
                  <c:v>5.2</c:v>
                </c:pt>
                <c:pt idx="13" formatCode="General">
                  <c:v>6.3</c:v>
                </c:pt>
                <c:pt idx="14">
                  <c:v>7.7</c:v>
                </c:pt>
                <c:pt idx="15" formatCode="General">
                  <c:v>8.8000000000000007</c:v>
                </c:pt>
                <c:pt idx="16">
                  <c:v>8.8000000000000007</c:v>
                </c:pt>
                <c:pt idx="17">
                  <c:v>10.1</c:v>
                </c:pt>
                <c:pt idx="18" formatCode="General">
                  <c:v>10.7</c:v>
                </c:pt>
                <c:pt idx="19" formatCode="General">
                  <c:v>12.1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1038080"/>
        <c:axId val="31041024"/>
      </c:barChart>
      <c:catAx>
        <c:axId val="310380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1041024"/>
        <c:crosses val="autoZero"/>
        <c:auto val="1"/>
        <c:lblAlgn val="ctr"/>
        <c:lblOffset val="100"/>
        <c:noMultiLvlLbl val="0"/>
      </c:catAx>
      <c:valAx>
        <c:axId val="31041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10380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8061038485437E-2"/>
          <c:y val="0.16988588047488642"/>
          <c:w val="0.90108392163102147"/>
          <c:h val="0.7328432179859681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Пашня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66.400000000000006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Сенокосы</c:v>
                </c:pt>
              </c:strCache>
            </c:strRef>
          </c:tx>
          <c:spPr>
            <a:solidFill>
              <a:srgbClr val="5DFFA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Лист1!$C$2</c:f>
              <c:numCache>
                <c:formatCode>0.0</c:formatCode>
                <c:ptCount val="1"/>
                <c:pt idx="0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Пастбища</c:v>
                </c:pt>
              </c:strCache>
            </c:strRef>
          </c:tx>
          <c:spPr>
            <a:solidFill>
              <a:srgbClr val="FFFF37"/>
            </a:solidFill>
            <a:ln>
              <a:solidFill>
                <a:srgbClr val="FFC000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Многолетние насаждения</c:v>
                </c:pt>
              </c:strCache>
            </c:strRef>
          </c:tx>
          <c:spPr>
            <a:solidFill>
              <a:srgbClr val="800080"/>
            </a:solidFill>
          </c:spPr>
          <c:invertIfNegative val="0"/>
          <c:dLbls>
            <c:dLbl>
              <c:idx val="0"/>
              <c:layout>
                <c:manualLayout>
                  <c:x val="1.451599113587277E-2"/>
                  <c:y val="-0.2710221581807309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80008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0.8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Залежь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8.7095946815236198E-3"/>
                  <c:y val="1.767532788661068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2006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9.3000000000000007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1575424"/>
        <c:axId val="51597696"/>
      </c:barChart>
      <c:catAx>
        <c:axId val="51575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597696"/>
        <c:crosses val="autoZero"/>
        <c:auto val="1"/>
        <c:lblAlgn val="ctr"/>
        <c:lblOffset val="100"/>
        <c:noMultiLvlLbl val="0"/>
      </c:catAx>
      <c:valAx>
        <c:axId val="51597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575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8061038485437E-2"/>
          <c:y val="0.13707294796702177"/>
          <c:w val="0.89963232251743419"/>
          <c:h val="0.512920076063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Пашня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Сенокосы</c:v>
                </c:pt>
              </c:strCache>
            </c:strRef>
          </c:tx>
          <c:spPr>
            <a:solidFill>
              <a:srgbClr val="5DFFA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Пастбища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Многолетние насаждения</c:v>
                </c:pt>
              </c:strCache>
            </c:strRef>
          </c:tx>
          <c:spPr>
            <a:solidFill>
              <a:srgbClr val="800080"/>
            </a:solidFill>
          </c:spPr>
          <c:invertIfNegative val="0"/>
          <c:dLbls>
            <c:dLbl>
              <c:idx val="0"/>
              <c:layout>
                <c:manualLayout>
                  <c:x val="1.451599113587277E-2"/>
                  <c:y val="-0.192775738096283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rgbClr val="80008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80008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Залежь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2016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26.3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4312448"/>
        <c:axId val="64313984"/>
      </c:barChart>
      <c:catAx>
        <c:axId val="64312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4313984"/>
        <c:crosses val="autoZero"/>
        <c:auto val="1"/>
        <c:lblAlgn val="ctr"/>
        <c:lblOffset val="100"/>
        <c:noMultiLvlLbl val="0"/>
      </c:catAx>
      <c:valAx>
        <c:axId val="64313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312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8387252810958818E-2"/>
          <c:y val="0.61159289794673977"/>
          <c:w val="0.89999990856068579"/>
          <c:h val="9.7192689184405864E-2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E5150-1FF9-4641-A40E-D70D7A1CE580}" type="doc">
      <dgm:prSet loTypeId="urn:microsoft.com/office/officeart/2005/8/layout/vList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F3233D6-9C6F-46C8-8B7A-2B9C4D723D21}">
      <dgm:prSet phldrT="[Текст]" custT="1"/>
      <dgm:spPr/>
      <dgm:t>
        <a:bodyPr/>
        <a:lstStyle/>
        <a:p>
          <a:pPr>
            <a:lnSpc>
              <a:spcPct val="90000"/>
            </a:lnSpc>
          </a:pPr>
          <a:r>
            <a:rPr lang="ru-RU" sz="1600" b="1" i="1" dirty="0" smtClean="0">
              <a:latin typeface="Arial" pitchFamily="34" charset="0"/>
              <a:cs typeface="Arial" pitchFamily="34" charset="0"/>
            </a:rPr>
            <a:t>Технические культуры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B472E46D-1942-4B62-ADB2-F48FDF4B5E03}" type="parTrans" cxnId="{3EF5F4C6-0AA1-45C1-B3F8-14D4646DF267}">
      <dgm:prSet/>
      <dgm:spPr/>
      <dgm:t>
        <a:bodyPr/>
        <a:lstStyle/>
        <a:p>
          <a:endParaRPr lang="ru-RU"/>
        </a:p>
      </dgm:t>
    </dgm:pt>
    <dgm:pt modelId="{C12E693F-BA87-41AF-8F02-0ACCCBB9B7F1}" type="sibTrans" cxnId="{3EF5F4C6-0AA1-45C1-B3F8-14D4646DF267}">
      <dgm:prSet/>
      <dgm:spPr/>
      <dgm:t>
        <a:bodyPr/>
        <a:lstStyle/>
        <a:p>
          <a:endParaRPr lang="ru-RU"/>
        </a:p>
      </dgm:t>
    </dgm:pt>
    <dgm:pt modelId="{709744E5-1708-4970-AF74-37A3F7A4E4D2}">
      <dgm:prSet phldrT="[Текст]" custT="1"/>
      <dgm:spPr/>
      <dgm:t>
        <a:bodyPr/>
        <a:lstStyle/>
        <a:p>
          <a:pPr>
            <a:lnSpc>
              <a:spcPct val="90000"/>
            </a:lnSpc>
          </a:pPr>
          <a:r>
            <a:rPr lang="ru-RU" sz="1400" dirty="0" smtClean="0">
              <a:latin typeface="Arial" pitchFamily="34" charset="0"/>
              <a:cs typeface="Arial" pitchFamily="34" charset="0"/>
            </a:rPr>
            <a:t>В сельскохозяйственных организациях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посевы технических культур увеличились в 5,5 раза.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D70FA946-9B15-406C-938F-F1CACFB2A042}" type="parTrans" cxnId="{38356A30-F5B9-49AD-8B8A-3E116BE1C43F}">
      <dgm:prSet/>
      <dgm:spPr/>
      <dgm:t>
        <a:bodyPr/>
        <a:lstStyle/>
        <a:p>
          <a:endParaRPr lang="ru-RU"/>
        </a:p>
      </dgm:t>
    </dgm:pt>
    <dgm:pt modelId="{8F6460EF-A8CA-4C54-89F8-645E04F302E8}" type="sibTrans" cxnId="{38356A30-F5B9-49AD-8B8A-3E116BE1C43F}">
      <dgm:prSet/>
      <dgm:spPr/>
      <dgm:t>
        <a:bodyPr/>
        <a:lstStyle/>
        <a:p>
          <a:endParaRPr lang="ru-RU"/>
        </a:p>
      </dgm:t>
    </dgm:pt>
    <dgm:pt modelId="{95687A34-A061-44A8-A2E8-E06458A10874}">
      <dgm:prSet phldrT="[Текст]" custT="1"/>
      <dgm:spPr/>
      <dgm:t>
        <a:bodyPr/>
        <a:lstStyle/>
        <a:p>
          <a:pPr marL="180975" indent="-85725">
            <a:spcBef>
              <a:spcPct val="0"/>
            </a:spcBef>
          </a:pPr>
          <a:r>
            <a:rPr lang="ru-RU" sz="1400" dirty="0" smtClean="0">
              <a:latin typeface="Arial" pitchFamily="34" charset="0"/>
              <a:cs typeface="Arial" pitchFamily="34" charset="0"/>
            </a:rPr>
            <a:t>Из </a:t>
          </a:r>
          <a:r>
            <a:rPr lang="ru-RU" sz="1400" b="1" i="1" dirty="0" smtClean="0">
              <a:latin typeface="Arial" pitchFamily="34" charset="0"/>
              <a:cs typeface="Arial" pitchFamily="34" charset="0"/>
            </a:rPr>
            <a:t>технических культур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в области выращивают в основном  </a:t>
          </a:r>
          <a:r>
            <a:rPr lang="ru-RU" sz="1400" b="1" i="1" dirty="0" smtClean="0">
              <a:latin typeface="Arial" pitchFamily="34" charset="0"/>
              <a:cs typeface="Arial" pitchFamily="34" charset="0"/>
            </a:rPr>
            <a:t>масличные культуры   </a:t>
          </a:r>
          <a:r>
            <a:rPr lang="ru-RU" sz="1400" b="0" i="1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b="0" dirty="0" smtClean="0">
              <a:latin typeface="Arial" pitchFamily="34" charset="0"/>
              <a:cs typeface="Arial" pitchFamily="34" charset="0"/>
            </a:rPr>
            <a:t>л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ен-кудряш, соя, рапс, горчица) </a:t>
          </a:r>
          <a:r>
            <a:rPr lang="ru-RU" sz="1400" b="1" i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161919EE-5450-4E09-A802-1DD092E14DFF}" type="parTrans" cxnId="{2DFA65FB-4F40-4B90-8FF1-2FB96D461D76}">
      <dgm:prSet/>
      <dgm:spPr/>
      <dgm:t>
        <a:bodyPr/>
        <a:lstStyle/>
        <a:p>
          <a:endParaRPr lang="ru-RU"/>
        </a:p>
      </dgm:t>
    </dgm:pt>
    <dgm:pt modelId="{3EB04D1E-4EFD-422D-BFAA-C430E211FFBC}" type="sibTrans" cxnId="{2DFA65FB-4F40-4B90-8FF1-2FB96D461D76}">
      <dgm:prSet/>
      <dgm:spPr/>
      <dgm:t>
        <a:bodyPr/>
        <a:lstStyle/>
        <a:p>
          <a:endParaRPr lang="ru-RU"/>
        </a:p>
      </dgm:t>
    </dgm:pt>
    <dgm:pt modelId="{6108DD41-F907-47AE-B90C-56BB4A1F3607}">
      <dgm:prSet phldrT="[Текст]" custT="1"/>
      <dgm:spPr/>
      <dgm:t>
        <a:bodyPr/>
        <a:lstStyle/>
        <a:p>
          <a:pPr marL="180975" indent="-85725">
            <a:spcBef>
              <a:spcPct val="0"/>
            </a:spcBef>
          </a:pPr>
          <a:r>
            <a:rPr lang="ru-RU" sz="1400" b="1" dirty="0" err="1" smtClean="0">
              <a:latin typeface="Arial" pitchFamily="34" charset="0"/>
              <a:cs typeface="Arial" pitchFamily="34" charset="0"/>
            </a:rPr>
            <a:t>Сельхозорганизации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 увеличили посевы рапса  в 3 раза (3 тыс. га).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 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DA65F9CF-B8AC-4382-B2F3-FB580BC05ACE}" type="parTrans" cxnId="{D7D1A7E9-37F7-4966-AC45-C669BF67EAF4}">
      <dgm:prSet/>
      <dgm:spPr/>
      <dgm:t>
        <a:bodyPr/>
        <a:lstStyle/>
        <a:p>
          <a:endParaRPr lang="ru-RU"/>
        </a:p>
      </dgm:t>
    </dgm:pt>
    <dgm:pt modelId="{033900F8-B184-4340-8123-2A97A29BA0EB}" type="sibTrans" cxnId="{D7D1A7E9-37F7-4966-AC45-C669BF67EAF4}">
      <dgm:prSet/>
      <dgm:spPr/>
      <dgm:t>
        <a:bodyPr/>
        <a:lstStyle/>
        <a:p>
          <a:endParaRPr lang="ru-RU"/>
        </a:p>
      </dgm:t>
    </dgm:pt>
    <dgm:pt modelId="{3391AF9B-155A-4DF7-B4CC-2CD202F90089}">
      <dgm:prSet phldrT="[Текст]" custT="1"/>
      <dgm:spPr/>
      <dgm:t>
        <a:bodyPr/>
        <a:lstStyle/>
        <a:p>
          <a:pPr marL="180975" indent="-85725">
            <a:spcBef>
              <a:spcPct val="0"/>
            </a:spcBef>
          </a:pPr>
          <a:r>
            <a:rPr lang="ru-RU" sz="1400" b="1" dirty="0" smtClean="0">
              <a:latin typeface="Arial" pitchFamily="34" charset="0"/>
              <a:cs typeface="Arial" pitchFamily="34" charset="0"/>
            </a:rPr>
            <a:t>У фермеров и ИП  масличные культуры  внимание пока  не заслужили - площадь посадок  в пределах 40 гектаров.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A44CFB5C-CA5C-4C9B-B331-13D002F80E82}" type="parTrans" cxnId="{DE8C0C34-F5A7-4E8E-9812-5B585E61A73A}">
      <dgm:prSet/>
      <dgm:spPr/>
      <dgm:t>
        <a:bodyPr/>
        <a:lstStyle/>
        <a:p>
          <a:endParaRPr lang="ru-RU"/>
        </a:p>
      </dgm:t>
    </dgm:pt>
    <dgm:pt modelId="{4CD40E79-D077-4C9B-8288-B42D58E6EA2B}" type="sibTrans" cxnId="{DE8C0C34-F5A7-4E8E-9812-5B585E61A73A}">
      <dgm:prSet/>
      <dgm:spPr/>
      <dgm:t>
        <a:bodyPr/>
        <a:lstStyle/>
        <a:p>
          <a:endParaRPr lang="ru-RU"/>
        </a:p>
      </dgm:t>
    </dgm:pt>
    <dgm:pt modelId="{5B17A905-AB1A-4C11-B7F3-0727F485BEF2}">
      <dgm:prSet phldrT="[Текст]" custT="1"/>
      <dgm:spPr/>
      <dgm:t>
        <a:bodyPr/>
        <a:lstStyle/>
        <a:p>
          <a:pPr>
            <a:spcBef>
              <a:spcPct val="0"/>
            </a:spcBef>
            <a:spcAft>
              <a:spcPct val="35000"/>
            </a:spcAft>
          </a:pPr>
          <a:endParaRPr lang="en-US" sz="800" b="1" i="1" dirty="0" smtClean="0">
            <a:latin typeface="Arial" pitchFamily="34" charset="0"/>
            <a:cs typeface="Arial" pitchFamily="34" charset="0"/>
          </a:endParaRPr>
        </a:p>
        <a:p>
          <a:pPr marL="180975" indent="0">
            <a:spcBef>
              <a:spcPct val="0"/>
            </a:spcBef>
            <a:spcAft>
              <a:spcPct val="35000"/>
            </a:spcAft>
          </a:pPr>
          <a:r>
            <a:rPr lang="ru-RU" sz="1600" b="1" i="1" dirty="0" smtClean="0">
              <a:latin typeface="Arial" pitchFamily="34" charset="0"/>
              <a:cs typeface="Arial" pitchFamily="34" charset="0"/>
            </a:rPr>
            <a:t>Кормовые культуры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1CE37B1D-20A4-436B-930E-DAFB29819CE1}" type="parTrans" cxnId="{2B284D0E-7CF5-4C79-AB5C-AB7DC7222767}">
      <dgm:prSet/>
      <dgm:spPr/>
      <dgm:t>
        <a:bodyPr/>
        <a:lstStyle/>
        <a:p>
          <a:endParaRPr lang="ru-RU"/>
        </a:p>
      </dgm:t>
    </dgm:pt>
    <dgm:pt modelId="{23AAC650-B517-4B9B-AA82-99D3250CF9D8}" type="sibTrans" cxnId="{2B284D0E-7CF5-4C79-AB5C-AB7DC7222767}">
      <dgm:prSet/>
      <dgm:spPr/>
      <dgm:t>
        <a:bodyPr/>
        <a:lstStyle/>
        <a:p>
          <a:endParaRPr lang="ru-RU"/>
        </a:p>
      </dgm:t>
    </dgm:pt>
    <dgm:pt modelId="{E49DADD6-F141-498F-9A2E-8BB86DC5139B}">
      <dgm:prSet phldrT="[Текст]" custT="1"/>
      <dgm:spPr/>
      <dgm:t>
        <a:bodyPr/>
        <a:lstStyle/>
        <a:p>
          <a:pPr marL="180975" indent="0">
            <a:spcBef>
              <a:spcPct val="0"/>
            </a:spcBef>
            <a:spcAft>
              <a:spcPts val="600"/>
            </a:spcAft>
          </a:pP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Самый большой рост в </a:t>
          </a:r>
          <a:r>
            <a:rPr lang="ru-RU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сельхозорганизациях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показали посевы кукурузы на корм скоту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более чем в два раза (214%), посевы трав однолетних и многолетних  сократились на 16% и 33% соответственно.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F271FF-8F81-4541-9EB2-93EBE0D75CB3}" type="parTrans" cxnId="{583E1DC7-9CF1-4EEC-B37C-CCF9AD4DEA89}">
      <dgm:prSet/>
      <dgm:spPr/>
      <dgm:t>
        <a:bodyPr/>
        <a:lstStyle/>
        <a:p>
          <a:endParaRPr lang="ru-RU"/>
        </a:p>
      </dgm:t>
    </dgm:pt>
    <dgm:pt modelId="{3263C8B9-C6EB-46D4-A676-CD5AC590063E}" type="sibTrans" cxnId="{583E1DC7-9CF1-4EEC-B37C-CCF9AD4DEA89}">
      <dgm:prSet/>
      <dgm:spPr/>
      <dgm:t>
        <a:bodyPr/>
        <a:lstStyle/>
        <a:p>
          <a:endParaRPr lang="ru-RU"/>
        </a:p>
      </dgm:t>
    </dgm:pt>
    <dgm:pt modelId="{65854137-6B8E-410D-B999-7ED210790D0D}">
      <dgm:prSet phldrT="[Текст]" custT="1"/>
      <dgm:spPr/>
      <dgm:t>
        <a:bodyPr/>
        <a:lstStyle/>
        <a:p>
          <a:pPr marL="180975" indent="0">
            <a:spcBef>
              <a:spcPts val="1200"/>
            </a:spcBef>
            <a:spcAft>
              <a:spcPct val="15000"/>
            </a:spcAft>
          </a:pP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У фермеров и ИП приоритеты другие.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Именно  площади под травами показали самый большой рост –  почти в  4 раза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. В отличие от 2006 г. в</a:t>
          </a:r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2016 г. зафиксировано выращивание кукурузы на корм скоту.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CF1B5-E210-49C8-9D75-AF2D3BEFD96C}" type="parTrans" cxnId="{FDD97057-CBD8-47E9-8AC0-85BACEB77799}">
      <dgm:prSet/>
      <dgm:spPr/>
      <dgm:t>
        <a:bodyPr/>
        <a:lstStyle/>
        <a:p>
          <a:endParaRPr lang="ru-RU"/>
        </a:p>
      </dgm:t>
    </dgm:pt>
    <dgm:pt modelId="{C6A8AA83-BA93-41A1-880C-DB7C1C7F4792}" type="sibTrans" cxnId="{FDD97057-CBD8-47E9-8AC0-85BACEB77799}">
      <dgm:prSet/>
      <dgm:spPr/>
      <dgm:t>
        <a:bodyPr/>
        <a:lstStyle/>
        <a:p>
          <a:endParaRPr lang="ru-RU"/>
        </a:p>
      </dgm:t>
    </dgm:pt>
    <dgm:pt modelId="{18ECE681-4823-48C1-A972-D62786E13505}">
      <dgm:prSet custT="1"/>
      <dgm:spPr/>
      <dgm:t>
        <a:bodyPr/>
        <a:lstStyle/>
        <a:p>
          <a:pPr marL="180975" indent="-85725">
            <a:spcBef>
              <a:spcPts val="600"/>
            </a:spcBef>
          </a:pPr>
          <a:r>
            <a:rPr lang="ru-RU" sz="1400" dirty="0" smtClean="0">
              <a:latin typeface="Arial" pitchFamily="34" charset="0"/>
              <a:cs typeface="Arial" pitchFamily="34" charset="0"/>
            </a:rPr>
            <a:t>Перепись показала, что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сельхозорганизации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в отличие от 2006 г.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в настоящее время 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стали выращивать  горчицу,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посадки которой  достигли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почти 1,1 тыс. га,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 и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лен-кудряш для производства льняного масла (около 500 га).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66D5E63A-2A59-4BC5-B2A2-1E7D2C55A2BC}" type="parTrans" cxnId="{5EBE45BE-5EE9-4035-AB3C-3DFC13770C58}">
      <dgm:prSet/>
      <dgm:spPr/>
      <dgm:t>
        <a:bodyPr/>
        <a:lstStyle/>
        <a:p>
          <a:endParaRPr lang="ru-RU"/>
        </a:p>
      </dgm:t>
    </dgm:pt>
    <dgm:pt modelId="{8C47B052-4C5F-4BA6-8213-6412698039BB}" type="sibTrans" cxnId="{5EBE45BE-5EE9-4035-AB3C-3DFC13770C58}">
      <dgm:prSet/>
      <dgm:spPr/>
      <dgm:t>
        <a:bodyPr/>
        <a:lstStyle/>
        <a:p>
          <a:endParaRPr lang="ru-RU"/>
        </a:p>
      </dgm:t>
    </dgm:pt>
    <dgm:pt modelId="{6853A29E-9C5F-49C3-8998-F12903A93AF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 smtClean="0">
              <a:latin typeface="Arial" pitchFamily="34" charset="0"/>
              <a:cs typeface="Arial" pitchFamily="34" charset="0"/>
            </a:rPr>
            <a:t>Фермеры и ИП  за 10 последних лет  тоже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стали понемногу подключаться к выращиванию технических культур,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но масштабы  посевов  </a:t>
          </a:r>
          <a:r>
            <a:rPr lang="ru-RU" sz="1400" b="1" dirty="0" smtClean="0">
              <a:latin typeface="Arial" pitchFamily="34" charset="0"/>
              <a:cs typeface="Arial" pitchFamily="34" charset="0"/>
            </a:rPr>
            <a:t>незначительные - 0,2%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от общей посевной площади этой категории хозяйств.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B0C61682-1462-41EB-AC7F-588C98F3D4E7}" type="parTrans" cxnId="{02C33A9A-5D1B-4E9A-BAF1-83E81F58D9EB}">
      <dgm:prSet/>
      <dgm:spPr/>
      <dgm:t>
        <a:bodyPr/>
        <a:lstStyle/>
        <a:p>
          <a:endParaRPr lang="ru-RU"/>
        </a:p>
      </dgm:t>
    </dgm:pt>
    <dgm:pt modelId="{C44A7AD7-56D2-4443-BE01-FA6D0B7A10FD}" type="sibTrans" cxnId="{02C33A9A-5D1B-4E9A-BAF1-83E81F58D9EB}">
      <dgm:prSet/>
      <dgm:spPr/>
      <dgm:t>
        <a:bodyPr/>
        <a:lstStyle/>
        <a:p>
          <a:endParaRPr lang="ru-RU"/>
        </a:p>
      </dgm:t>
    </dgm:pt>
    <dgm:pt modelId="{C0313F0E-1E1D-424F-AFA3-463DEFEF3BBC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ru-RU" sz="800" dirty="0">
            <a:latin typeface="Arial" pitchFamily="34" charset="0"/>
            <a:cs typeface="Arial" pitchFamily="34" charset="0"/>
          </a:endParaRPr>
        </a:p>
      </dgm:t>
    </dgm:pt>
    <dgm:pt modelId="{83297A5A-8A16-422C-BF56-59EB8563441C}" type="parTrans" cxnId="{BB60BD39-821E-4901-8A17-484875D8A2A8}">
      <dgm:prSet/>
      <dgm:spPr/>
      <dgm:t>
        <a:bodyPr/>
        <a:lstStyle/>
        <a:p>
          <a:endParaRPr lang="ru-RU"/>
        </a:p>
      </dgm:t>
    </dgm:pt>
    <dgm:pt modelId="{F4DAFCAB-82E6-4B1A-8C2E-45B6392DE677}" type="sibTrans" cxnId="{BB60BD39-821E-4901-8A17-484875D8A2A8}">
      <dgm:prSet/>
      <dgm:spPr/>
      <dgm:t>
        <a:bodyPr/>
        <a:lstStyle/>
        <a:p>
          <a:endParaRPr lang="ru-RU"/>
        </a:p>
      </dgm:t>
    </dgm:pt>
    <dgm:pt modelId="{0267A8B3-E7C0-4101-BED5-7004B63AEBB0}">
      <dgm:prSet phldrT="[Текст]" custT="1"/>
      <dgm:spPr/>
      <dgm:t>
        <a:bodyPr/>
        <a:lstStyle/>
        <a:p>
          <a:pPr marL="180975" indent="-85725">
            <a:spcBef>
              <a:spcPct val="0"/>
            </a:spcBef>
          </a:pPr>
          <a:endParaRPr lang="ru-RU" sz="800" dirty="0">
            <a:latin typeface="Arial" pitchFamily="34" charset="0"/>
            <a:cs typeface="Arial" pitchFamily="34" charset="0"/>
          </a:endParaRPr>
        </a:p>
      </dgm:t>
    </dgm:pt>
    <dgm:pt modelId="{3D8607E0-781F-4C0A-B07A-BA8ACD00011B}" type="parTrans" cxnId="{A004BB59-6F97-402B-AA79-E98FC0A016AF}">
      <dgm:prSet/>
      <dgm:spPr/>
      <dgm:t>
        <a:bodyPr/>
        <a:lstStyle/>
        <a:p>
          <a:endParaRPr lang="ru-RU"/>
        </a:p>
      </dgm:t>
    </dgm:pt>
    <dgm:pt modelId="{72E66DBC-36F1-459F-A426-87C73A90B1BC}" type="sibTrans" cxnId="{A004BB59-6F97-402B-AA79-E98FC0A016AF}">
      <dgm:prSet/>
      <dgm:spPr/>
      <dgm:t>
        <a:bodyPr/>
        <a:lstStyle/>
        <a:p>
          <a:endParaRPr lang="ru-RU"/>
        </a:p>
      </dgm:t>
    </dgm:pt>
    <dgm:pt modelId="{B5DC7CF6-B652-4EE9-AF12-FF471B461C38}">
      <dgm:prSet custT="1"/>
      <dgm:spPr/>
      <dgm:t>
        <a:bodyPr/>
        <a:lstStyle/>
        <a:p>
          <a:pPr marL="180975" indent="-85725">
            <a:spcBef>
              <a:spcPts val="600"/>
            </a:spcBef>
          </a:pPr>
          <a:endParaRPr lang="ru-RU" sz="800" dirty="0">
            <a:latin typeface="Arial" pitchFamily="34" charset="0"/>
            <a:cs typeface="Arial" pitchFamily="34" charset="0"/>
          </a:endParaRPr>
        </a:p>
      </dgm:t>
    </dgm:pt>
    <dgm:pt modelId="{C461D932-D57E-424D-B62E-6F67535C2DA1}" type="parTrans" cxnId="{13270A81-7AF5-42A2-8A4D-6551D90E5E18}">
      <dgm:prSet/>
      <dgm:spPr/>
      <dgm:t>
        <a:bodyPr/>
        <a:lstStyle/>
        <a:p>
          <a:endParaRPr lang="ru-RU"/>
        </a:p>
      </dgm:t>
    </dgm:pt>
    <dgm:pt modelId="{681BC57D-0C0E-45C3-91C6-5C0A3375C10D}" type="sibTrans" cxnId="{13270A81-7AF5-42A2-8A4D-6551D90E5E18}">
      <dgm:prSet/>
      <dgm:spPr/>
      <dgm:t>
        <a:bodyPr/>
        <a:lstStyle/>
        <a:p>
          <a:endParaRPr lang="ru-RU"/>
        </a:p>
      </dgm:t>
    </dgm:pt>
    <dgm:pt modelId="{2C2BC57D-C752-4EF5-B6D9-3A66C12883AA}" type="pres">
      <dgm:prSet presAssocID="{462E5150-1FF9-4641-A40E-D70D7A1CE58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926A25-99D4-4FDF-A73C-B59D3E3A2279}" type="pres">
      <dgm:prSet presAssocID="{EF3233D6-9C6F-46C8-8B7A-2B9C4D723D21}" presName="comp" presStyleCnt="0"/>
      <dgm:spPr/>
      <dgm:t>
        <a:bodyPr/>
        <a:lstStyle/>
        <a:p>
          <a:endParaRPr lang="ru-RU"/>
        </a:p>
      </dgm:t>
    </dgm:pt>
    <dgm:pt modelId="{086426DE-4151-40DB-9043-D05CC4EA6999}" type="pres">
      <dgm:prSet presAssocID="{EF3233D6-9C6F-46C8-8B7A-2B9C4D723D21}" presName="box" presStyleLbl="node1" presStyleIdx="0" presStyleCnt="3" custScaleY="98841" custLinFactNeighborY="-9341"/>
      <dgm:spPr/>
      <dgm:t>
        <a:bodyPr/>
        <a:lstStyle/>
        <a:p>
          <a:endParaRPr lang="ru-RU"/>
        </a:p>
      </dgm:t>
    </dgm:pt>
    <dgm:pt modelId="{A2571B8B-9917-4C06-B4C6-D6CA1190A65E}" type="pres">
      <dgm:prSet presAssocID="{EF3233D6-9C6F-46C8-8B7A-2B9C4D723D21}" presName="img" presStyleLbl="fgImgPlace1" presStyleIdx="0" presStyleCnt="3" custScaleX="103522" custScaleY="115395" custLinFactNeighborX="-2914" custLinFactNeighborY="-1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AFF72E43-50C5-4F4F-BF2A-2581B8F331BB}" type="pres">
      <dgm:prSet presAssocID="{EF3233D6-9C6F-46C8-8B7A-2B9C4D723D2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9B6EE-E659-46D3-BF6F-CACF0B7989A2}" type="pres">
      <dgm:prSet presAssocID="{C12E693F-BA87-41AF-8F02-0ACCCBB9B7F1}" presName="spacer" presStyleCnt="0"/>
      <dgm:spPr/>
      <dgm:t>
        <a:bodyPr/>
        <a:lstStyle/>
        <a:p>
          <a:endParaRPr lang="ru-RU"/>
        </a:p>
      </dgm:t>
    </dgm:pt>
    <dgm:pt modelId="{8CAA3E8E-FBCE-4C38-8506-6AFCDC815A13}" type="pres">
      <dgm:prSet presAssocID="{95687A34-A061-44A8-A2E8-E06458A10874}" presName="comp" presStyleCnt="0"/>
      <dgm:spPr/>
      <dgm:t>
        <a:bodyPr/>
        <a:lstStyle/>
        <a:p>
          <a:endParaRPr lang="ru-RU"/>
        </a:p>
      </dgm:t>
    </dgm:pt>
    <dgm:pt modelId="{C3F646C9-0F64-4C58-9D1A-B330D9009E35}" type="pres">
      <dgm:prSet presAssocID="{95687A34-A061-44A8-A2E8-E06458A10874}" presName="box" presStyleLbl="node1" presStyleIdx="1" presStyleCnt="3" custScaleY="110079" custLinFactNeighborX="-71" custLinFactNeighborY="931"/>
      <dgm:spPr/>
      <dgm:t>
        <a:bodyPr/>
        <a:lstStyle/>
        <a:p>
          <a:endParaRPr lang="ru-RU"/>
        </a:p>
      </dgm:t>
    </dgm:pt>
    <dgm:pt modelId="{EC35F9B7-A308-4DC9-B8A6-6171A107A714}" type="pres">
      <dgm:prSet presAssocID="{95687A34-A061-44A8-A2E8-E06458A10874}" presName="img" presStyleLbl="fgImgPlace1" presStyleIdx="1" presStyleCnt="3" custScaleX="110733" custScaleY="126856" custLinFactNeighborX="-3393" custLinFactNeighborY="243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DBCCDE0B-A071-472D-B37D-FAB90FF4CA9B}" type="pres">
      <dgm:prSet presAssocID="{95687A34-A061-44A8-A2E8-E06458A1087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FA1D0-E645-421A-B959-E64837239FF2}" type="pres">
      <dgm:prSet presAssocID="{3EB04D1E-4EFD-422D-BFAA-C430E211FFBC}" presName="spacer" presStyleCnt="0"/>
      <dgm:spPr/>
      <dgm:t>
        <a:bodyPr/>
        <a:lstStyle/>
        <a:p>
          <a:endParaRPr lang="ru-RU"/>
        </a:p>
      </dgm:t>
    </dgm:pt>
    <dgm:pt modelId="{590BEABF-B964-4786-83F2-CD415F57B218}" type="pres">
      <dgm:prSet presAssocID="{5B17A905-AB1A-4C11-B7F3-0727F485BEF2}" presName="comp" presStyleCnt="0"/>
      <dgm:spPr/>
      <dgm:t>
        <a:bodyPr/>
        <a:lstStyle/>
        <a:p>
          <a:endParaRPr lang="ru-RU"/>
        </a:p>
      </dgm:t>
    </dgm:pt>
    <dgm:pt modelId="{C2E26C58-55C9-474C-AE90-D97659D1557C}" type="pres">
      <dgm:prSet presAssocID="{5B17A905-AB1A-4C11-B7F3-0727F485BEF2}" presName="box" presStyleLbl="node1" presStyleIdx="2" presStyleCnt="3" custScaleY="105552"/>
      <dgm:spPr/>
      <dgm:t>
        <a:bodyPr/>
        <a:lstStyle/>
        <a:p>
          <a:endParaRPr lang="ru-RU"/>
        </a:p>
      </dgm:t>
    </dgm:pt>
    <dgm:pt modelId="{15027404-8427-4126-BFAC-1BCD62F61EEF}" type="pres">
      <dgm:prSet presAssocID="{5B17A905-AB1A-4C11-B7F3-0727F485BEF2}" presName="img" presStyleLbl="fgImgPlace1" presStyleIdx="2" presStyleCnt="3" custScaleX="111343" custScaleY="128038" custLinFactNeighborX="-1236" custLinFactNeighborY="6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AD35DBE9-0FBD-4E8D-A2FF-3245B43D27BE}" type="pres">
      <dgm:prSet presAssocID="{5B17A905-AB1A-4C11-B7F3-0727F485BEF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04BB59-6F97-402B-AA79-E98FC0A016AF}" srcId="{95687A34-A061-44A8-A2E8-E06458A10874}" destId="{0267A8B3-E7C0-4101-BED5-7004B63AEBB0}" srcOrd="3" destOrd="0" parTransId="{3D8607E0-781F-4C0A-B07A-BA8ACD00011B}" sibTransId="{72E66DBC-36F1-459F-A426-87C73A90B1BC}"/>
    <dgm:cxn modelId="{FC9D6ADA-F66C-43CA-B6A3-634A051CEE89}" type="presOf" srcId="{6853A29E-9C5F-49C3-8998-F12903A93AFB}" destId="{086426DE-4151-40DB-9043-D05CC4EA6999}" srcOrd="0" destOrd="3" presId="urn:microsoft.com/office/officeart/2005/8/layout/vList4"/>
    <dgm:cxn modelId="{B74562CC-8286-451F-8769-39C0122DC489}" type="presOf" srcId="{95687A34-A061-44A8-A2E8-E06458A10874}" destId="{C3F646C9-0F64-4C58-9D1A-B330D9009E35}" srcOrd="0" destOrd="0" presId="urn:microsoft.com/office/officeart/2005/8/layout/vList4"/>
    <dgm:cxn modelId="{8FF8E9F3-A226-4031-963C-27ED826C6EC2}" type="presOf" srcId="{5B17A905-AB1A-4C11-B7F3-0727F485BEF2}" destId="{C2E26C58-55C9-474C-AE90-D97659D1557C}" srcOrd="0" destOrd="0" presId="urn:microsoft.com/office/officeart/2005/8/layout/vList4"/>
    <dgm:cxn modelId="{B772C50D-E831-4E12-9C6B-935460C4C883}" type="presOf" srcId="{0267A8B3-E7C0-4101-BED5-7004B63AEBB0}" destId="{DBCCDE0B-A071-472D-B37D-FAB90FF4CA9B}" srcOrd="1" destOrd="4" presId="urn:microsoft.com/office/officeart/2005/8/layout/vList4"/>
    <dgm:cxn modelId="{1187365E-54AC-4777-BC2C-6AB1E91009E6}" type="presOf" srcId="{95687A34-A061-44A8-A2E8-E06458A10874}" destId="{DBCCDE0B-A071-472D-B37D-FAB90FF4CA9B}" srcOrd="1" destOrd="0" presId="urn:microsoft.com/office/officeart/2005/8/layout/vList4"/>
    <dgm:cxn modelId="{D7D1A7E9-37F7-4966-AC45-C669BF67EAF4}" srcId="{95687A34-A061-44A8-A2E8-E06458A10874}" destId="{6108DD41-F907-47AE-B90C-56BB4A1F3607}" srcOrd="0" destOrd="0" parTransId="{DA65F9CF-B8AC-4382-B2F3-FB580BC05ACE}" sibTransId="{033900F8-B184-4340-8123-2A97A29BA0EB}"/>
    <dgm:cxn modelId="{197F7C6C-9F38-4268-8874-6BA96420D19C}" type="presOf" srcId="{6853A29E-9C5F-49C3-8998-F12903A93AFB}" destId="{AFF72E43-50C5-4F4F-BF2A-2581B8F331BB}" srcOrd="1" destOrd="3" presId="urn:microsoft.com/office/officeart/2005/8/layout/vList4"/>
    <dgm:cxn modelId="{EAE4D43D-05B0-4CC9-8CCB-652A0B915D8C}" type="presOf" srcId="{C0313F0E-1E1D-424F-AFA3-463DEFEF3BBC}" destId="{AFF72E43-50C5-4F4F-BF2A-2581B8F331BB}" srcOrd="1" destOrd="2" presId="urn:microsoft.com/office/officeart/2005/8/layout/vList4"/>
    <dgm:cxn modelId="{3D85A97D-4AB8-4780-95A7-63484561C44A}" type="presOf" srcId="{65854137-6B8E-410D-B999-7ED210790D0D}" destId="{C2E26C58-55C9-474C-AE90-D97659D1557C}" srcOrd="0" destOrd="2" presId="urn:microsoft.com/office/officeart/2005/8/layout/vList4"/>
    <dgm:cxn modelId="{583E1DC7-9CF1-4EEC-B37C-CCF9AD4DEA89}" srcId="{5B17A905-AB1A-4C11-B7F3-0727F485BEF2}" destId="{E49DADD6-F141-498F-9A2E-8BB86DC5139B}" srcOrd="0" destOrd="0" parTransId="{A0F271FF-8F81-4541-9EB2-93EBE0D75CB3}" sibTransId="{3263C8B9-C6EB-46D4-A676-CD5AC590063E}"/>
    <dgm:cxn modelId="{77A69901-AC70-4C07-84EF-D43F5A0CCDA6}" type="presOf" srcId="{65854137-6B8E-410D-B999-7ED210790D0D}" destId="{AD35DBE9-0FBD-4E8D-A2FF-3245B43D27BE}" srcOrd="1" destOrd="2" presId="urn:microsoft.com/office/officeart/2005/8/layout/vList4"/>
    <dgm:cxn modelId="{3FC0C048-782C-4455-9F27-50B7EFF11A72}" type="presOf" srcId="{709744E5-1708-4970-AF74-37A3F7A4E4D2}" destId="{086426DE-4151-40DB-9043-D05CC4EA6999}" srcOrd="0" destOrd="1" presId="urn:microsoft.com/office/officeart/2005/8/layout/vList4"/>
    <dgm:cxn modelId="{15EF6CE8-47C0-41F0-BAE4-255FFAF8A518}" type="presOf" srcId="{18ECE681-4823-48C1-A972-D62786E13505}" destId="{DBCCDE0B-A071-472D-B37D-FAB90FF4CA9B}" srcOrd="1" destOrd="3" presId="urn:microsoft.com/office/officeart/2005/8/layout/vList4"/>
    <dgm:cxn modelId="{CFF7182C-1C21-4820-9D92-BE931CF30CED}" type="presOf" srcId="{0267A8B3-E7C0-4101-BED5-7004B63AEBB0}" destId="{C3F646C9-0F64-4C58-9D1A-B330D9009E35}" srcOrd="0" destOrd="4" presId="urn:microsoft.com/office/officeart/2005/8/layout/vList4"/>
    <dgm:cxn modelId="{16BC9D1F-9684-4E3A-B89B-7DEF8153F1AB}" type="presOf" srcId="{18ECE681-4823-48C1-A972-D62786E13505}" destId="{C3F646C9-0F64-4C58-9D1A-B330D9009E35}" srcOrd="0" destOrd="3" presId="urn:microsoft.com/office/officeart/2005/8/layout/vList4"/>
    <dgm:cxn modelId="{38356A30-F5B9-49AD-8B8A-3E116BE1C43F}" srcId="{EF3233D6-9C6F-46C8-8B7A-2B9C4D723D21}" destId="{709744E5-1708-4970-AF74-37A3F7A4E4D2}" srcOrd="0" destOrd="0" parTransId="{D70FA946-9B15-406C-938F-F1CACFB2A042}" sibTransId="{8F6460EF-A8CA-4C54-89F8-645E04F302E8}"/>
    <dgm:cxn modelId="{E661D620-1CB5-4700-BE0D-5A078C76B483}" type="presOf" srcId="{B5DC7CF6-B652-4EE9-AF12-FF471B461C38}" destId="{DBCCDE0B-A071-472D-B37D-FAB90FF4CA9B}" srcOrd="1" destOrd="2" presId="urn:microsoft.com/office/officeart/2005/8/layout/vList4"/>
    <dgm:cxn modelId="{3187B70C-8A5F-436D-9888-3B4D63A31DEB}" type="presOf" srcId="{B5DC7CF6-B652-4EE9-AF12-FF471B461C38}" destId="{C3F646C9-0F64-4C58-9D1A-B330D9009E35}" srcOrd="0" destOrd="2" presId="urn:microsoft.com/office/officeart/2005/8/layout/vList4"/>
    <dgm:cxn modelId="{1481E2F8-FD60-4E63-B848-01E7065086C8}" type="presOf" srcId="{462E5150-1FF9-4641-A40E-D70D7A1CE580}" destId="{2C2BC57D-C752-4EF5-B6D9-3A66C12883AA}" srcOrd="0" destOrd="0" presId="urn:microsoft.com/office/officeart/2005/8/layout/vList4"/>
    <dgm:cxn modelId="{2DBD9CB2-6E19-4814-BFAE-3F891C646366}" type="presOf" srcId="{3391AF9B-155A-4DF7-B4CC-2CD202F90089}" destId="{C3F646C9-0F64-4C58-9D1A-B330D9009E35}" srcOrd="0" destOrd="5" presId="urn:microsoft.com/office/officeart/2005/8/layout/vList4"/>
    <dgm:cxn modelId="{70DBDFE8-4C44-4D91-B9D7-EE37233E3A4F}" type="presOf" srcId="{C0313F0E-1E1D-424F-AFA3-463DEFEF3BBC}" destId="{086426DE-4151-40DB-9043-D05CC4EA6999}" srcOrd="0" destOrd="2" presId="urn:microsoft.com/office/officeart/2005/8/layout/vList4"/>
    <dgm:cxn modelId="{9CF4B26F-1BFA-4EFF-8F33-C7BDAEF15DE6}" type="presOf" srcId="{EF3233D6-9C6F-46C8-8B7A-2B9C4D723D21}" destId="{AFF72E43-50C5-4F4F-BF2A-2581B8F331BB}" srcOrd="1" destOrd="0" presId="urn:microsoft.com/office/officeart/2005/8/layout/vList4"/>
    <dgm:cxn modelId="{CFAC13D5-F99A-4339-A210-A5C176EB48F4}" type="presOf" srcId="{5B17A905-AB1A-4C11-B7F3-0727F485BEF2}" destId="{AD35DBE9-0FBD-4E8D-A2FF-3245B43D27BE}" srcOrd="1" destOrd="0" presId="urn:microsoft.com/office/officeart/2005/8/layout/vList4"/>
    <dgm:cxn modelId="{5EBE45BE-5EE9-4035-AB3C-3DFC13770C58}" srcId="{95687A34-A061-44A8-A2E8-E06458A10874}" destId="{18ECE681-4823-48C1-A972-D62786E13505}" srcOrd="2" destOrd="0" parTransId="{66D5E63A-2A59-4BC5-B2A2-1E7D2C55A2BC}" sibTransId="{8C47B052-4C5F-4BA6-8213-6412698039BB}"/>
    <dgm:cxn modelId="{02C33A9A-5D1B-4E9A-BAF1-83E81F58D9EB}" srcId="{EF3233D6-9C6F-46C8-8B7A-2B9C4D723D21}" destId="{6853A29E-9C5F-49C3-8998-F12903A93AFB}" srcOrd="2" destOrd="0" parTransId="{B0C61682-1462-41EB-AC7F-588C98F3D4E7}" sibTransId="{C44A7AD7-56D2-4443-BE01-FA6D0B7A10FD}"/>
    <dgm:cxn modelId="{D15B49B8-AA95-4887-AE2F-AC674FFDBC6E}" type="presOf" srcId="{709744E5-1708-4970-AF74-37A3F7A4E4D2}" destId="{AFF72E43-50C5-4F4F-BF2A-2581B8F331BB}" srcOrd="1" destOrd="1" presId="urn:microsoft.com/office/officeart/2005/8/layout/vList4"/>
    <dgm:cxn modelId="{B0D8E000-1C35-41BE-B4C4-24F48BE07F60}" type="presOf" srcId="{6108DD41-F907-47AE-B90C-56BB4A1F3607}" destId="{C3F646C9-0F64-4C58-9D1A-B330D9009E35}" srcOrd="0" destOrd="1" presId="urn:microsoft.com/office/officeart/2005/8/layout/vList4"/>
    <dgm:cxn modelId="{BB60BD39-821E-4901-8A17-484875D8A2A8}" srcId="{EF3233D6-9C6F-46C8-8B7A-2B9C4D723D21}" destId="{C0313F0E-1E1D-424F-AFA3-463DEFEF3BBC}" srcOrd="1" destOrd="0" parTransId="{83297A5A-8A16-422C-BF56-59EB8563441C}" sibTransId="{F4DAFCAB-82E6-4B1A-8C2E-45B6392DE677}"/>
    <dgm:cxn modelId="{3EF5F4C6-0AA1-45C1-B3F8-14D4646DF267}" srcId="{462E5150-1FF9-4641-A40E-D70D7A1CE580}" destId="{EF3233D6-9C6F-46C8-8B7A-2B9C4D723D21}" srcOrd="0" destOrd="0" parTransId="{B472E46D-1942-4B62-ADB2-F48FDF4B5E03}" sibTransId="{C12E693F-BA87-41AF-8F02-0ACCCBB9B7F1}"/>
    <dgm:cxn modelId="{FDD97057-CBD8-47E9-8AC0-85BACEB77799}" srcId="{5B17A905-AB1A-4C11-B7F3-0727F485BEF2}" destId="{65854137-6B8E-410D-B999-7ED210790D0D}" srcOrd="1" destOrd="0" parTransId="{BF3CF1B5-E210-49C8-9D75-AF2D3BEFD96C}" sibTransId="{C6A8AA83-BA93-41A1-880C-DB7C1C7F4792}"/>
    <dgm:cxn modelId="{88584F40-0654-4698-95B9-8290F8C694B6}" type="presOf" srcId="{E49DADD6-F141-498F-9A2E-8BB86DC5139B}" destId="{AD35DBE9-0FBD-4E8D-A2FF-3245B43D27BE}" srcOrd="1" destOrd="1" presId="urn:microsoft.com/office/officeart/2005/8/layout/vList4"/>
    <dgm:cxn modelId="{C1B492BE-DB9C-449A-A10D-BE516FCF9AFD}" type="presOf" srcId="{E49DADD6-F141-498F-9A2E-8BB86DC5139B}" destId="{C2E26C58-55C9-474C-AE90-D97659D1557C}" srcOrd="0" destOrd="1" presId="urn:microsoft.com/office/officeart/2005/8/layout/vList4"/>
    <dgm:cxn modelId="{2C831D53-1786-4659-9839-C1A867C62CD9}" type="presOf" srcId="{3391AF9B-155A-4DF7-B4CC-2CD202F90089}" destId="{DBCCDE0B-A071-472D-B37D-FAB90FF4CA9B}" srcOrd="1" destOrd="5" presId="urn:microsoft.com/office/officeart/2005/8/layout/vList4"/>
    <dgm:cxn modelId="{2B284D0E-7CF5-4C79-AB5C-AB7DC7222767}" srcId="{462E5150-1FF9-4641-A40E-D70D7A1CE580}" destId="{5B17A905-AB1A-4C11-B7F3-0727F485BEF2}" srcOrd="2" destOrd="0" parTransId="{1CE37B1D-20A4-436B-930E-DAFB29819CE1}" sibTransId="{23AAC650-B517-4B9B-AA82-99D3250CF9D8}"/>
    <dgm:cxn modelId="{13270A81-7AF5-42A2-8A4D-6551D90E5E18}" srcId="{95687A34-A061-44A8-A2E8-E06458A10874}" destId="{B5DC7CF6-B652-4EE9-AF12-FF471B461C38}" srcOrd="1" destOrd="0" parTransId="{C461D932-D57E-424D-B62E-6F67535C2DA1}" sibTransId="{681BC57D-0C0E-45C3-91C6-5C0A3375C10D}"/>
    <dgm:cxn modelId="{2DFA65FB-4F40-4B90-8FF1-2FB96D461D76}" srcId="{462E5150-1FF9-4641-A40E-D70D7A1CE580}" destId="{95687A34-A061-44A8-A2E8-E06458A10874}" srcOrd="1" destOrd="0" parTransId="{161919EE-5450-4E09-A802-1DD092E14DFF}" sibTransId="{3EB04D1E-4EFD-422D-BFAA-C430E211FFBC}"/>
    <dgm:cxn modelId="{8E0D0A64-5277-47C9-A25D-2057FD1EE4DA}" type="presOf" srcId="{EF3233D6-9C6F-46C8-8B7A-2B9C4D723D21}" destId="{086426DE-4151-40DB-9043-D05CC4EA6999}" srcOrd="0" destOrd="0" presId="urn:microsoft.com/office/officeart/2005/8/layout/vList4"/>
    <dgm:cxn modelId="{BB502FAD-AFC1-43C6-9B5B-8686F9A607D3}" type="presOf" srcId="{6108DD41-F907-47AE-B90C-56BB4A1F3607}" destId="{DBCCDE0B-A071-472D-B37D-FAB90FF4CA9B}" srcOrd="1" destOrd="1" presId="urn:microsoft.com/office/officeart/2005/8/layout/vList4"/>
    <dgm:cxn modelId="{DE8C0C34-F5A7-4E8E-9812-5B585E61A73A}" srcId="{95687A34-A061-44A8-A2E8-E06458A10874}" destId="{3391AF9B-155A-4DF7-B4CC-2CD202F90089}" srcOrd="4" destOrd="0" parTransId="{A44CFB5C-CA5C-4C9B-B331-13D002F80E82}" sibTransId="{4CD40E79-D077-4C9B-8288-B42D58E6EA2B}"/>
    <dgm:cxn modelId="{F626EF67-9B6D-4F89-B670-E866F3A550D6}" type="presParOf" srcId="{2C2BC57D-C752-4EF5-B6D9-3A66C12883AA}" destId="{96926A25-99D4-4FDF-A73C-B59D3E3A2279}" srcOrd="0" destOrd="0" presId="urn:microsoft.com/office/officeart/2005/8/layout/vList4"/>
    <dgm:cxn modelId="{5C010922-C8B7-4DA7-9509-8422FB13CA7A}" type="presParOf" srcId="{96926A25-99D4-4FDF-A73C-B59D3E3A2279}" destId="{086426DE-4151-40DB-9043-D05CC4EA6999}" srcOrd="0" destOrd="0" presId="urn:microsoft.com/office/officeart/2005/8/layout/vList4"/>
    <dgm:cxn modelId="{280AD3DF-51B5-4EFC-BD27-21BC5443A17E}" type="presParOf" srcId="{96926A25-99D4-4FDF-A73C-B59D3E3A2279}" destId="{A2571B8B-9917-4C06-B4C6-D6CA1190A65E}" srcOrd="1" destOrd="0" presId="urn:microsoft.com/office/officeart/2005/8/layout/vList4"/>
    <dgm:cxn modelId="{49D12DEA-03DB-4D43-8A72-BA9F900916C1}" type="presParOf" srcId="{96926A25-99D4-4FDF-A73C-B59D3E3A2279}" destId="{AFF72E43-50C5-4F4F-BF2A-2581B8F331BB}" srcOrd="2" destOrd="0" presId="urn:microsoft.com/office/officeart/2005/8/layout/vList4"/>
    <dgm:cxn modelId="{06E40C11-9BA8-483C-9D04-92653FE77CEA}" type="presParOf" srcId="{2C2BC57D-C752-4EF5-B6D9-3A66C12883AA}" destId="{BA49B6EE-E659-46D3-BF6F-CACF0B7989A2}" srcOrd="1" destOrd="0" presId="urn:microsoft.com/office/officeart/2005/8/layout/vList4"/>
    <dgm:cxn modelId="{BC7B361B-4C4A-41C9-A8E5-AC3D895F533E}" type="presParOf" srcId="{2C2BC57D-C752-4EF5-B6D9-3A66C12883AA}" destId="{8CAA3E8E-FBCE-4C38-8506-6AFCDC815A13}" srcOrd="2" destOrd="0" presId="urn:microsoft.com/office/officeart/2005/8/layout/vList4"/>
    <dgm:cxn modelId="{90183D55-1000-4A5C-8B33-FF4FD6A7D1F4}" type="presParOf" srcId="{8CAA3E8E-FBCE-4C38-8506-6AFCDC815A13}" destId="{C3F646C9-0F64-4C58-9D1A-B330D9009E35}" srcOrd="0" destOrd="0" presId="urn:microsoft.com/office/officeart/2005/8/layout/vList4"/>
    <dgm:cxn modelId="{28C9CBE4-CC46-4D69-98F0-2A8A2F4B25E9}" type="presParOf" srcId="{8CAA3E8E-FBCE-4C38-8506-6AFCDC815A13}" destId="{EC35F9B7-A308-4DC9-B8A6-6171A107A714}" srcOrd="1" destOrd="0" presId="urn:microsoft.com/office/officeart/2005/8/layout/vList4"/>
    <dgm:cxn modelId="{67FF4BC6-33CD-46C3-93B4-5CE5D1BDD897}" type="presParOf" srcId="{8CAA3E8E-FBCE-4C38-8506-6AFCDC815A13}" destId="{DBCCDE0B-A071-472D-B37D-FAB90FF4CA9B}" srcOrd="2" destOrd="0" presId="urn:microsoft.com/office/officeart/2005/8/layout/vList4"/>
    <dgm:cxn modelId="{3BA703AD-8C22-4A1F-94F0-D9156BA11FF9}" type="presParOf" srcId="{2C2BC57D-C752-4EF5-B6D9-3A66C12883AA}" destId="{DBFFA1D0-E645-421A-B959-E64837239FF2}" srcOrd="3" destOrd="0" presId="urn:microsoft.com/office/officeart/2005/8/layout/vList4"/>
    <dgm:cxn modelId="{37035D64-4B1F-466A-B1A8-31362E8F0CF4}" type="presParOf" srcId="{2C2BC57D-C752-4EF5-B6D9-3A66C12883AA}" destId="{590BEABF-B964-4786-83F2-CD415F57B218}" srcOrd="4" destOrd="0" presId="urn:microsoft.com/office/officeart/2005/8/layout/vList4"/>
    <dgm:cxn modelId="{01044558-E156-404A-815F-DC993994F3D4}" type="presParOf" srcId="{590BEABF-B964-4786-83F2-CD415F57B218}" destId="{C2E26C58-55C9-474C-AE90-D97659D1557C}" srcOrd="0" destOrd="0" presId="urn:microsoft.com/office/officeart/2005/8/layout/vList4"/>
    <dgm:cxn modelId="{711CB8C7-E0E3-4D80-A66C-15044655F377}" type="presParOf" srcId="{590BEABF-B964-4786-83F2-CD415F57B218}" destId="{15027404-8427-4126-BFAC-1BCD62F61EEF}" srcOrd="1" destOrd="0" presId="urn:microsoft.com/office/officeart/2005/8/layout/vList4"/>
    <dgm:cxn modelId="{AC6BC12A-9B0C-49EC-B09F-A3221D331681}" type="presParOf" srcId="{590BEABF-B964-4786-83F2-CD415F57B218}" destId="{AD35DBE9-0FBD-4E8D-A2FF-3245B43D27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426DE-4151-40DB-9043-D05CC4EA6999}">
      <dsp:nvSpPr>
        <dsp:cNvPr id="0" name=""/>
        <dsp:cNvSpPr/>
      </dsp:nvSpPr>
      <dsp:spPr>
        <a:xfrm>
          <a:off x="0" y="0"/>
          <a:ext cx="9144000" cy="1907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Arial" pitchFamily="34" charset="0"/>
              <a:cs typeface="Arial" pitchFamily="34" charset="0"/>
            </a:rPr>
            <a:t>Технические культуры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В сельскохозяйственных организациях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посевы технических культур увеличились в 5,5 раза.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Фермеры и ИП  за 10 последних лет  тоже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стали понемногу подключаться к выращиванию технических культур,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но масштабы  посевов 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незначительные - 0,2%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от общей посевной площади этой категории хозяйств.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2021805" y="0"/>
        <a:ext cx="7122194" cy="1907682"/>
      </dsp:txXfrm>
    </dsp:sp>
    <dsp:sp modelId="{A2571B8B-9917-4C06-B4C6-D6CA1190A65E}">
      <dsp:nvSpPr>
        <dsp:cNvPr id="0" name=""/>
        <dsp:cNvSpPr/>
      </dsp:nvSpPr>
      <dsp:spPr>
        <a:xfrm>
          <a:off x="107508" y="61022"/>
          <a:ext cx="1893210" cy="17817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F646C9-0F64-4C58-9D1A-B330D9009E35}">
      <dsp:nvSpPr>
        <dsp:cNvPr id="0" name=""/>
        <dsp:cNvSpPr/>
      </dsp:nvSpPr>
      <dsp:spPr>
        <a:xfrm>
          <a:off x="0" y="2118656"/>
          <a:ext cx="9144000" cy="2124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80975" lvl="0" indent="-85725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Из </a:t>
          </a:r>
          <a:r>
            <a:rPr lang="ru-RU" sz="1400" b="1" i="1" kern="1200" dirty="0" smtClean="0">
              <a:latin typeface="Arial" pitchFamily="34" charset="0"/>
              <a:cs typeface="Arial" pitchFamily="34" charset="0"/>
            </a:rPr>
            <a:t>технических культур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в области выращивают в основном  </a:t>
          </a:r>
          <a:r>
            <a:rPr lang="ru-RU" sz="1400" b="1" i="1" kern="1200" dirty="0" smtClean="0">
              <a:latin typeface="Arial" pitchFamily="34" charset="0"/>
              <a:cs typeface="Arial" pitchFamily="34" charset="0"/>
            </a:rPr>
            <a:t>масличные культуры   </a:t>
          </a:r>
          <a:r>
            <a:rPr lang="ru-RU" sz="1400" b="0" i="1" kern="1200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b="0" kern="1200" dirty="0" smtClean="0">
              <a:latin typeface="Arial" pitchFamily="34" charset="0"/>
              <a:cs typeface="Arial" pitchFamily="34" charset="0"/>
            </a:rPr>
            <a:t>л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ен-кудряш, соя, рапс, горчица) </a:t>
          </a:r>
          <a:r>
            <a:rPr lang="ru-RU" sz="1400" b="1" i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180975" lvl="1" indent="-85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err="1" smtClean="0">
              <a:latin typeface="Arial" pitchFamily="34" charset="0"/>
              <a:cs typeface="Arial" pitchFamily="34" charset="0"/>
            </a:rPr>
            <a:t>Сельхозорганизации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 увеличили посевы рапса  в 3 раза (3 тыс. га).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 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180975" lvl="1" indent="-8572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>
            <a:latin typeface="Arial" pitchFamily="34" charset="0"/>
            <a:cs typeface="Arial" pitchFamily="34" charset="0"/>
          </a:endParaRPr>
        </a:p>
        <a:p>
          <a:pPr marL="180975" lvl="1" indent="-85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Перепись показала, что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сельхозорганизации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в отличие от 2006 г.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в настоящее время 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стали выращивать  горчицу,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посадки которой  достигли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почти 1,1 тыс. га,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 и </a:t>
          </a: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лен-кудряш для производства льняного масла (около 500 га).</a:t>
          </a:r>
          <a:endParaRPr lang="ru-RU" sz="1400" kern="1200" dirty="0">
            <a:latin typeface="Arial" pitchFamily="34" charset="0"/>
            <a:cs typeface="Arial" pitchFamily="34" charset="0"/>
          </a:endParaRPr>
        </a:p>
        <a:p>
          <a:pPr marL="180975" lvl="1" indent="-85725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>
            <a:latin typeface="Arial" pitchFamily="34" charset="0"/>
            <a:cs typeface="Arial" pitchFamily="34" charset="0"/>
          </a:endParaRPr>
        </a:p>
        <a:p>
          <a:pPr marL="180975" lvl="1" indent="-857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У фермеров и ИП  масличные культуры  внимание пока  не заслужили - площадь посадок  в пределах 40 гектаров.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2021805" y="2118656"/>
        <a:ext cx="7122194" cy="2124582"/>
      </dsp:txXfrm>
    </dsp:sp>
    <dsp:sp modelId="{EC35F9B7-A308-4DC9-B8A6-6171A107A714}">
      <dsp:nvSpPr>
        <dsp:cNvPr id="0" name=""/>
        <dsp:cNvSpPr/>
      </dsp:nvSpPr>
      <dsp:spPr>
        <a:xfrm>
          <a:off x="32811" y="2221252"/>
          <a:ext cx="2025085" cy="19587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E26C58-55C9-474C-AE90-D97659D1557C}">
      <dsp:nvSpPr>
        <dsp:cNvPr id="0" name=""/>
        <dsp:cNvSpPr/>
      </dsp:nvSpPr>
      <dsp:spPr>
        <a:xfrm>
          <a:off x="0" y="4418275"/>
          <a:ext cx="9144000" cy="2037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i="1" kern="1200" dirty="0" smtClean="0">
            <a:latin typeface="Arial" pitchFamily="34" charset="0"/>
            <a:cs typeface="Arial" pitchFamily="34" charset="0"/>
          </a:endParaRPr>
        </a:p>
        <a:p>
          <a:pPr marL="180975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Arial" pitchFamily="34" charset="0"/>
              <a:cs typeface="Arial" pitchFamily="34" charset="0"/>
            </a:rPr>
            <a:t>Кормовые культуры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Самый большой рост в </a:t>
          </a:r>
          <a:r>
            <a:rPr lang="ru-RU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сельхозорганизациях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показали посевы кукурузы на корм скоту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более чем в два раза (214%), посевы трав однолетних и многолетних  сократились на 16% и 33% соответственно.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 фермеров и ИП приоритеты другие.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Именно  площади под травами показали самый большой рост –  почти в  4 раза</a:t>
          </a: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В отличие от 2006 г. в</a:t>
          </a: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2016 г. зафиксировано выращивание кукурузы на корм скоту.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21805" y="4418275"/>
        <a:ext cx="7122194" cy="2037208"/>
      </dsp:txXfrm>
    </dsp:sp>
    <dsp:sp modelId="{15027404-8427-4126-BFAC-1BCD62F61EEF}">
      <dsp:nvSpPr>
        <dsp:cNvPr id="0" name=""/>
        <dsp:cNvSpPr/>
      </dsp:nvSpPr>
      <dsp:spPr>
        <a:xfrm>
          <a:off x="66680" y="4449341"/>
          <a:ext cx="2036240" cy="1976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0.09859</cdr:x>
      <cdr:y>0.89708</cdr:y>
    </cdr:from>
    <cdr:to>
      <cdr:x>0.2864</cdr:x>
      <cdr:y>0.96581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3682045"/>
          <a:ext cx="1508878" cy="282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Arial" pitchFamily="34" charset="0"/>
              <a:cs typeface="Arial" pitchFamily="34" charset="0"/>
            </a:rPr>
            <a:t>  2006         2016  </a:t>
          </a:r>
          <a:endParaRPr lang="ru-RU" sz="12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0.70806</cdr:x>
      <cdr:y>0.89212</cdr:y>
    </cdr:from>
    <cdr:to>
      <cdr:x>0.89586</cdr:x>
      <cdr:y>0.96307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688632" y="3661678"/>
          <a:ext cx="1508797" cy="291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Arial" pitchFamily="34" charset="0"/>
              <a:cs typeface="Arial" pitchFamily="34" charset="0"/>
            </a:rPr>
            <a:t>  2006         2016  </a:t>
          </a:r>
          <a:endParaRPr lang="ru-RU" sz="12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0.40609</cdr:x>
      <cdr:y>0.89482</cdr:y>
    </cdr:from>
    <cdr:to>
      <cdr:x>0.5939</cdr:x>
      <cdr:y>0.96577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408803" y="3930493"/>
          <a:ext cx="1576497" cy="311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Arial" pitchFamily="34" charset="0"/>
              <a:cs typeface="Arial" pitchFamily="34" charset="0"/>
            </a:rPr>
            <a:t>  2006         2016  </a:t>
          </a:r>
          <a:endParaRPr lang="ru-RU" sz="12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0.05321</cdr:x>
      <cdr:y>0.69928</cdr:y>
    </cdr:from>
    <cdr:to>
      <cdr:x>0.35809</cdr:x>
      <cdr:y>0.74926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55675" y="3670563"/>
          <a:ext cx="891908" cy="262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0.36965</cdr:x>
      <cdr:y>0.70008</cdr:y>
    </cdr:from>
    <cdr:to>
      <cdr:x>0.64464</cdr:x>
      <cdr:y>0.73736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081402" y="3674762"/>
          <a:ext cx="804467" cy="195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0.67515</cdr:x>
      <cdr:y>0.69926</cdr:y>
    </cdr:from>
    <cdr:to>
      <cdr:x>0.95015</cdr:x>
      <cdr:y>0.75108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975105" y="3670463"/>
          <a:ext cx="804495" cy="271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0.73574</cdr:x>
      <cdr:y>0.69739</cdr:y>
    </cdr:from>
    <cdr:to>
      <cdr:x>0.98018</cdr:x>
      <cdr:y>0.7472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376201" y="3062537"/>
          <a:ext cx="789460" cy="218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0.14037</cdr:x>
      <cdr:y>0.69699</cdr:y>
    </cdr:from>
    <cdr:to>
      <cdr:x>0.38608</cdr:x>
      <cdr:y>0.7468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53351" y="3060784"/>
          <a:ext cx="793562" cy="218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0.42856</cdr:x>
      <cdr:y>0.69621</cdr:y>
    </cdr:from>
    <cdr:to>
      <cdr:x>0.67301</cdr:x>
      <cdr:y>0.74602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384119" y="3057376"/>
          <a:ext cx="789493" cy="218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0.06897</cdr:x>
      <cdr:y>0.65215</cdr:y>
    </cdr:from>
    <cdr:to>
      <cdr:x>0.29911</cdr:x>
      <cdr:y>0.70373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88782" y="3360467"/>
          <a:ext cx="963552" cy="26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11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0.39951</cdr:x>
      <cdr:y>0.65323</cdr:y>
    </cdr:from>
    <cdr:to>
      <cdr:x>0.62433</cdr:x>
      <cdr:y>0.71302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672676" y="3366015"/>
          <a:ext cx="941278" cy="308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11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0.72751</cdr:x>
      <cdr:y>0.65426</cdr:y>
    </cdr:from>
    <cdr:to>
      <cdr:x>0.95233</cdr:x>
      <cdr:y>0.71407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045944" y="3371347"/>
          <a:ext cx="941278" cy="3081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11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0.29848</cdr:y>
    </cdr:from>
    <cdr:to>
      <cdr:x>0.12346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643388"/>
          <a:ext cx="1080120" cy="5040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0.01646</cdr:x>
      <cdr:y>0.41303</cdr:y>
    </cdr:from>
    <cdr:to>
      <cdr:x>0.12185</cdr:x>
      <cdr:y>0.60169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08" y="890306"/>
          <a:ext cx="922054" cy="406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2006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0.01681</cdr:x>
      <cdr:y>0.29848</cdr:y>
    </cdr:from>
    <cdr:to>
      <cdr:x>0.09244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643379"/>
          <a:ext cx="648071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2006</a:t>
          </a:r>
          <a:endParaRPr lang="ru-RU" dirty="0"/>
        </a:p>
      </cdr:txBody>
    </cdr:sp>
  </cdr:relSizeAnchor>
  <cdr:relSizeAnchor xmlns:cdr="http://schemas.openxmlformats.org/drawingml/2006/chartDrawing">
    <cdr:from>
      <cdr:x>0.0113</cdr:x>
      <cdr:y>0.34374</cdr:y>
    </cdr:from>
    <cdr:to>
      <cdr:x>0.08642</cdr:x>
      <cdr:y>0.46779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868" y="1064341"/>
          <a:ext cx="657216" cy="384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Arial" pitchFamily="34" charset="0"/>
              <a:cs typeface="Arial" pitchFamily="34" charset="0"/>
            </a:rPr>
            <a:t>2016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0.01681</cdr:x>
      <cdr:y>0.29848</cdr:y>
    </cdr:from>
    <cdr:to>
      <cdr:x>0.09244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643379"/>
          <a:ext cx="648071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2006</a:t>
          </a:r>
          <a:endParaRPr lang="ru-RU" dirty="0"/>
        </a:p>
      </cdr:txBody>
    </cdr:sp>
  </cdr:relSizeAnchor>
  <cdr:relSizeAnchor xmlns:cdr="http://schemas.openxmlformats.org/drawingml/2006/chartDrawing">
    <cdr:from>
      <cdr:x>0.02699</cdr:x>
      <cdr:y>0.43082</cdr:y>
    </cdr:from>
    <cdr:to>
      <cdr:x>0.1055</cdr:x>
      <cdr:y>0.63125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8460" y="837612"/>
          <a:ext cx="693689" cy="389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0" dirty="0" smtClean="0">
              <a:latin typeface="Arial" pitchFamily="34" charset="0"/>
              <a:cs typeface="Arial" pitchFamily="34" charset="0"/>
            </a:rPr>
            <a:t>2006</a:t>
          </a:r>
          <a:endParaRPr lang="ru-RU" sz="14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0.348</cdr:x>
      <cdr:y>0.0109</cdr:y>
    </cdr:from>
    <cdr:to>
      <cdr:x>0.56816</cdr:x>
      <cdr:y>0.21133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74681" y="21184"/>
          <a:ext cx="1945184" cy="389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0" dirty="0" smtClean="0">
              <a:latin typeface="Arial" pitchFamily="34" charset="0"/>
              <a:cs typeface="Arial" pitchFamily="34" charset="0"/>
            </a:rPr>
            <a:t>387,9</a:t>
          </a:r>
          <a:endParaRPr lang="ru-RU" sz="16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0.01681</cdr:x>
      <cdr:y>0.29848</cdr:y>
    </cdr:from>
    <cdr:to>
      <cdr:x>0.09244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643379"/>
          <a:ext cx="648071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2006</a:t>
          </a:r>
          <a:endParaRPr lang="ru-RU" dirty="0"/>
        </a:p>
      </cdr:txBody>
    </cdr:sp>
  </cdr:relSizeAnchor>
  <cdr:relSizeAnchor xmlns:cdr="http://schemas.openxmlformats.org/drawingml/2006/chartDrawing">
    <cdr:from>
      <cdr:x>0.02954</cdr:x>
      <cdr:y>0.27599</cdr:y>
    </cdr:from>
    <cdr:to>
      <cdr:x>0.10275</cdr:x>
      <cdr:y>0.35868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8435" y="940781"/>
          <a:ext cx="640512" cy="281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0" dirty="0" smtClean="0">
              <a:latin typeface="Arial" pitchFamily="34" charset="0"/>
              <a:cs typeface="Arial" pitchFamily="34" charset="0"/>
            </a:rPr>
            <a:t>2016</a:t>
          </a:r>
          <a:endParaRPr lang="ru-RU" sz="14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0.34362</cdr:x>
      <cdr:y>0.05267</cdr:y>
    </cdr:from>
    <cdr:to>
      <cdr:x>0.45221</cdr:x>
      <cdr:y>0.16632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06334" y="163079"/>
          <a:ext cx="950041" cy="351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0" dirty="0" smtClean="0">
              <a:latin typeface="Arial" pitchFamily="34" charset="0"/>
              <a:cs typeface="Arial" pitchFamily="34" charset="0"/>
            </a:rPr>
            <a:t>313,9</a:t>
          </a:r>
          <a:endParaRPr lang="ru-RU" sz="16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0.01681</cdr:x>
      <cdr:y>0.29848</cdr:y>
    </cdr:from>
    <cdr:to>
      <cdr:x>0.09244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643379"/>
          <a:ext cx="648071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2006</a:t>
          </a:r>
          <a:endParaRPr lang="ru-RU" dirty="0"/>
        </a:p>
      </cdr:txBody>
    </cdr:sp>
  </cdr:relSizeAnchor>
  <cdr:relSizeAnchor xmlns:cdr="http://schemas.openxmlformats.org/drawingml/2006/chartDrawing">
    <cdr:from>
      <cdr:x>0.02057</cdr:x>
      <cdr:y>0.42779</cdr:y>
    </cdr:from>
    <cdr:to>
      <cdr:x>0.09876</cdr:x>
      <cdr:y>0.62822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9988" y="922121"/>
          <a:ext cx="684052" cy="43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0" dirty="0" smtClean="0">
              <a:latin typeface="Arial" pitchFamily="34" charset="0"/>
              <a:cs typeface="Arial" pitchFamily="34" charset="0"/>
            </a:rPr>
            <a:t>2006</a:t>
          </a:r>
          <a:endParaRPr lang="ru-RU" sz="14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0.01681</cdr:x>
      <cdr:y>0.29848</cdr:y>
    </cdr:from>
    <cdr:to>
      <cdr:x>0.09244</cdr:x>
      <cdr:y>0.53232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643379"/>
          <a:ext cx="648071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/>
            <a:t>2006</a:t>
          </a:r>
          <a:endParaRPr lang="ru-RU" dirty="0"/>
        </a:p>
      </cdr:txBody>
    </cdr:sp>
  </cdr:relSizeAnchor>
  <cdr:relSizeAnchor xmlns:cdr="http://schemas.openxmlformats.org/drawingml/2006/chartDrawing">
    <cdr:from>
      <cdr:x>0.02058</cdr:x>
      <cdr:y>0.28362</cdr:y>
    </cdr:from>
    <cdr:to>
      <cdr:x>0.09465</cdr:x>
      <cdr:y>0.48405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021" y="878192"/>
          <a:ext cx="648072" cy="62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0" dirty="0" smtClean="0"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1400" b="0" dirty="0" smtClean="0">
              <a:latin typeface="Arial" pitchFamily="34" charset="0"/>
              <a:cs typeface="Arial" pitchFamily="34" charset="0"/>
            </a:rPr>
            <a:t>2016</a:t>
          </a:r>
          <a:endParaRPr lang="ru-RU" sz="14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0.48354</cdr:x>
      <cdr:y>0.06719</cdr:y>
    </cdr:from>
    <cdr:to>
      <cdr:x>0.62346</cdr:x>
      <cdr:y>0.16741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30470" y="144839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0.87763</cdr:x>
      <cdr:y>0.00827</cdr:y>
    </cdr:from>
    <cdr:to>
      <cdr:x>0.99754</cdr:x>
      <cdr:y>0.92239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2825" y="46139"/>
          <a:ext cx="986850" cy="5100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/>
        </a:p>
        <a:p xmlns:a="http://schemas.openxmlformats.org/drawingml/2006/main">
          <a:r>
            <a:rPr lang="ru-RU" sz="1200" b="1" dirty="0" smtClean="0"/>
            <a:t>152</a:t>
          </a:r>
          <a:r>
            <a:rPr lang="en-US" sz="1200" b="1" dirty="0" smtClean="0"/>
            <a:t>.</a:t>
          </a:r>
          <a:r>
            <a:rPr lang="ru-RU" sz="1200" b="1" dirty="0" smtClean="0"/>
            <a:t>4</a:t>
          </a:r>
        </a:p>
        <a:p xmlns:a="http://schemas.openxmlformats.org/drawingml/2006/main">
          <a:endParaRPr lang="ru-RU" sz="1800" b="1" dirty="0"/>
        </a:p>
        <a:p xmlns:a="http://schemas.openxmlformats.org/drawingml/2006/main">
          <a:r>
            <a:rPr lang="ru-RU" sz="1200" b="1" dirty="0" smtClean="0"/>
            <a:t>135</a:t>
          </a:r>
          <a:r>
            <a:rPr lang="en-US" sz="1200" b="1" dirty="0" smtClean="0"/>
            <a:t>.1</a:t>
          </a:r>
          <a:endParaRPr lang="ru-RU" sz="1200" b="1" dirty="0" smtClean="0"/>
        </a:p>
        <a:p xmlns:a="http://schemas.openxmlformats.org/drawingml/2006/main">
          <a:endParaRPr lang="ru-RU" sz="1800" b="1" dirty="0"/>
        </a:p>
        <a:p xmlns:a="http://schemas.openxmlformats.org/drawingml/2006/main">
          <a:r>
            <a:rPr lang="ru-RU" sz="1200" b="1" dirty="0" smtClean="0"/>
            <a:t>66</a:t>
          </a:r>
          <a:r>
            <a:rPr lang="en-US" sz="1200" b="1" dirty="0" smtClean="0"/>
            <a:t>.8</a:t>
          </a:r>
          <a:endParaRPr lang="ru-RU" sz="1200" b="1" dirty="0" smtClean="0"/>
        </a:p>
        <a:p xmlns:a="http://schemas.openxmlformats.org/drawingml/2006/main">
          <a:endParaRPr lang="ru-RU" sz="1800" b="1" dirty="0" smtClean="0"/>
        </a:p>
        <a:p xmlns:a="http://schemas.openxmlformats.org/drawingml/2006/main">
          <a:r>
            <a:rPr lang="ru-RU" sz="1200" b="1" dirty="0" smtClean="0"/>
            <a:t>58</a:t>
          </a:r>
          <a:r>
            <a:rPr lang="en-US" sz="1200" b="1" dirty="0" smtClean="0"/>
            <a:t>.</a:t>
          </a:r>
          <a:r>
            <a:rPr lang="ru-RU" sz="1200" b="1" dirty="0" smtClean="0"/>
            <a:t>4</a:t>
          </a:r>
        </a:p>
        <a:p xmlns:a="http://schemas.openxmlformats.org/drawingml/2006/main">
          <a:endParaRPr lang="ru-RU" sz="2000" b="1" dirty="0"/>
        </a:p>
        <a:p xmlns:a="http://schemas.openxmlformats.org/drawingml/2006/main">
          <a:r>
            <a:rPr lang="ru-RU" sz="1200" b="1" dirty="0" smtClean="0"/>
            <a:t>113</a:t>
          </a:r>
          <a:r>
            <a:rPr lang="en-US" sz="1200" b="1" dirty="0" smtClean="0"/>
            <a:t>.</a:t>
          </a:r>
          <a:r>
            <a:rPr lang="ru-RU" sz="1200" b="1" dirty="0" smtClean="0"/>
            <a:t>0</a:t>
          </a:r>
        </a:p>
        <a:p xmlns:a="http://schemas.openxmlformats.org/drawingml/2006/main">
          <a:endParaRPr lang="ru-RU" sz="1800" b="1" dirty="0" smtClean="0"/>
        </a:p>
        <a:p xmlns:a="http://schemas.openxmlformats.org/drawingml/2006/main">
          <a:r>
            <a:rPr lang="ru-RU" sz="1200" b="1" dirty="0" smtClean="0"/>
            <a:t>132</a:t>
          </a:r>
          <a:r>
            <a:rPr lang="en-US" sz="1200" b="1" dirty="0" smtClean="0"/>
            <a:t>.</a:t>
          </a:r>
          <a:r>
            <a:rPr lang="ru-RU" sz="1200" b="1" dirty="0" smtClean="0"/>
            <a:t>9</a:t>
          </a:r>
        </a:p>
        <a:p xmlns:a="http://schemas.openxmlformats.org/drawingml/2006/main">
          <a:endParaRPr lang="ru-RU" sz="2000" b="1" dirty="0"/>
        </a:p>
        <a:p xmlns:a="http://schemas.openxmlformats.org/drawingml/2006/main">
          <a:r>
            <a:rPr lang="ru-RU" sz="1200" b="1" dirty="0" smtClean="0"/>
            <a:t>38</a:t>
          </a:r>
          <a:r>
            <a:rPr lang="en-US" sz="1200" b="1" dirty="0" smtClean="0"/>
            <a:t>.7</a:t>
          </a:r>
          <a:endParaRPr lang="ru-RU" sz="1200" b="1" dirty="0" smtClean="0"/>
        </a:p>
        <a:p xmlns:a="http://schemas.openxmlformats.org/drawingml/2006/main">
          <a:endParaRPr lang="ru-RU" sz="1600" b="1" dirty="0" smtClean="0"/>
        </a:p>
        <a:p xmlns:a="http://schemas.openxmlformats.org/drawingml/2006/main">
          <a:r>
            <a:rPr lang="ru-RU" sz="1200" b="1" dirty="0" smtClean="0"/>
            <a:t>27</a:t>
          </a:r>
          <a:r>
            <a:rPr lang="en-US" sz="1200" b="1" dirty="0" smtClean="0"/>
            <a:t>.</a:t>
          </a:r>
          <a:r>
            <a:rPr lang="ru-RU" sz="1200" b="1" dirty="0" smtClean="0"/>
            <a:t>9</a:t>
          </a:r>
        </a:p>
        <a:p xmlns:a="http://schemas.openxmlformats.org/drawingml/2006/main">
          <a:endParaRPr lang="ru-RU" sz="1200" b="1" dirty="0"/>
        </a:p>
        <a:p xmlns:a="http://schemas.openxmlformats.org/drawingml/2006/main">
          <a:endParaRPr lang="ru-RU" sz="1200" b="1" dirty="0" smtClean="0"/>
        </a:p>
        <a:p xmlns:a="http://schemas.openxmlformats.org/drawingml/2006/main">
          <a:r>
            <a:rPr lang="ru-RU" sz="1200" b="1" dirty="0" smtClean="0"/>
            <a:t>3 433</a:t>
          </a:r>
          <a:r>
            <a:rPr lang="en-US" sz="1200" b="1" dirty="0" smtClean="0"/>
            <a:t>.</a:t>
          </a:r>
          <a:r>
            <a:rPr lang="ru-RU" sz="1200" b="1" dirty="0" smtClean="0"/>
            <a:t>1</a:t>
          </a:r>
        </a:p>
        <a:p xmlns:a="http://schemas.openxmlformats.org/drawingml/2006/main">
          <a:endParaRPr lang="ru-RU" sz="1200" b="1" dirty="0"/>
        </a:p>
        <a:p xmlns:a="http://schemas.openxmlformats.org/drawingml/2006/main">
          <a:r>
            <a:rPr lang="ru-RU" sz="1200" b="1" dirty="0" smtClean="0"/>
            <a:t>4 063</a:t>
          </a:r>
          <a:r>
            <a:rPr lang="en-US" sz="1200" b="1" dirty="0" smtClean="0"/>
            <a:t>.7</a:t>
          </a:r>
          <a:endParaRPr lang="ru-RU" sz="1200" b="1" dirty="0" smtClean="0"/>
        </a:p>
        <a:p xmlns:a="http://schemas.openxmlformats.org/drawingml/2006/main">
          <a:endParaRPr lang="ru-RU" sz="12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0.37941</cdr:x>
      <cdr:y>0.81655</cdr:y>
    </cdr:from>
    <cdr:to>
      <cdr:x>0.6463</cdr:x>
      <cdr:y>0.87492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178049" y="3527885"/>
          <a:ext cx="828672" cy="252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0.05407</cdr:x>
      <cdr:y>0.81589</cdr:y>
    </cdr:from>
    <cdr:to>
      <cdr:x>0.32162</cdr:x>
      <cdr:y>0.86905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67885" y="3525036"/>
          <a:ext cx="830724" cy="229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2006   2016                   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0.69818</cdr:x>
      <cdr:y>0.81589</cdr:y>
    </cdr:from>
    <cdr:to>
      <cdr:x>0.94541</cdr:x>
      <cdr:y>0.87426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167827" y="3525019"/>
          <a:ext cx="767637" cy="252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 smtClean="0">
              <a:latin typeface="Arial" pitchFamily="34" charset="0"/>
              <a:cs typeface="Arial" pitchFamily="34" charset="0"/>
            </a:rPr>
            <a:t>2006  2016  </a:t>
          </a:r>
          <a:endParaRPr lang="ru-RU" sz="900" b="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017B221-8738-404B-A78D-8B06322C9106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2EC7A07-1856-4E86-80C9-4A8824221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87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9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45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9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4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9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7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7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9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9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8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2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4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8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0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C7A07-1856-4E86-80C9-4A882422199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0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CDB2F-C2F5-46EF-B58E-784E40B7C791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25FE1-FA0C-4FDC-A18D-443053699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9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E802-B672-4CC5-9D89-CAC8FEF91925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495AC-4878-4D7A-87A7-DFA8238B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58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08522-BEFB-4434-9F10-B3F570189428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F483-3424-4979-BF64-0EA1F9637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B884F-609E-4769-A33B-E438F5310C35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8E3E-C840-4EF3-BEEA-6C8CA9D92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8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D38-85EB-487D-9384-2A1F4C015032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BE57E-DAEA-4833-B7BB-458A4FFB2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9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E259-CCDC-461B-B31B-D274928CAC43}" type="datetime1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E23F-5D42-4D62-928F-D2EB2FBF5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6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3850-4466-479B-93E6-B5B3B27F7C6B}" type="datetime1">
              <a:rPr lang="ru-RU" smtClean="0"/>
              <a:t>20.02.2018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5CEB-B771-45CE-B9B8-A756902E8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6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AC3F-8B1C-4574-8F43-4EAFFDF6FA76}" type="datetime1">
              <a:rPr lang="ru-RU" smtClean="0"/>
              <a:t>20.02.2018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5E88-930E-45F9-BF99-3A3F1FBFB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6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3E0-52D5-4D87-AE27-9236CE8D88E7}" type="datetime1">
              <a:rPr lang="ru-RU" smtClean="0"/>
              <a:t>20.02.2018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1388-2D90-4C7F-98E3-11C5C3C47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4447-F820-44A2-985F-F38FAF1AF2CD}" type="datetime1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327FB-96A5-48FC-9B71-A110A7580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7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C6E3D-7F9D-4062-B1EE-991E1C710CCC}" type="datetime1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FD39-82FC-4606-949B-0B474A16F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8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A810-8C78-4496-A90A-BEC53B06E86E}" type="datetime1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49ECAD-942A-419E-B8FE-071F45FAD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hart" Target="../charts/chart10.xml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chart" Target="../charts/chart15.xml"/><Relationship Id="rId7" Type="http://schemas.openxmlformats.org/officeDocument/2006/relationships/image" Target="../media/image31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jp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image" Target="../media/image46.png"/><Relationship Id="rId15" Type="http://schemas.openxmlformats.org/officeDocument/2006/relationships/image" Target="../media/image55.jpeg"/><Relationship Id="rId10" Type="http://schemas.openxmlformats.org/officeDocument/2006/relationships/image" Target="../media/image50.jp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3" Type="http://schemas.openxmlformats.org/officeDocument/2006/relationships/image" Target="../media/image16.pn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68.jpg"/><Relationship Id="rId7" Type="http://schemas.openxmlformats.org/officeDocument/2006/relationships/image" Target="../media/image71.jp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eg"/><Relationship Id="rId5" Type="http://schemas.openxmlformats.org/officeDocument/2006/relationships/image" Target="../media/image69.jpg"/><Relationship Id="rId15" Type="http://schemas.openxmlformats.org/officeDocument/2006/relationships/image" Target="../media/image79.jpg"/><Relationship Id="rId10" Type="http://schemas.openxmlformats.org/officeDocument/2006/relationships/image" Target="../media/image74.jpg"/><Relationship Id="rId4" Type="http://schemas.openxmlformats.org/officeDocument/2006/relationships/image" Target="../media/image16.png"/><Relationship Id="rId9" Type="http://schemas.openxmlformats.org/officeDocument/2006/relationships/image" Target="../media/image73.jpg"/><Relationship Id="rId1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9.jpeg"/><Relationship Id="rId7" Type="http://schemas.openxmlformats.org/officeDocument/2006/relationships/chart" Target="../charts/chart3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hart" Target="../charts/chart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7" Type="http://schemas.openxmlformats.org/officeDocument/2006/relationships/image" Target="../media/image16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2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7.png"/><Relationship Id="rId7" Type="http://schemas.openxmlformats.org/officeDocument/2006/relationships/image" Target="../media/image113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e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2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chart" Target="../charts/chart6.xml"/><Relationship Id="rId5" Type="http://schemas.openxmlformats.org/officeDocument/2006/relationships/image" Target="../media/image14.png"/><Relationship Id="rId10" Type="http://schemas.openxmlformats.org/officeDocument/2006/relationships/chart" Target="../charts/chart5.xml"/><Relationship Id="rId4" Type="http://schemas.openxmlformats.org/officeDocument/2006/relationships/image" Target="../media/image13.png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1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74" t="13836" r="24510" b="11447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547664" y="908720"/>
            <a:ext cx="6192689" cy="1938992"/>
          </a:xfrm>
          <a:prstGeom prst="rect">
            <a:avLst/>
          </a:prstGeom>
          <a:solidFill>
            <a:srgbClr val="FFFFFF">
              <a:alpha val="5607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Владимирское </a:t>
            </a:r>
            <a:r>
              <a:rPr lang="ru-RU" sz="2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село: традиции </a:t>
            </a:r>
            <a:endParaRPr lang="ru-RU" sz="2400" cap="all" dirty="0" smtClean="0">
              <a:ln w="0"/>
              <a:solidFill>
                <a:srgbClr val="05714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тенденции </a:t>
            </a:r>
            <a:r>
              <a:rPr lang="ru-RU" sz="2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фокусе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Всероссийской сельскохозяйственной переписи 2016 </a:t>
            </a:r>
            <a:r>
              <a:rPr lang="ru-RU" sz="2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</a:t>
            </a:r>
            <a:endParaRPr lang="ru-RU" sz="2400" cap="all" dirty="0">
              <a:ln w="0"/>
              <a:solidFill>
                <a:srgbClr val="05714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76" y="5717623"/>
            <a:ext cx="895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А.Н Быков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февраль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2018 г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452" y="6381328"/>
            <a:ext cx="8759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Территориальный орган Федеральной службы государственной статистики по Владимирской области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адпись 2"/>
          <p:cNvSpPr txBox="1">
            <a:spLocks noChangeArrowheads="1"/>
          </p:cNvSpPr>
          <p:nvPr/>
        </p:nvSpPr>
        <p:spPr bwMode="auto">
          <a:xfrm>
            <a:off x="6041092" y="1223392"/>
            <a:ext cx="765845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76,4</a:t>
            </a:r>
            <a:endParaRPr lang="ru-RU" dirty="0">
              <a:solidFill>
                <a:srgbClr val="008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4787687" y="2793433"/>
            <a:ext cx="3178392" cy="818152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6000">
                <a:srgbClr val="FAEDD5"/>
              </a:gs>
              <a:gs pos="46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6200000">
            <a:off x="4179494" y="3157896"/>
            <a:ext cx="2751517" cy="815736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77140" y="1052736"/>
            <a:ext cx="295275" cy="228600"/>
          </a:xfrm>
          <a:prstGeom prst="rect">
            <a:avLst/>
          </a:prstGeom>
          <a:solidFill>
            <a:srgbClr val="5C9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77655" y="1450218"/>
            <a:ext cx="295275" cy="228600"/>
          </a:xfrm>
          <a:prstGeom prst="rect">
            <a:avLst/>
          </a:prstGeom>
          <a:solidFill>
            <a:srgbClr val="E194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3" name="Надпись 2"/>
          <p:cNvSpPr txBox="1">
            <a:spLocks noChangeArrowheads="1"/>
          </p:cNvSpPr>
          <p:nvPr/>
        </p:nvSpPr>
        <p:spPr bwMode="auto">
          <a:xfrm>
            <a:off x="7668344" y="1354967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Надпись 2"/>
          <p:cNvSpPr txBox="1">
            <a:spLocks noChangeArrowheads="1"/>
          </p:cNvSpPr>
          <p:nvPr/>
        </p:nvSpPr>
        <p:spPr bwMode="auto">
          <a:xfrm>
            <a:off x="7668344" y="956151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" y="61002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СЕЛЬСКОХОЗЯЙСТВЕННЫХ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УГОДИЙ в хозяйствах населения.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УДЕЛЬНЫЙ ВЕС фактически ИСПОЛЬЗУЕМЫХ с/х угодий </a:t>
            </a:r>
            <a:r>
              <a:rPr lang="ru-RU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(тысяч га/процентов)</a:t>
            </a:r>
            <a:endParaRPr lang="ru-RU" sz="16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</a:endParaRPr>
          </a:p>
        </p:txBody>
      </p:sp>
      <p:sp>
        <p:nvSpPr>
          <p:cNvPr id="48" name="Надпись 2"/>
          <p:cNvSpPr txBox="1">
            <a:spLocks noChangeArrowheads="1"/>
          </p:cNvSpPr>
          <p:nvPr/>
        </p:nvSpPr>
        <p:spPr bwMode="auto">
          <a:xfrm>
            <a:off x="5202566" y="1851535"/>
            <a:ext cx="77788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68,5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Пятиугольник 60"/>
          <p:cNvSpPr/>
          <p:nvPr/>
        </p:nvSpPr>
        <p:spPr>
          <a:xfrm rot="16200000">
            <a:off x="4652613" y="3601939"/>
            <a:ext cx="1805278" cy="671508"/>
          </a:xfrm>
          <a:prstGeom prst="homePlate">
            <a:avLst>
              <a:gd name="adj" fmla="val 26719"/>
            </a:avLst>
          </a:prstGeom>
          <a:gradFill flip="none" rotWithShape="1">
            <a:gsLst>
              <a:gs pos="0">
                <a:srgbClr val="437323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2" name="Надпись 2"/>
          <p:cNvSpPr txBox="1">
            <a:spLocks noChangeArrowheads="1"/>
          </p:cNvSpPr>
          <p:nvPr/>
        </p:nvSpPr>
        <p:spPr bwMode="auto">
          <a:xfrm>
            <a:off x="5152070" y="3663118"/>
            <a:ext cx="94540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60,6%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Пятиугольник 62"/>
          <p:cNvSpPr/>
          <p:nvPr/>
        </p:nvSpPr>
        <p:spPr>
          <a:xfrm rot="16200000">
            <a:off x="5745999" y="3972904"/>
            <a:ext cx="1232668" cy="663568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61000">
                <a:srgbClr val="F7BD55"/>
              </a:gs>
              <a:gs pos="87000">
                <a:srgbClr val="FAEDD5"/>
              </a:gs>
              <a:gs pos="0">
                <a:srgbClr val="C48108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4" name="Надпись 2"/>
          <p:cNvSpPr txBox="1">
            <a:spLocks noChangeArrowheads="1"/>
          </p:cNvSpPr>
          <p:nvPr/>
        </p:nvSpPr>
        <p:spPr bwMode="auto">
          <a:xfrm>
            <a:off x="6063929" y="4116011"/>
            <a:ext cx="852747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33,7%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6" t="9845" r="24210" b="32969"/>
          <a:stretch/>
        </p:blipFill>
        <p:spPr>
          <a:xfrm>
            <a:off x="4572000" y="4442043"/>
            <a:ext cx="2823465" cy="13762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674" y="836272"/>
            <a:ext cx="40850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хозяйствах населения  с/х угодья </a:t>
            </a:r>
            <a:r>
              <a:rPr lang="ru-RU" b="1" dirty="0" smtClean="0"/>
              <a:t>увеличились  на </a:t>
            </a:r>
            <a:r>
              <a:rPr lang="ru-RU" b="1" dirty="0"/>
              <a:t> </a:t>
            </a:r>
            <a:r>
              <a:rPr lang="ru-RU" b="1" dirty="0" smtClean="0"/>
              <a:t>12 %</a:t>
            </a:r>
            <a:r>
              <a:rPr lang="ru-RU" b="1" dirty="0" smtClean="0"/>
              <a:t>. </a:t>
            </a:r>
            <a:r>
              <a:rPr lang="ru-RU" dirty="0" smtClean="0"/>
              <a:t>Но взятую </a:t>
            </a:r>
            <a:r>
              <a:rPr lang="ru-RU" dirty="0"/>
              <a:t>землю частный сектор не торопится </a:t>
            </a:r>
            <a:r>
              <a:rPr lang="ru-RU" dirty="0" smtClean="0"/>
              <a:t>использовать: </a:t>
            </a:r>
            <a:r>
              <a:rPr lang="ru-RU" dirty="0"/>
              <a:t>фактически в производстве с/х продукции </a:t>
            </a:r>
            <a:r>
              <a:rPr lang="ru-RU" dirty="0" smtClean="0"/>
              <a:t>было задействовано  </a:t>
            </a:r>
            <a:r>
              <a:rPr lang="ru-RU" dirty="0"/>
              <a:t>только </a:t>
            </a:r>
            <a:r>
              <a:rPr lang="ru-RU" dirty="0" smtClean="0"/>
              <a:t>34% площади.</a:t>
            </a:r>
            <a:endParaRPr lang="ru-RU" dirty="0"/>
          </a:p>
          <a:p>
            <a:r>
              <a:rPr lang="ru-RU" dirty="0"/>
              <a:t> </a:t>
            </a:r>
            <a:r>
              <a:rPr lang="ru-RU" i="1" dirty="0"/>
              <a:t>Образ жизни предыдущих поколений </a:t>
            </a:r>
            <a:r>
              <a:rPr lang="ru-RU" i="1" dirty="0" err="1"/>
              <a:t>владимирцев</a:t>
            </a:r>
            <a:r>
              <a:rPr lang="ru-RU" i="1" dirty="0"/>
              <a:t>, вкладывающих душу  </a:t>
            </a:r>
            <a:r>
              <a:rPr lang="ru-RU" i="1" dirty="0" smtClean="0"/>
              <a:t>в  разведение садов и огородов  постепенно </a:t>
            </a:r>
            <a:r>
              <a:rPr lang="ru-RU" i="1" dirty="0"/>
              <a:t>сходит с авансцены жизненных ценностей.</a:t>
            </a:r>
            <a:r>
              <a:rPr lang="ru-RU" dirty="0"/>
              <a:t>  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12" y="2257557"/>
            <a:ext cx="1758641" cy="1318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16" y="3610729"/>
            <a:ext cx="1758639" cy="132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4" y="3986784"/>
            <a:ext cx="3498861" cy="249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6" y="5671829"/>
            <a:ext cx="9120406" cy="1201016"/>
          </a:xfrm>
          <a:prstGeom prst="rect">
            <a:avLst/>
          </a:prstGeom>
        </p:spPr>
      </p:pic>
      <p:sp>
        <p:nvSpPr>
          <p:cNvPr id="38" name="Надпись 2"/>
          <p:cNvSpPr txBox="1">
            <a:spLocks noChangeArrowheads="1"/>
          </p:cNvSpPr>
          <p:nvPr/>
        </p:nvSpPr>
        <p:spPr bwMode="auto">
          <a:xfrm>
            <a:off x="4904406" y="5735924"/>
            <a:ext cx="2187670" cy="34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 населения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94"/>
            <a:ext cx="9144793" cy="6858594"/>
          </a:xfrm>
          <a:prstGeom prst="rect">
            <a:avLst/>
          </a:prstGeom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95536" y="152256"/>
            <a:ext cx="7044660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Динамика изменения посевных площадей</a:t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категориям хозяйств </a:t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(тысяч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га)</a:t>
            </a: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62502846"/>
              </p:ext>
            </p:extLst>
          </p:nvPr>
        </p:nvGraphicFramePr>
        <p:xfrm>
          <a:off x="-222899" y="1417154"/>
          <a:ext cx="8835321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61395421"/>
              </p:ext>
            </p:extLst>
          </p:nvPr>
        </p:nvGraphicFramePr>
        <p:xfrm>
          <a:off x="-245156" y="2889237"/>
          <a:ext cx="8748972" cy="3408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авая фигурная скобка 16"/>
          <p:cNvSpPr/>
          <p:nvPr/>
        </p:nvSpPr>
        <p:spPr>
          <a:xfrm rot="16200000">
            <a:off x="3660478" y="-1260457"/>
            <a:ext cx="238868" cy="6480721"/>
          </a:xfrm>
          <a:prstGeom prst="rightBrace">
            <a:avLst>
              <a:gd name="adj1" fmla="val 163344"/>
              <a:gd name="adj2" fmla="val 4888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Правая фигурная скобка 17"/>
          <p:cNvSpPr/>
          <p:nvPr/>
        </p:nvSpPr>
        <p:spPr>
          <a:xfrm rot="16200000">
            <a:off x="3110093" y="845066"/>
            <a:ext cx="238868" cy="5328592"/>
          </a:xfrm>
          <a:prstGeom prst="rightBrace">
            <a:avLst>
              <a:gd name="adj1" fmla="val 163344"/>
              <a:gd name="adj2" fmla="val 4888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12" y="2728731"/>
            <a:ext cx="2400173" cy="180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45" y="167143"/>
            <a:ext cx="2354788" cy="167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99" y="4817554"/>
            <a:ext cx="1961895" cy="178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" y="4967865"/>
            <a:ext cx="2418689" cy="161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низ 8"/>
          <p:cNvSpPr/>
          <p:nvPr/>
        </p:nvSpPr>
        <p:spPr>
          <a:xfrm>
            <a:off x="5756352" y="4322578"/>
            <a:ext cx="660196" cy="61781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888582" y="4540555"/>
            <a:ext cx="52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20%</a:t>
            </a:r>
            <a:endParaRPr lang="ru-RU" sz="1200" b="1" dirty="0"/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6516216" y="4653136"/>
            <a:ext cx="660196" cy="617819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588224" y="4869160"/>
            <a:ext cx="527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   3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 раза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9763" y="5434102"/>
            <a:ext cx="52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20%</a:t>
            </a:r>
            <a:endParaRPr lang="ru-RU" sz="1200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6522703" y="5373216"/>
            <a:ext cx="660196" cy="617819"/>
          </a:xfrm>
          <a:prstGeom prst="down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636322" y="5517232"/>
            <a:ext cx="52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58%</a:t>
            </a:r>
            <a:endParaRPr lang="ru-RU" sz="1200" b="1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5976126" y="5794231"/>
            <a:ext cx="660196" cy="61781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060258" y="5964640"/>
            <a:ext cx="527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30%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17400" y="0"/>
            <a:ext cx="4881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050" cap="all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МУНИЦИПАЛЬНЫХ ОБРАЗОВАНИЙ </a:t>
            </a:r>
            <a:r>
              <a:rPr lang="ru-RU" sz="1050" cap="all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общей площади </a:t>
            </a:r>
            <a:r>
              <a:rPr lang="ru-RU" sz="1050" cap="all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УГОДИЙ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0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на 1 июля 2016г.; в процентах от общей площади сельскохозяйственных угодий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в хозяйствах всех категорий Владимирской области</a:t>
            </a:r>
            <a:r>
              <a:rPr lang="ru-RU" sz="105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05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</a:endParaRPr>
          </a:p>
        </p:txBody>
      </p:sp>
      <p:graphicFrame>
        <p:nvGraphicFramePr>
          <p:cNvPr id="70" name="Диаграмма 69"/>
          <p:cNvGraphicFramePr/>
          <p:nvPr>
            <p:extLst>
              <p:ext uri="{D42A27DB-BD31-4B8C-83A1-F6EECF244321}">
                <p14:modId xmlns:p14="http://schemas.microsoft.com/office/powerpoint/2010/main" val="3454942293"/>
              </p:ext>
            </p:extLst>
          </p:nvPr>
        </p:nvGraphicFramePr>
        <p:xfrm>
          <a:off x="43346" y="765750"/>
          <a:ext cx="5328592" cy="3268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4899273" y="167999"/>
            <a:ext cx="4244727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50" b="1" dirty="0" smtClean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ru-RU" sz="1050" cap="all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МУНИЦИПАЛЬНЫХ ОБРАЗОВАНИЙ </a:t>
            </a:r>
            <a:r>
              <a:rPr lang="ru-RU" sz="1050" cap="all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050" cap="all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ОБЩЕЙ ПОСЕВНОЙ ПЛОЩАДИ СЕЛЬСКОХОЗЯЙСТВЕННЫХ КУЛЬТУР ПОД УРОЖАЙ 2016 ГОДА</a:t>
            </a:r>
          </a:p>
          <a:p>
            <a:pPr algn="ctr">
              <a:spcAft>
                <a:spcPts val="0"/>
              </a:spcAft>
            </a:pPr>
            <a:r>
              <a:rPr lang="ru-RU" sz="10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(в процентах от общей посевной площади сельскохозяйственных культур </a:t>
            </a:r>
            <a:r>
              <a:rPr lang="ru-RU" sz="105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 хозяйствах всех категорий Владимирской области)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42981741"/>
              </p:ext>
            </p:extLst>
          </p:nvPr>
        </p:nvGraphicFramePr>
        <p:xfrm>
          <a:off x="4103440" y="1349737"/>
          <a:ext cx="5040560" cy="316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268" y="3985568"/>
            <a:ext cx="4734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На </a:t>
            </a:r>
            <a:r>
              <a:rPr lang="ru-RU" sz="1200" b="1" dirty="0"/>
              <a:t>слайде </a:t>
            </a:r>
            <a:r>
              <a:rPr lang="ru-RU" sz="1200" b="1" dirty="0" smtClean="0"/>
              <a:t> представлен  </a:t>
            </a:r>
            <a:r>
              <a:rPr lang="ru-RU" sz="1200" b="1" dirty="0"/>
              <a:t>ранжир  муниципальных образований по общей площади с/х угодий и </a:t>
            </a:r>
            <a:r>
              <a:rPr lang="ru-RU" sz="1200" b="1" dirty="0" smtClean="0"/>
              <a:t> их рейтинг </a:t>
            </a:r>
            <a:r>
              <a:rPr lang="ru-RU" sz="1200" b="1" dirty="0"/>
              <a:t>по удельному весу </a:t>
            </a:r>
            <a:endParaRPr lang="en-US" sz="1200" b="1" dirty="0" smtClean="0"/>
          </a:p>
          <a:p>
            <a:r>
              <a:rPr lang="ru-RU" sz="1200" b="1" dirty="0" smtClean="0"/>
              <a:t>в  </a:t>
            </a:r>
            <a:r>
              <a:rPr lang="ru-RU" sz="1200" b="1" dirty="0"/>
              <a:t>общей посевной площади.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268" y="4573172"/>
            <a:ext cx="891257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Максимальные показатели по  площади  </a:t>
            </a:r>
            <a:r>
              <a:rPr lang="ru-RU" sz="1300" dirty="0" smtClean="0"/>
              <a:t>сельхозугодий  </a:t>
            </a:r>
            <a:r>
              <a:rPr lang="ru-RU" sz="1300" dirty="0"/>
              <a:t>-  у тех же трех районов,  которые лидируют по показателю общей площади </a:t>
            </a:r>
            <a:r>
              <a:rPr lang="ru-RU" sz="1300" dirty="0" smtClean="0"/>
              <a:t>земель у объектов переписи  (Юрьев-Польский, Суздальский, </a:t>
            </a:r>
            <a:r>
              <a:rPr lang="ru-RU" sz="1300" dirty="0" err="1" smtClean="0"/>
              <a:t>Меленковский</a:t>
            </a:r>
            <a:r>
              <a:rPr lang="ru-RU" sz="1300" dirty="0" smtClean="0"/>
              <a:t>), </a:t>
            </a:r>
            <a:r>
              <a:rPr lang="ru-RU" sz="1300" dirty="0"/>
              <a:t>а    </a:t>
            </a:r>
            <a:r>
              <a:rPr lang="ru-RU" sz="1300" dirty="0" smtClean="0"/>
              <a:t>минимальные  </a:t>
            </a:r>
            <a:r>
              <a:rPr lang="ru-RU" sz="1300" dirty="0"/>
              <a:t>-  в округах</a:t>
            </a:r>
            <a:r>
              <a:rPr lang="ru-RU" sz="1300" dirty="0" smtClean="0"/>
              <a:t>. </a:t>
            </a:r>
            <a:r>
              <a:rPr lang="ru-RU" sz="1300" b="1" dirty="0" smtClean="0"/>
              <a:t>Но есть и подвижки: </a:t>
            </a:r>
            <a:r>
              <a:rPr lang="ru-RU" sz="1300" b="1" dirty="0" err="1" smtClean="0">
                <a:solidFill>
                  <a:srgbClr val="FF0000"/>
                </a:solidFill>
              </a:rPr>
              <a:t>Гороховецкий</a:t>
            </a:r>
            <a:r>
              <a:rPr lang="ru-RU" sz="1300" b="1" dirty="0" smtClean="0">
                <a:solidFill>
                  <a:srgbClr val="FF0000"/>
                </a:solidFill>
              </a:rPr>
              <a:t> район </a:t>
            </a:r>
            <a:r>
              <a:rPr lang="ru-RU" sz="1300" b="1" dirty="0" smtClean="0"/>
              <a:t>по наличию </a:t>
            </a:r>
            <a:r>
              <a:rPr lang="ru-RU" sz="1300" b="1" dirty="0"/>
              <a:t>с</a:t>
            </a:r>
            <a:r>
              <a:rPr lang="ru-RU" sz="1300" b="1" dirty="0" smtClean="0"/>
              <a:t>/х угодий  пропустил </a:t>
            </a:r>
            <a:r>
              <a:rPr lang="ru-RU" sz="1300" b="1" dirty="0"/>
              <a:t>вперед  </a:t>
            </a:r>
            <a:r>
              <a:rPr lang="ru-RU" sz="1300" b="1" dirty="0" err="1">
                <a:solidFill>
                  <a:srgbClr val="008000"/>
                </a:solidFill>
              </a:rPr>
              <a:t>Камешковский</a:t>
            </a:r>
            <a:r>
              <a:rPr lang="ru-RU" sz="1300" b="1" dirty="0">
                <a:solidFill>
                  <a:srgbClr val="008000"/>
                </a:solidFill>
              </a:rPr>
              <a:t>  </a:t>
            </a:r>
            <a:r>
              <a:rPr lang="ru-RU" sz="1300" b="1" dirty="0" smtClean="0">
                <a:solidFill>
                  <a:srgbClr val="008000"/>
                </a:solidFill>
              </a:rPr>
              <a:t>район</a:t>
            </a:r>
            <a:r>
              <a:rPr lang="ru-RU" sz="1300" b="1" dirty="0" smtClean="0"/>
              <a:t>, </a:t>
            </a:r>
            <a:r>
              <a:rPr lang="ru-RU" sz="1300" b="1" dirty="0" smtClean="0">
                <a:solidFill>
                  <a:srgbClr val="FF0000"/>
                </a:solidFill>
              </a:rPr>
              <a:t>Гусь-Хрустальный район</a:t>
            </a:r>
            <a:r>
              <a:rPr lang="ru-RU" sz="1300" b="1" dirty="0" smtClean="0"/>
              <a:t> пропустил  - </a:t>
            </a:r>
            <a:r>
              <a:rPr lang="ru-RU" sz="1300" b="1" dirty="0" err="1" smtClean="0">
                <a:solidFill>
                  <a:srgbClr val="008000"/>
                </a:solidFill>
              </a:rPr>
              <a:t>Собинский</a:t>
            </a:r>
            <a:r>
              <a:rPr lang="ru-RU" sz="1300" b="1" dirty="0" smtClean="0">
                <a:solidFill>
                  <a:srgbClr val="008000"/>
                </a:solidFill>
              </a:rPr>
              <a:t> и </a:t>
            </a:r>
            <a:r>
              <a:rPr lang="ru-RU" sz="1300" b="1" dirty="0" err="1" smtClean="0">
                <a:solidFill>
                  <a:srgbClr val="008000"/>
                </a:solidFill>
              </a:rPr>
              <a:t>Селивановский</a:t>
            </a:r>
            <a:r>
              <a:rPr lang="ru-RU" sz="1300" b="1" dirty="0" smtClean="0"/>
              <a:t>, а </a:t>
            </a:r>
            <a:r>
              <a:rPr lang="ru-RU" sz="1300" b="1" dirty="0" err="1" smtClean="0">
                <a:solidFill>
                  <a:srgbClr val="FF0000"/>
                </a:solidFill>
              </a:rPr>
              <a:t>Судогодский</a:t>
            </a:r>
            <a:r>
              <a:rPr lang="ru-RU" sz="1300" b="1" dirty="0" smtClean="0">
                <a:solidFill>
                  <a:srgbClr val="FF0000"/>
                </a:solidFill>
              </a:rPr>
              <a:t>  район </a:t>
            </a:r>
            <a:r>
              <a:rPr lang="ru-RU" sz="1300" b="1" dirty="0" smtClean="0"/>
              <a:t>– </a:t>
            </a:r>
            <a:r>
              <a:rPr lang="ru-RU" sz="1300" b="1" dirty="0" smtClean="0">
                <a:solidFill>
                  <a:srgbClr val="008000"/>
                </a:solidFill>
              </a:rPr>
              <a:t>Ковровский район</a:t>
            </a:r>
            <a:r>
              <a:rPr lang="ru-RU" sz="1300" b="1" dirty="0" smtClean="0">
                <a:solidFill>
                  <a:srgbClr val="FF0000"/>
                </a:solidFill>
              </a:rPr>
              <a:t>.</a:t>
            </a:r>
            <a:endParaRPr lang="ru-RU" sz="13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1300" dirty="0"/>
              <a:t>Сравнивая </a:t>
            </a:r>
            <a:r>
              <a:rPr lang="ru-RU" sz="1300" dirty="0" smtClean="0"/>
              <a:t>диаграммы</a:t>
            </a:r>
            <a:r>
              <a:rPr lang="ru-RU" sz="1300" dirty="0"/>
              <a:t> </a:t>
            </a:r>
            <a:r>
              <a:rPr lang="ru-RU" sz="1300" dirty="0" smtClean="0"/>
              <a:t>по площади с/х угодий и посевам, </a:t>
            </a:r>
            <a:r>
              <a:rPr lang="ru-RU" sz="1300" dirty="0"/>
              <a:t>мы </a:t>
            </a:r>
            <a:r>
              <a:rPr lang="ru-RU" sz="1300" dirty="0" smtClean="0"/>
              <a:t>видим, что сохранили  </a:t>
            </a:r>
            <a:r>
              <a:rPr lang="ru-RU" sz="1300" dirty="0"/>
              <a:t>свои </a:t>
            </a:r>
            <a:r>
              <a:rPr lang="ru-RU" sz="1300" dirty="0" smtClean="0"/>
              <a:t>позиции  </a:t>
            </a:r>
            <a:r>
              <a:rPr lang="ru-RU" sz="1300" b="1" dirty="0"/>
              <a:t>два лидера -</a:t>
            </a:r>
            <a:r>
              <a:rPr lang="ru-RU" sz="1300" dirty="0"/>
              <a:t> </a:t>
            </a:r>
            <a:r>
              <a:rPr lang="ru-RU" sz="1300" b="1" dirty="0"/>
              <a:t>Юрьев-Польский и Суздальский районы</a:t>
            </a:r>
            <a:r>
              <a:rPr lang="ru-RU" sz="1300" dirty="0"/>
              <a:t>. </a:t>
            </a:r>
            <a:r>
              <a:rPr lang="ru-RU" sz="1300" b="1" dirty="0">
                <a:solidFill>
                  <a:srgbClr val="008000"/>
                </a:solidFill>
              </a:rPr>
              <a:t>На третье место по посевам вышел  </a:t>
            </a:r>
            <a:r>
              <a:rPr lang="ru-RU" sz="1300" b="1" dirty="0" err="1">
                <a:solidFill>
                  <a:srgbClr val="008000"/>
                </a:solidFill>
              </a:rPr>
              <a:t>Собинский</a:t>
            </a:r>
            <a:r>
              <a:rPr lang="ru-RU" sz="1300" b="1" dirty="0">
                <a:solidFill>
                  <a:srgbClr val="008000"/>
                </a:solidFill>
              </a:rPr>
              <a:t> район</a:t>
            </a:r>
            <a:r>
              <a:rPr lang="ru-RU" sz="1300" dirty="0"/>
              <a:t>, опередив </a:t>
            </a:r>
            <a:r>
              <a:rPr lang="ru-RU" sz="1300" b="1" dirty="0" err="1"/>
              <a:t>Меленковский</a:t>
            </a:r>
            <a:r>
              <a:rPr lang="ru-RU" sz="1300" b="1" dirty="0"/>
              <a:t> (4 место). </a:t>
            </a:r>
            <a:r>
              <a:rPr lang="ru-RU" sz="1300" b="1" dirty="0">
                <a:solidFill>
                  <a:srgbClr val="008000"/>
                </a:solidFill>
              </a:rPr>
              <a:t>На 5-ю позицию поднялся Муромский район</a:t>
            </a:r>
            <a:r>
              <a:rPr lang="ru-RU" sz="1300" b="1" dirty="0"/>
              <a:t>, опередив   пять районов с  более значительной площадью сельхозугодий.</a:t>
            </a:r>
          </a:p>
          <a:p>
            <a:r>
              <a:rPr lang="ru-RU" sz="1300" b="1" dirty="0" smtClean="0">
                <a:solidFill>
                  <a:srgbClr val="C00000"/>
                </a:solidFill>
              </a:rPr>
              <a:t>Противоположная </a:t>
            </a:r>
            <a:r>
              <a:rPr lang="ru-RU" sz="1300" b="1" dirty="0">
                <a:solidFill>
                  <a:srgbClr val="C00000"/>
                </a:solidFill>
              </a:rPr>
              <a:t>картина с Гусь-Хрустальным районом. </a:t>
            </a:r>
            <a:r>
              <a:rPr lang="ru-RU" sz="1300" b="1" dirty="0"/>
              <a:t>По площади с/х </a:t>
            </a:r>
            <a:r>
              <a:rPr lang="ru-RU" sz="1300" b="1" dirty="0" smtClean="0"/>
              <a:t>угодий он </a:t>
            </a:r>
            <a:r>
              <a:rPr lang="ru-RU" sz="1300" b="1" dirty="0"/>
              <a:t>находится в первой половине ранжира - 6 место, а </a:t>
            </a:r>
            <a:r>
              <a:rPr lang="ru-RU" sz="1300" b="1" dirty="0" smtClean="0"/>
              <a:t>по </a:t>
            </a:r>
            <a:r>
              <a:rPr lang="ru-RU" sz="1300" b="1" dirty="0"/>
              <a:t>посевной работе - на предпоследнем месте из числа районов.</a:t>
            </a:r>
            <a:r>
              <a:rPr lang="ru-RU" sz="1300" b="1" dirty="0">
                <a:solidFill>
                  <a:srgbClr val="C00000"/>
                </a:solidFill>
              </a:rPr>
              <a:t> </a:t>
            </a:r>
            <a:r>
              <a:rPr lang="ru-RU" sz="1300" dirty="0">
                <a:solidFill>
                  <a:srgbClr val="FF0000"/>
                </a:solidFill>
              </a:rPr>
              <a:t>Меньше </a:t>
            </a:r>
            <a:r>
              <a:rPr lang="ru-RU" sz="1300" dirty="0" smtClean="0">
                <a:solidFill>
                  <a:srgbClr val="FF0000"/>
                </a:solidFill>
              </a:rPr>
              <a:t>всего посевов </a:t>
            </a:r>
            <a:r>
              <a:rPr lang="ru-RU" sz="1300" dirty="0">
                <a:solidFill>
                  <a:srgbClr val="FF0000"/>
                </a:solidFill>
              </a:rPr>
              <a:t>только в </a:t>
            </a:r>
            <a:r>
              <a:rPr lang="ru-RU" sz="1300" dirty="0" err="1">
                <a:solidFill>
                  <a:srgbClr val="FF0000"/>
                </a:solidFill>
              </a:rPr>
              <a:t>Киржачском</a:t>
            </a:r>
            <a:r>
              <a:rPr lang="ru-RU" sz="1300" dirty="0">
                <a:solidFill>
                  <a:srgbClr val="FF0000"/>
                </a:solidFill>
              </a:rPr>
              <a:t> районе</a:t>
            </a:r>
            <a:r>
              <a:rPr lang="ru-RU" sz="1300" dirty="0"/>
              <a:t>. Он в аутсайдерах  на обеих диаграммах.</a:t>
            </a:r>
          </a:p>
        </p:txBody>
      </p:sp>
    </p:spTree>
    <p:extLst>
      <p:ext uri="{BB962C8B-B14F-4D97-AF65-F5344CB8AC3E}">
        <p14:creationId xmlns:p14="http://schemas.microsoft.com/office/powerpoint/2010/main" val="27551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88E3E-C840-4EF3-BEEA-6C8CA9D92F1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2942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Презентация" r:id="rId3" imgW="4570530" imgH="3427400" progId="PowerPoint.Show.12">
                  <p:embed/>
                </p:oleObj>
              </mc:Choice>
              <mc:Fallback>
                <p:oleObj name="Презентация" r:id="rId3" imgW="4570530" imgH="34274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1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rot="16200000">
            <a:off x="5793494" y="3289485"/>
            <a:ext cx="5193579" cy="8640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0872" y="5763791"/>
            <a:ext cx="8174518" cy="8640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8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0" y="95862"/>
            <a:ext cx="9144000" cy="6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посевных площадей  в хозяйствах всех категорий</a:t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процентах от общей посевной площади в хозяйствах всех категорий)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22616725"/>
              </p:ext>
            </p:extLst>
          </p:nvPr>
        </p:nvGraphicFramePr>
        <p:xfrm>
          <a:off x="56417" y="771599"/>
          <a:ext cx="8748972" cy="215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36524530"/>
              </p:ext>
            </p:extLst>
          </p:nvPr>
        </p:nvGraphicFramePr>
        <p:xfrm>
          <a:off x="111732" y="2451301"/>
          <a:ext cx="878497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3995936" y="5581131"/>
            <a:ext cx="1224136" cy="122413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778216" y="2457136"/>
            <a:ext cx="1224136" cy="122413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108770" y="5581131"/>
            <a:ext cx="1224136" cy="122413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78216" y="5553480"/>
            <a:ext cx="1224136" cy="1224136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940152" y="5583771"/>
            <a:ext cx="1224136" cy="122413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778216" y="3986500"/>
            <a:ext cx="1224136" cy="1224136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749355" y="880074"/>
            <a:ext cx="1224136" cy="1224136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08445" y="5583771"/>
            <a:ext cx="1224136" cy="1224136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4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251520" y="7851"/>
            <a:ext cx="8391525" cy="1331134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ПОСЕВНЫХ ПЛОЩАДЕЙ ПО ВИДАМ СЕЛЬСКОХОЗЯЙСТВЕННЫХ КУЛЬТУР ПОД УРОЖАЙ 2006 И 2016 ГОДОВ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cap="all" dirty="0" err="1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сельхозорганизациях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КФХ и ИП </a:t>
            </a:r>
            <a:endParaRPr lang="ru-RU" cap="all" dirty="0">
              <a:ln w="0"/>
              <a:solidFill>
                <a:srgbClr val="05714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процентах от общей посевной площади соответствующей категории хозяйств)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54915711"/>
              </p:ext>
            </p:extLst>
          </p:nvPr>
        </p:nvGraphicFramePr>
        <p:xfrm>
          <a:off x="341953" y="1938393"/>
          <a:ext cx="3149928" cy="1381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65132" y="1366588"/>
            <a:ext cx="3764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Сельскохозяйственные организации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898334096"/>
              </p:ext>
            </p:extLst>
          </p:nvPr>
        </p:nvGraphicFramePr>
        <p:xfrm>
          <a:off x="5076056" y="1908592"/>
          <a:ext cx="3168351" cy="139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07120" y="161273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2006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49786" y="161273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20</a:t>
            </a:r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ru-RU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0818" y="3354190"/>
            <a:ext cx="8352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Крестьянские (фермерские) хозяйства и индивидуальные предприниматели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85730827"/>
              </p:ext>
            </p:extLst>
          </p:nvPr>
        </p:nvGraphicFramePr>
        <p:xfrm>
          <a:off x="251520" y="3889863"/>
          <a:ext cx="3108065" cy="1417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5466970"/>
              </p:ext>
            </p:extLst>
          </p:nvPr>
        </p:nvGraphicFramePr>
        <p:xfrm>
          <a:off x="3059833" y="3661841"/>
          <a:ext cx="5976664" cy="199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998771"/>
              </p:ext>
            </p:extLst>
          </p:nvPr>
        </p:nvGraphicFramePr>
        <p:xfrm>
          <a:off x="405184" y="5784074"/>
          <a:ext cx="8218561" cy="1005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0122"/>
                <a:gridCol w="2488965"/>
                <a:gridCol w="2079977"/>
                <a:gridCol w="1819497"/>
              </a:tblGrid>
              <a:tr h="273671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Технические культуры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2006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273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Сельхозорганизации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1,9%</a:t>
                      </a:r>
                      <a:endParaRPr lang="ru-RU" sz="1600" dirty="0"/>
                    </a:p>
                  </a:txBody>
                  <a:tcPr anchor="ctr"/>
                </a:tc>
              </a:tr>
              <a:tr h="27367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КФХ и ИП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0,2%</a:t>
                      </a:r>
                      <a:endParaRPr lang="ru-RU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0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828338"/>
              </p:ext>
            </p:extLst>
          </p:nvPr>
        </p:nvGraphicFramePr>
        <p:xfrm>
          <a:off x="0" y="199631"/>
          <a:ext cx="9144000" cy="645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88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-61413" y="5922088"/>
            <a:ext cx="9205413" cy="847441"/>
            <a:chOff x="-44822" y="5869159"/>
            <a:chExt cx="9205413" cy="847441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4989" b="23762"/>
            <a:stretch/>
          </p:blipFill>
          <p:spPr>
            <a:xfrm>
              <a:off x="3135336" y="5869159"/>
              <a:ext cx="3240360" cy="838494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4989" b="22948"/>
            <a:stretch/>
          </p:blipFill>
          <p:spPr>
            <a:xfrm>
              <a:off x="-44822" y="5869159"/>
              <a:ext cx="3240360" cy="847441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t="-1" r="16554" b="23762"/>
            <a:stretch/>
          </p:blipFill>
          <p:spPr>
            <a:xfrm>
              <a:off x="6272800" y="5878106"/>
              <a:ext cx="2887791" cy="838494"/>
            </a:xfrm>
            <a:prstGeom prst="rect">
              <a:avLst/>
            </a:prstGeom>
          </p:spPr>
        </p:pic>
      </p:grp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09935507"/>
              </p:ext>
            </p:extLst>
          </p:nvPr>
        </p:nvGraphicFramePr>
        <p:xfrm>
          <a:off x="107504" y="1143299"/>
          <a:ext cx="4413179" cy="4847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9" name="Рисунок 3" descr="podlogka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615"/>
            <a:ext cx="9144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07504" y="879956"/>
            <a:ext cx="4387021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Сельскохозяйственные организации </a:t>
            </a:r>
            <a:endParaRPr lang="en-US" alt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6642" y="1275134"/>
            <a:ext cx="103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+ 4</a:t>
            </a:r>
            <a:r>
              <a:rPr lang="en-US" b="1" dirty="0" smtClean="0">
                <a:solidFill>
                  <a:srgbClr val="008000"/>
                </a:solidFill>
              </a:rPr>
              <a:t>7%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647926" y="1380160"/>
            <a:ext cx="176521" cy="159280"/>
          </a:xfrm>
          <a:prstGeom prst="triangl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8000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59631" y="4365104"/>
            <a:ext cx="776592" cy="369332"/>
            <a:chOff x="140008" y="6005717"/>
            <a:chExt cx="962920" cy="369332"/>
          </a:xfrm>
        </p:grpSpPr>
        <p:sp>
          <p:nvSpPr>
            <p:cNvPr id="10" name="TextBox 9"/>
            <p:cNvSpPr txBox="1"/>
            <p:nvPr/>
          </p:nvSpPr>
          <p:spPr>
            <a:xfrm>
              <a:off x="140008" y="6005717"/>
              <a:ext cx="962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-</a:t>
              </a:r>
              <a:r>
                <a:rPr lang="en-US" b="1" dirty="0" smtClean="0">
                  <a:solidFill>
                    <a:srgbClr val="FF0000"/>
                  </a:solidFill>
                </a:rPr>
                <a:t>58%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Равнобедренный треугольник 8"/>
            <p:cNvSpPr/>
            <p:nvPr/>
          </p:nvSpPr>
          <p:spPr>
            <a:xfrm rot="10800000">
              <a:off x="916601" y="6106761"/>
              <a:ext cx="186327" cy="167244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771800" y="3175289"/>
            <a:ext cx="917307" cy="369332"/>
            <a:chOff x="2195735" y="6005717"/>
            <a:chExt cx="690384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2195735" y="6005717"/>
              <a:ext cx="690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- </a:t>
              </a:r>
              <a:r>
                <a:rPr lang="en-US" b="1" dirty="0" smtClean="0">
                  <a:solidFill>
                    <a:srgbClr val="FF0000"/>
                  </a:solidFill>
                </a:rPr>
                <a:t>39%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0800000">
              <a:off x="2699792" y="6106761"/>
              <a:ext cx="186327" cy="167244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806137" y="4318635"/>
            <a:ext cx="837872" cy="369332"/>
            <a:chOff x="3374086" y="6003289"/>
            <a:chExt cx="985579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3374086" y="6003289"/>
              <a:ext cx="985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FF0000"/>
                  </a:solidFill>
                </a:rPr>
                <a:t>-</a:t>
              </a:r>
              <a:r>
                <a:rPr lang="ru-RU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61%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0800000">
              <a:off x="4088636" y="6105107"/>
              <a:ext cx="186327" cy="167244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0608870"/>
              </p:ext>
            </p:extLst>
          </p:nvPr>
        </p:nvGraphicFramePr>
        <p:xfrm>
          <a:off x="4629757" y="1666476"/>
          <a:ext cx="5040560" cy="436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4738295" y="2973483"/>
            <a:ext cx="1095434" cy="369332"/>
            <a:chOff x="2627784" y="1549244"/>
            <a:chExt cx="864096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2627784" y="154924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8000"/>
                  </a:solidFill>
                </a:rPr>
                <a:t>+</a:t>
              </a:r>
              <a:r>
                <a:rPr lang="ru-RU" b="1" dirty="0" smtClean="0">
                  <a:solidFill>
                    <a:srgbClr val="008000"/>
                  </a:solidFill>
                </a:rPr>
                <a:t> </a:t>
              </a:r>
              <a:r>
                <a:rPr lang="en-US" b="1" dirty="0" smtClean="0">
                  <a:solidFill>
                    <a:srgbClr val="008000"/>
                  </a:solidFill>
                </a:rPr>
                <a:t>71%</a:t>
              </a:r>
              <a:endParaRPr lang="ru-RU" b="1" dirty="0">
                <a:solidFill>
                  <a:srgbClr val="008000"/>
                </a:solidFill>
              </a:endParaRP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>
              <a:off x="3181697" y="1639824"/>
              <a:ext cx="176521" cy="159280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678118" y="4675204"/>
            <a:ext cx="1072864" cy="369332"/>
            <a:chOff x="3923927" y="4474622"/>
            <a:chExt cx="1072864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3923927" y="4474622"/>
              <a:ext cx="1072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8000"/>
                  </a:solidFill>
                </a:rPr>
                <a:t>+ </a:t>
              </a:r>
              <a:r>
                <a:rPr lang="en-US" b="1" dirty="0" smtClean="0">
                  <a:solidFill>
                    <a:srgbClr val="008000"/>
                  </a:solidFill>
                </a:rPr>
                <a:t>74%</a:t>
              </a:r>
              <a:endParaRPr lang="ru-RU" b="1" dirty="0">
                <a:solidFill>
                  <a:srgbClr val="008000"/>
                </a:solidFill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4597429" y="4579648"/>
              <a:ext cx="176521" cy="159280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677771" y="3995772"/>
            <a:ext cx="1213540" cy="369332"/>
            <a:chOff x="5508104" y="3635962"/>
            <a:chExt cx="864096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508104" y="363596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- </a:t>
              </a:r>
              <a:r>
                <a:rPr lang="en-US" b="1" dirty="0" smtClean="0">
                  <a:solidFill>
                    <a:srgbClr val="FF0000"/>
                  </a:solidFill>
                </a:rPr>
                <a:t>39%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 rot="10800000">
              <a:off x="6012160" y="3737006"/>
              <a:ext cx="186327" cy="167244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891311" y="3374856"/>
            <a:ext cx="864096" cy="369332"/>
            <a:chOff x="7524328" y="1918576"/>
            <a:chExt cx="864096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7524328" y="191857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8000"/>
                  </a:solidFill>
                </a:rPr>
                <a:t>В 3 р.</a:t>
              </a:r>
              <a:endParaRPr lang="ru-RU" b="1" dirty="0">
                <a:solidFill>
                  <a:srgbClr val="008000"/>
                </a:solidFill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>
              <a:off x="8211903" y="1983468"/>
              <a:ext cx="176521" cy="159280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" lastClr="FFFFFF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5371249" y="896311"/>
            <a:ext cx="3550163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Крестьянские (фермерские) хозяйства 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ИП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5807" y="12611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Посевные площади под  </a:t>
            </a:r>
            <a:r>
              <a:rPr lang="ru-RU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зерновыми</a:t>
            </a:r>
            <a:r>
              <a:rPr lang="en-US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культурами </a:t>
            </a:r>
            <a:br>
              <a:rPr lang="ru-RU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alt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и 2016 годах 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га). </a:t>
            </a:r>
            <a:r>
              <a:rPr lang="ru-RU" alt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Динамика </a:t>
            </a:r>
            <a:r>
              <a:rPr lang="ru-RU" alt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показателей 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процентах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  <a:endParaRPr lang="en-US" altLang="ru-RU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372609" y="3190542"/>
            <a:ext cx="1138403" cy="204392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473410" y="4262908"/>
            <a:ext cx="1138403" cy="204392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3119906" y="4921080"/>
            <a:ext cx="1138403" cy="204392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990984" y="5260561"/>
            <a:ext cx="1138403" cy="204392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644009" y="1249260"/>
            <a:ext cx="0" cy="46728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5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63297092"/>
              </p:ext>
            </p:extLst>
          </p:nvPr>
        </p:nvGraphicFramePr>
        <p:xfrm>
          <a:off x="4625887" y="1501808"/>
          <a:ext cx="4503999" cy="355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958485039"/>
              </p:ext>
            </p:extLst>
          </p:nvPr>
        </p:nvGraphicFramePr>
        <p:xfrm>
          <a:off x="242220" y="865678"/>
          <a:ext cx="4431940" cy="4357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67378" y="11241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В 3 р.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267" y="2416712"/>
            <a:ext cx="77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</a:rPr>
              <a:t>+46</a:t>
            </a:r>
            <a:r>
              <a:rPr lang="en-US" b="1" dirty="0" smtClean="0">
                <a:solidFill>
                  <a:srgbClr val="008000"/>
                </a:solidFill>
              </a:rPr>
              <a:t>%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296618" y="648436"/>
            <a:ext cx="2411286" cy="3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b="1" dirty="0" smtClean="0"/>
              <a:t>Картофель</a:t>
            </a:r>
            <a:endParaRPr lang="ru-RU" altLang="ru-RU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95" y="18697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-23</a:t>
            </a:r>
            <a:r>
              <a:rPr lang="en-US" b="1" dirty="0" smtClean="0">
                <a:solidFill>
                  <a:srgbClr val="C00000"/>
                </a:solidFill>
              </a:rPr>
              <a:t>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6485970" y="1970759"/>
            <a:ext cx="186327" cy="167244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4263305" y="2521738"/>
            <a:ext cx="176521" cy="159280"/>
          </a:xfrm>
          <a:prstGeom prst="triangl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8654266" y="1203726"/>
            <a:ext cx="176521" cy="159280"/>
          </a:xfrm>
          <a:prstGeom prst="triangle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318814" y="665253"/>
            <a:ext cx="3243573" cy="3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b="1" dirty="0"/>
              <a:t>Овощные </a:t>
            </a:r>
            <a:r>
              <a:rPr lang="ru-RU" altLang="ru-RU" sz="1400" b="1" dirty="0" smtClean="0"/>
              <a:t>культуры</a:t>
            </a:r>
            <a:endParaRPr lang="ru-RU" altLang="ru-RU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5984" y="88765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en-US" b="1" dirty="0" smtClean="0">
                <a:solidFill>
                  <a:srgbClr val="C00000"/>
                </a:solidFill>
              </a:rPr>
              <a:t>9%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800000">
            <a:off x="2365026" y="988703"/>
            <a:ext cx="186327" cy="167244"/>
          </a:xfrm>
          <a:prstGeom prst="triangl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702" y="5274863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Перепись показала: </a:t>
            </a:r>
            <a:r>
              <a:rPr lang="ru-RU" sz="1400" b="1" dirty="0"/>
              <a:t>овощи и картофель стали меньше интересовать СХО</a:t>
            </a:r>
            <a:r>
              <a:rPr lang="ru-RU" sz="1400" dirty="0"/>
              <a:t>.  На 9% в сократились посадки картофеля, еще более  существенно – на  23% овощные культуры. </a:t>
            </a:r>
          </a:p>
          <a:p>
            <a:r>
              <a:rPr lang="ru-RU" sz="1400" dirty="0" smtClean="0"/>
              <a:t>Но </a:t>
            </a:r>
            <a:r>
              <a:rPr lang="ru-RU" sz="1400" dirty="0"/>
              <a:t>абсолютно другое отношение к этим культурам демонстрируют </a:t>
            </a:r>
            <a:r>
              <a:rPr lang="ru-RU" sz="1400" b="1" dirty="0"/>
              <a:t>КФХ и ИП: в 3 раза увеличились посадки  овощей открытого грунта и наполовину больше </a:t>
            </a:r>
            <a:r>
              <a:rPr lang="ru-RU" sz="1400" b="1" dirty="0" smtClean="0"/>
              <a:t>(на 46%) </a:t>
            </a:r>
            <a:r>
              <a:rPr lang="ru-RU" sz="1400" b="1" dirty="0"/>
              <a:t>они стали сажать  картофель.</a:t>
            </a:r>
          </a:p>
          <a:p>
            <a:r>
              <a:rPr lang="ru-RU" sz="1400" dirty="0" smtClean="0"/>
              <a:t>Стоит </a:t>
            </a:r>
            <a:r>
              <a:rPr lang="ru-RU" sz="1400" dirty="0"/>
              <a:t>заметить, что </a:t>
            </a:r>
            <a:r>
              <a:rPr lang="ru-RU" sz="1400" b="1" dirty="0"/>
              <a:t>картофель в хозяйствах всех категорий  уступил позиции и в целом по стране.  Его площади </a:t>
            </a:r>
            <a:r>
              <a:rPr lang="ru-RU" sz="1400" b="1" dirty="0" smtClean="0"/>
              <a:t>уменьшились </a:t>
            </a:r>
            <a:r>
              <a:rPr lang="ru-RU" sz="1400" b="1" dirty="0"/>
              <a:t>на 33%.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09717" y="1285405"/>
            <a:ext cx="234411" cy="13017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32638" y="3000113"/>
            <a:ext cx="234411" cy="1380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0206"/>
            <a:ext cx="912988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Посевные площади под картофелем и овощами в 2006 и 2016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годах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(га). </a:t>
            </a:r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Динамика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показателей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(в процентах)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694" y="1341168"/>
            <a:ext cx="93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16632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посевных площадей по видам с/х культур (личные подсобные хозяйства и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другие </a:t>
            </a:r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индивидуальные хозяйства граждан, некоммерческие объединения граждан)  под урожай в 2006 и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годов </a:t>
            </a:r>
            <a:r>
              <a:rPr lang="ru-RU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(в процентах)</a:t>
            </a:r>
            <a:endParaRPr lang="ru-RU" sz="16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8516" y="1012610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Личные подсобные и другие индивидуальные хозяйства граждан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51410076"/>
              </p:ext>
            </p:extLst>
          </p:nvPr>
        </p:nvGraphicFramePr>
        <p:xfrm>
          <a:off x="345026" y="1301837"/>
          <a:ext cx="3362877" cy="1767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9552" y="124524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2006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04845" y="136689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20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ru-RU" b="1" dirty="0" smtClean="0">
                <a:solidFill>
                  <a:prstClr val="black"/>
                </a:solidFill>
              </a:rPr>
              <a:t>6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65072322"/>
              </p:ext>
            </p:extLst>
          </p:nvPr>
        </p:nvGraphicFramePr>
        <p:xfrm>
          <a:off x="4782280" y="1429910"/>
          <a:ext cx="3348936" cy="201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104250464"/>
              </p:ext>
            </p:extLst>
          </p:nvPr>
        </p:nvGraphicFramePr>
        <p:xfrm>
          <a:off x="345027" y="3386640"/>
          <a:ext cx="3234615" cy="163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72282714"/>
              </p:ext>
            </p:extLst>
          </p:nvPr>
        </p:nvGraphicFramePr>
        <p:xfrm>
          <a:off x="2627784" y="3394635"/>
          <a:ext cx="6660039" cy="233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7005" y="3040427"/>
            <a:ext cx="415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Некоммерческие объединения граждан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36998"/>
              </p:ext>
            </p:extLst>
          </p:nvPr>
        </p:nvGraphicFramePr>
        <p:xfrm>
          <a:off x="467544" y="5608320"/>
          <a:ext cx="8218561" cy="1188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30122"/>
                <a:gridCol w="2488965"/>
                <a:gridCol w="2017617"/>
                <a:gridCol w="1881857"/>
              </a:tblGrid>
              <a:tr h="319578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Технические культуры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2006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19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ЛПХ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0,1%</a:t>
                      </a:r>
                      <a:endParaRPr lang="ru-RU" sz="1600" dirty="0"/>
                    </a:p>
                  </a:txBody>
                  <a:tcPr anchor="ctr"/>
                </a:tc>
              </a:tr>
              <a:tr h="4938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Некоммерческие объединения граждан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0,01%</a:t>
                      </a:r>
                      <a:endParaRPr lang="ru-RU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4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08" y="606840"/>
            <a:ext cx="1644596" cy="1661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848" r="13515" b="10595"/>
          <a:stretch/>
        </p:blipFill>
        <p:spPr>
          <a:xfrm>
            <a:off x="2555776" y="116632"/>
            <a:ext cx="6264696" cy="403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333" t="15755" r="16000" b="20078"/>
          <a:stretch/>
        </p:blipFill>
        <p:spPr>
          <a:xfrm rot="21276204">
            <a:off x="3093021" y="4270500"/>
            <a:ext cx="2708171" cy="1929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6373" t="12554" r="7668" b="17808"/>
          <a:stretch/>
        </p:blipFill>
        <p:spPr>
          <a:xfrm rot="20701438">
            <a:off x="396728" y="4077790"/>
            <a:ext cx="267458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43401" t="18690" r="6415" b="18618"/>
          <a:stretch/>
        </p:blipFill>
        <p:spPr>
          <a:xfrm>
            <a:off x="5829845" y="4783437"/>
            <a:ext cx="2736304" cy="192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оле 4"/>
          <p:cNvSpPr txBox="1"/>
          <p:nvPr/>
        </p:nvSpPr>
        <p:spPr>
          <a:xfrm>
            <a:off x="-36512" y="2506971"/>
            <a:ext cx="2465080" cy="101883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3175" cap="rnd" cmpd="sng" algn="ctr">
                  <a:solidFill>
                    <a:srgbClr val="309060"/>
                  </a:solidFill>
                  <a:prstDash val="solid"/>
                  <a:bevel/>
                </a:ln>
                <a:solidFill>
                  <a:srgbClr val="2F8D5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Село в порядке –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3175" cap="rnd" cmpd="sng" algn="ctr">
                  <a:solidFill>
                    <a:srgbClr val="309060"/>
                  </a:solidFill>
                  <a:prstDash val="solid"/>
                  <a:bevel/>
                </a:ln>
                <a:solidFill>
                  <a:srgbClr val="2F8D5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страна в достатке!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127" y="116632"/>
            <a:ext cx="28196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ЛПХ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изменения  в приоритетах сельскохозяйственных культур</a:t>
            </a:r>
            <a:b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2006 и 2016 годах 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67769868"/>
              </p:ext>
            </p:extLst>
          </p:nvPr>
        </p:nvGraphicFramePr>
        <p:xfrm>
          <a:off x="3715072" y="0"/>
          <a:ext cx="5324475" cy="149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24128" y="1196752"/>
            <a:ext cx="3419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Картофель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- бессменный  лидер 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73%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  от общей посевной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площади ЛПХ  (58 % от всего объема посадок)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2006 г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.-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67%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), </a:t>
            </a: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Овощные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культуры 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25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%</a:t>
            </a:r>
            <a:endParaRPr lang="ru-RU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                        (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 2006-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30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%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).</a:t>
            </a:r>
            <a:endParaRPr lang="ru-RU" sz="1600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882793830"/>
              </p:ext>
            </p:extLst>
          </p:nvPr>
        </p:nvGraphicFramePr>
        <p:xfrm>
          <a:off x="0" y="1340768"/>
          <a:ext cx="6110689" cy="249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46395"/>
              </p:ext>
            </p:extLst>
          </p:nvPr>
        </p:nvGraphicFramePr>
        <p:xfrm>
          <a:off x="1046659" y="4869157"/>
          <a:ext cx="7056783" cy="1898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5802"/>
                <a:gridCol w="1140490"/>
                <a:gridCol w="1140491"/>
              </a:tblGrid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2006 г</a:t>
                      </a:r>
                      <a:r>
                        <a:rPr lang="ru-RU" sz="1300" dirty="0">
                          <a:effectLst/>
                        </a:rPr>
                        <a:t>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2016 г</a:t>
                      </a:r>
                      <a:r>
                        <a:rPr lang="ru-RU" sz="1300" dirty="0">
                          <a:effectLst/>
                        </a:rPr>
                        <a:t>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Площадь </a:t>
                      </a:r>
                      <a:r>
                        <a:rPr lang="ru-RU" sz="1600" u="sng" dirty="0">
                          <a:effectLst/>
                        </a:rPr>
                        <a:t>картофеля </a:t>
                      </a:r>
                      <a:r>
                        <a:rPr lang="ru-RU" sz="16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6 соток 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Число хозяйств (тыс.)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33  </a:t>
                      </a:r>
                      <a:r>
                        <a:rPr lang="ru-RU" sz="1300" dirty="0" smtClean="0">
                          <a:effectLst/>
                        </a:rPr>
                        <a:t>тыс.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151 </a:t>
                      </a:r>
                      <a:r>
                        <a:rPr lang="ru-RU" sz="1300" dirty="0" smtClean="0">
                          <a:effectLst/>
                        </a:rPr>
                        <a:t>тыс.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Доля от числа хозяйств, имеющих посевную площадь (%)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21%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78%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Площадь </a:t>
                      </a:r>
                      <a:r>
                        <a:rPr lang="ru-RU" sz="1600" u="sng" dirty="0">
                          <a:effectLst/>
                        </a:rPr>
                        <a:t>овощей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6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3 соток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Число хозяйств (тыс.)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16 </a:t>
                      </a:r>
                      <a:r>
                        <a:rPr lang="ru-RU" sz="1300" dirty="0" smtClean="0">
                          <a:effectLst/>
                        </a:rPr>
                        <a:t>тыс.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176 </a:t>
                      </a:r>
                      <a:r>
                        <a:rPr lang="ru-RU" sz="1300" dirty="0" smtClean="0">
                          <a:effectLst/>
                        </a:rPr>
                        <a:t>тыс.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7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Доля от числа хозяйств, имеющих посевную площадь (%)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89%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5982" y="3717032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Многие сажают растения для экзотики и для души</a:t>
            </a:r>
            <a:r>
              <a:rPr lang="ru-RU" sz="1400" dirty="0" smtClean="0"/>
              <a:t>, </a:t>
            </a:r>
            <a:r>
              <a:rPr lang="ru-RU" sz="1400" dirty="0"/>
              <a:t>отдавая предпочтение декоративным насаждениям и газонам. </a:t>
            </a:r>
          </a:p>
          <a:p>
            <a:r>
              <a:rPr lang="ru-RU" sz="1400" dirty="0"/>
              <a:t>Если в </a:t>
            </a:r>
            <a:r>
              <a:rPr lang="ru-RU" sz="1400" dirty="0" smtClean="0"/>
              <a:t>2006 г</a:t>
            </a:r>
            <a:r>
              <a:rPr lang="ru-RU" sz="1400" dirty="0"/>
              <a:t>. в ЛПХ  </a:t>
            </a:r>
            <a:r>
              <a:rPr lang="ru-RU" sz="1400" b="1" dirty="0"/>
              <a:t>газонами и декоративными насаждениями </a:t>
            </a:r>
            <a:r>
              <a:rPr lang="ru-RU" sz="1400" dirty="0"/>
              <a:t>было занято </a:t>
            </a:r>
            <a:r>
              <a:rPr lang="ru-RU" sz="1400" b="1" dirty="0" smtClean="0"/>
              <a:t>3% </a:t>
            </a:r>
            <a:r>
              <a:rPr lang="ru-RU" sz="1400" dirty="0"/>
              <a:t>от земельной площади участка, то </a:t>
            </a:r>
            <a:r>
              <a:rPr lang="ru-RU" sz="1400" b="1" dirty="0"/>
              <a:t>в </a:t>
            </a:r>
            <a:r>
              <a:rPr lang="ru-RU" sz="1400" b="1" dirty="0" smtClean="0"/>
              <a:t>2016 г</a:t>
            </a:r>
            <a:r>
              <a:rPr lang="ru-RU" sz="1400" b="1" dirty="0"/>
              <a:t>. – </a:t>
            </a:r>
            <a:r>
              <a:rPr lang="ru-RU" sz="1400" b="1" dirty="0" smtClean="0"/>
              <a:t>8%.</a:t>
            </a:r>
            <a:endParaRPr lang="ru-RU" sz="1400" b="1" dirty="0"/>
          </a:p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sz="1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межпереписной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период кардинально возросло</a:t>
            </a:r>
            <a:b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число ЛПХ, </a:t>
            </a:r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имеющих небольшую посевную 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площадь   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27427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Фавориты среди овощей поменялись </a:t>
            </a:r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местами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88897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(17,4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га)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31291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(8 </a:t>
            </a:r>
            <a:r>
              <a:rPr lang="ru-RU" sz="1400" dirty="0" err="1" smtClean="0"/>
              <a:t>тыс</a:t>
            </a:r>
            <a:r>
              <a:rPr lang="ru-RU" sz="1400" dirty="0" smtClean="0"/>
              <a:t> га)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7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47625" y="4941168"/>
            <a:ext cx="9191625" cy="1868041"/>
            <a:chOff x="-111596" y="4949228"/>
            <a:chExt cx="9255596" cy="192165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96" y="4962110"/>
              <a:ext cx="2512053" cy="189588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671" y="4949228"/>
              <a:ext cx="2512053" cy="18958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47" y="4962111"/>
              <a:ext cx="2512053" cy="18958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47" y="4974994"/>
              <a:ext cx="2512053" cy="1895889"/>
            </a:xfrm>
            <a:prstGeom prst="rect">
              <a:avLst/>
            </a:prstGeom>
          </p:spPr>
        </p:pic>
      </p:grpSp>
      <p:pic>
        <p:nvPicPr>
          <p:cNvPr id="9219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4268"/>
            <a:ext cx="9144000" cy="3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78457" y="29369"/>
            <a:ext cx="8987086" cy="1295739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ПЛОЩАДЕЙ МНОГОЛЕТНИХ НАСАЖДЕНИЙ В 2006 И 2016 ГОДАХ 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КАТЕГОРИЯМ ХОЗЯЙСТВ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(на 1 июля; в процентах от общей площади плодово-ягодных насаждений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</a:b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в хозяйствах всех категорий)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88070627"/>
              </p:ext>
            </p:extLst>
          </p:nvPr>
        </p:nvGraphicFramePr>
        <p:xfrm>
          <a:off x="349820" y="2134630"/>
          <a:ext cx="4392487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53052725"/>
              </p:ext>
            </p:extLst>
          </p:nvPr>
        </p:nvGraphicFramePr>
        <p:xfrm>
          <a:off x="1979712" y="1988840"/>
          <a:ext cx="6084862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67744" y="1584416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</a:rPr>
              <a:t>2006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1584416"/>
            <a:ext cx="3744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2016     </a:t>
            </a:r>
          </a:p>
          <a:p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       </a:t>
            </a:r>
            <a:r>
              <a:rPr lang="ru-RU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      (              площадей на  14 %) </a:t>
            </a:r>
            <a:endParaRPr lang="ru-RU" dirty="0"/>
          </a:p>
        </p:txBody>
      </p:sp>
      <p:sp>
        <p:nvSpPr>
          <p:cNvPr id="2" name="Стрелка вниз 1"/>
          <p:cNvSpPr/>
          <p:nvPr/>
        </p:nvSpPr>
        <p:spPr>
          <a:xfrm>
            <a:off x="5033937" y="4509120"/>
            <a:ext cx="864096" cy="3600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20072" y="4509120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42 %</a:t>
            </a:r>
            <a:endParaRPr lang="ru-RU" sz="1400" b="1" dirty="0"/>
          </a:p>
        </p:txBody>
      </p:sp>
      <p:sp>
        <p:nvSpPr>
          <p:cNvPr id="5" name="Стрелка вверх 4"/>
          <p:cNvSpPr/>
          <p:nvPr/>
        </p:nvSpPr>
        <p:spPr>
          <a:xfrm>
            <a:off x="5305762" y="5283965"/>
            <a:ext cx="923818" cy="412303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508104" y="5382434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20 %</a:t>
            </a:r>
            <a:endParaRPr lang="ru-RU" sz="1400" b="1" dirty="0"/>
          </a:p>
        </p:txBody>
      </p:sp>
      <p:sp>
        <p:nvSpPr>
          <p:cNvPr id="17" name="Стрелка вверх 16"/>
          <p:cNvSpPr/>
          <p:nvPr/>
        </p:nvSpPr>
        <p:spPr>
          <a:xfrm>
            <a:off x="7073701" y="5065476"/>
            <a:ext cx="923818" cy="412303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280996" y="5117738"/>
            <a:ext cx="60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16 %</a:t>
            </a:r>
            <a:endParaRPr lang="ru-RU" sz="1400" b="1" dirty="0"/>
          </a:p>
        </p:txBody>
      </p:sp>
      <p:sp>
        <p:nvSpPr>
          <p:cNvPr id="21" name="Стрелка вверх 20"/>
          <p:cNvSpPr/>
          <p:nvPr/>
        </p:nvSpPr>
        <p:spPr>
          <a:xfrm>
            <a:off x="6338927" y="1738304"/>
            <a:ext cx="620764" cy="334820"/>
          </a:xfrm>
          <a:prstGeom prst="upArrow">
            <a:avLst>
              <a:gd name="adj1" fmla="val 50000"/>
              <a:gd name="adj2" fmla="val 43840"/>
            </a:avLst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25195" y="0"/>
            <a:ext cx="9169195" cy="68947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0084" y="2643631"/>
            <a:ext cx="8700388" cy="3151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6486" y="6496991"/>
            <a:ext cx="7580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Виноград выращивают на площади почти 9 га (в 2006 г.  он встречался в единичных случаях).</a:t>
            </a:r>
          </a:p>
        </p:txBody>
      </p: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78457" y="29369"/>
            <a:ext cx="8987086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cap="all" dirty="0" err="1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ПЛОщАДи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МНОГОЛЕТНИХ НАСАЖДЕНИЙ В 2006 И 2016 ГОДАХ 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ЛПХ и других индивидуальных хозяйствах граждан </a:t>
            </a:r>
            <a:endParaRPr lang="ru-RU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86" y="1348414"/>
            <a:ext cx="1728192" cy="130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95" y="1337956"/>
            <a:ext cx="1753224" cy="131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r="6890"/>
          <a:stretch/>
        </p:blipFill>
        <p:spPr>
          <a:xfrm>
            <a:off x="4747253" y="1364069"/>
            <a:ext cx="1738994" cy="129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7" y="1347691"/>
            <a:ext cx="1729907" cy="129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14249" y="2640597"/>
            <a:ext cx="803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n-lt"/>
              </a:rPr>
              <a:t>+53</a:t>
            </a:r>
            <a:r>
              <a:rPr lang="ru-RU" b="1" dirty="0" smtClean="0">
                <a:solidFill>
                  <a:srgbClr val="008000"/>
                </a:solidFill>
                <a:latin typeface="+mn-lt"/>
              </a:rPr>
              <a:t>%</a:t>
            </a:r>
            <a:endParaRPr lang="ru-RU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2536" y="2641843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+</a:t>
            </a:r>
            <a:r>
              <a:rPr lang="ru-RU" b="1" dirty="0">
                <a:solidFill>
                  <a:srgbClr val="008000"/>
                </a:solidFill>
                <a:latin typeface="+mn-lt"/>
              </a:rPr>
              <a:t>38%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21" y="2633165"/>
            <a:ext cx="102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 </a:t>
            </a:r>
            <a:r>
              <a:rPr lang="ru-RU" sz="1600" dirty="0"/>
              <a:t>10</a:t>
            </a:r>
            <a:r>
              <a:rPr lang="ru-RU" sz="1600" dirty="0" smtClean="0"/>
              <a:t> лет:</a:t>
            </a:r>
            <a:endParaRPr lang="ru-RU" sz="1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975" y="2720695"/>
            <a:ext cx="201185" cy="1889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634" y="2720695"/>
            <a:ext cx="201185" cy="18899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5126846" y="2644593"/>
            <a:ext cx="833139" cy="369332"/>
            <a:chOff x="5196955" y="2818599"/>
            <a:chExt cx="833139" cy="36933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196955" y="2818599"/>
              <a:ext cx="7024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+mn-lt"/>
                </a:rPr>
                <a:t>+</a:t>
              </a:r>
              <a:r>
                <a:rPr lang="ru-RU" b="1" dirty="0">
                  <a:solidFill>
                    <a:srgbClr val="008000"/>
                  </a:solidFill>
                  <a:latin typeface="+mn-lt"/>
                </a:rPr>
                <a:t>13%</a:t>
              </a: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8909" y="2894115"/>
              <a:ext cx="201185" cy="188992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330817" y="2651370"/>
            <a:ext cx="855957" cy="369332"/>
            <a:chOff x="7495366" y="2798058"/>
            <a:chExt cx="855957" cy="36933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495366" y="2798058"/>
              <a:ext cx="585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+mn-lt"/>
                </a:rPr>
                <a:t>+9</a:t>
              </a:r>
              <a:r>
                <a:rPr lang="ru-RU" b="1" dirty="0" smtClean="0">
                  <a:solidFill>
                    <a:srgbClr val="008000"/>
                  </a:solidFill>
                  <a:latin typeface="+mn-lt"/>
                </a:rPr>
                <a:t>%</a:t>
              </a:r>
              <a:endParaRPr lang="ru-RU" b="1" dirty="0">
                <a:solidFill>
                  <a:srgbClr val="008000"/>
                </a:solidFill>
                <a:latin typeface="+mn-lt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0138" y="2876910"/>
              <a:ext cx="201185" cy="188992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7" r="6470"/>
          <a:stretch/>
        </p:blipFill>
        <p:spPr>
          <a:xfrm>
            <a:off x="3363755" y="4813080"/>
            <a:ext cx="1692758" cy="118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8" y="3762598"/>
            <a:ext cx="1578391" cy="118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363755" y="3822228"/>
            <a:ext cx="1476145" cy="99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Появилось около 24 га </a:t>
            </a:r>
            <a:r>
              <a:rPr lang="ru-RU" sz="1400" dirty="0" smtClean="0"/>
              <a:t>черешни и  </a:t>
            </a:r>
            <a:r>
              <a:rPr lang="ru-RU" sz="1400" dirty="0"/>
              <a:t>немного абрикоса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9545" y="759143"/>
            <a:ext cx="9035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Площадь под многолетними плодовыми насаждениями и  ягодными культурами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увеличилась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3,4 тыс. га в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2006 г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. до 3,9 тыс. га в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2016 г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4221" y="3065654"/>
            <a:ext cx="8700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 отличие от плодовых насаждений,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ягодники </a:t>
            </a:r>
            <a:r>
              <a:rPr lang="ru-RU" sz="1600" b="1" dirty="0">
                <a:solidFill>
                  <a:srgbClr val="C00000"/>
                </a:solidFill>
              </a:rPr>
              <a:t>в личных подсобных хозяйствах  показали снижение с 908 га до 854 </a:t>
            </a:r>
            <a:r>
              <a:rPr lang="ru-RU" sz="1600" b="1" dirty="0" smtClean="0">
                <a:solidFill>
                  <a:srgbClr val="C00000"/>
                </a:solidFill>
              </a:rPr>
              <a:t>га (на 6%)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7255" y="4237241"/>
            <a:ext cx="2520615" cy="1495238"/>
            <a:chOff x="3002536" y="4382210"/>
            <a:chExt cx="2503409" cy="147443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673" y="4507653"/>
              <a:ext cx="1471272" cy="108579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36" y="4382210"/>
              <a:ext cx="1839206" cy="1474430"/>
            </a:xfrm>
            <a:prstGeom prst="rect">
              <a:avLst/>
            </a:prstGeom>
          </p:spPr>
        </p:pic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786" y="5165992"/>
            <a:ext cx="481669" cy="45247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858294" y="4547165"/>
            <a:ext cx="3089210" cy="1250985"/>
            <a:chOff x="5182567" y="4564059"/>
            <a:chExt cx="3089210" cy="125098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6" t="10900" r="17700" b="17073"/>
            <a:stretch/>
          </p:blipFill>
          <p:spPr>
            <a:xfrm>
              <a:off x="5182567" y="4736058"/>
              <a:ext cx="1554836" cy="90698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9547">
              <a:off x="6797866" y="4874032"/>
              <a:ext cx="1473911" cy="92815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0317">
              <a:off x="6092995" y="4564059"/>
              <a:ext cx="1434616" cy="1250985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Равнобедренный треугольник 16"/>
          <p:cNvSpPr/>
          <p:nvPr/>
        </p:nvSpPr>
        <p:spPr>
          <a:xfrm rot="10800000">
            <a:off x="5891095" y="5350676"/>
            <a:ext cx="450071" cy="404987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37316" y="5643228"/>
            <a:ext cx="207910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Рост  отмечен только по крыжовнику, </a:t>
            </a:r>
          </a:p>
          <a:p>
            <a:pPr algn="ctr">
              <a:lnSpc>
                <a:spcPts val="1400"/>
              </a:lnSpc>
            </a:pPr>
            <a:r>
              <a:rPr lang="ru-RU" sz="1400" dirty="0"/>
              <a:t> </a:t>
            </a:r>
            <a:r>
              <a:rPr lang="ru-RU" sz="1400" dirty="0" smtClean="0"/>
              <a:t>малине </a:t>
            </a:r>
            <a:r>
              <a:rPr lang="ru-RU" sz="1400" dirty="0"/>
              <a:t>и ежевике.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114646" y="5836757"/>
            <a:ext cx="28328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dirty="0"/>
              <a:t>Смородина, земляника, клубника, рябина черноплодная, облепиха – в минусе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5" y="6235795"/>
            <a:ext cx="1126220" cy="7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" y="6369431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сельскохозяйственных животных  по переписям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и 2016 годов </a:t>
            </a:r>
            <a:r>
              <a:rPr lang="ru-RU" altLang="ru-RU" sz="1800" dirty="0" smtClean="0">
                <a:solidFill>
                  <a:prstClr val="black"/>
                </a:solidFill>
                <a:latin typeface="Arial" charset="0"/>
              </a:rPr>
              <a:t>(тысяч голов)</a:t>
            </a:r>
            <a:endParaRPr lang="ru-RU" altLang="ru-RU" sz="18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6" y="1155436"/>
            <a:ext cx="1584235" cy="1414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00" y="1465648"/>
            <a:ext cx="1180311" cy="10535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5121" y="2709883"/>
            <a:ext cx="201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Крупный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рогатый скот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4298" y="2814419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Коровы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88224" y="2814419"/>
            <a:ext cx="1916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Свиньи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323" y="5487984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Овцы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87852" y="5474707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Козы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465" y="11639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152,4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2197" y="140121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135,1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ятиугольник 29"/>
          <p:cNvSpPr/>
          <p:nvPr/>
        </p:nvSpPr>
        <p:spPr>
          <a:xfrm rot="5400000">
            <a:off x="2011673" y="562850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-11,4%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/>
          <a:stretch/>
        </p:blipFill>
        <p:spPr>
          <a:xfrm>
            <a:off x="3162506" y="1365689"/>
            <a:ext cx="1628135" cy="122952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82" y="1622702"/>
            <a:ext cx="1283210" cy="926143"/>
          </a:xfrm>
          <a:prstGeom prst="rect">
            <a:avLst/>
          </a:prstGeom>
        </p:spPr>
      </p:pic>
      <p:sp>
        <p:nvSpPr>
          <p:cNvPr id="43" name="Пятиугольник 42"/>
          <p:cNvSpPr/>
          <p:nvPr/>
        </p:nvSpPr>
        <p:spPr>
          <a:xfrm rot="5400000">
            <a:off x="5063099" y="562850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-12,5%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1443" y="140121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58,4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13298" y="11639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4" y="1905323"/>
            <a:ext cx="1065248" cy="72547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19" y="1678332"/>
            <a:ext cx="1473200" cy="10033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401737" y="153869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113,0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95408" y="131319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132,9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ятиугольник 50"/>
          <p:cNvSpPr/>
          <p:nvPr/>
        </p:nvSpPr>
        <p:spPr>
          <a:xfrm rot="16200000">
            <a:off x="7862368" y="56285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17,6%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/>
        </p:blipFill>
        <p:spPr>
          <a:xfrm>
            <a:off x="394174" y="4251411"/>
            <a:ext cx="1167129" cy="11488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2" r="10607" b="8831"/>
          <a:stretch/>
        </p:blipFill>
        <p:spPr>
          <a:xfrm>
            <a:off x="1599552" y="4070947"/>
            <a:ext cx="1440789" cy="139411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04844" y="419405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14,4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30118" y="39568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16,3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ятиугольник 55"/>
          <p:cNvSpPr/>
          <p:nvPr/>
        </p:nvSpPr>
        <p:spPr>
          <a:xfrm rot="16200000">
            <a:off x="2114124" y="3285573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13,8%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21" y="3672108"/>
            <a:ext cx="1688877" cy="183899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9504" b="5283"/>
          <a:stretch/>
        </p:blipFill>
        <p:spPr>
          <a:xfrm>
            <a:off x="4945606" y="4454360"/>
            <a:ext cx="1044778" cy="93610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522974" y="3835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24,3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16280" y="411877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11,6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ятиугольник 63"/>
          <p:cNvSpPr/>
          <p:nvPr/>
        </p:nvSpPr>
        <p:spPr>
          <a:xfrm rot="5400000">
            <a:off x="5063099" y="3349714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-52,4%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 rot="16200000">
            <a:off x="6552751" y="3291101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19,7%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51" y="4203505"/>
            <a:ext cx="1291652" cy="140058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2299" r="4558" b="10007"/>
          <a:stretch/>
        </p:blipFill>
        <p:spPr>
          <a:xfrm>
            <a:off x="6566202" y="4683857"/>
            <a:ext cx="813760" cy="768551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65276" y="411877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66,3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17487" y="4046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79,3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9457" y="5487983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Кролики домашние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362775" y="6334836"/>
            <a:ext cx="174686" cy="1746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691071" y="6339498"/>
            <a:ext cx="174686" cy="174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5543680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1428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83568" y="5869272"/>
            <a:ext cx="7920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683568" y="1034472"/>
            <a:ext cx="7920880" cy="4842800"/>
            <a:chOff x="683568" y="1034472"/>
            <a:chExt cx="7920880" cy="484280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3131840" y="1052736"/>
              <a:ext cx="0" cy="48245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156176" y="1034472"/>
              <a:ext cx="0" cy="484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83568" y="3356992"/>
              <a:ext cx="7920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/>
            <p:cNvSpPr/>
            <p:nvPr/>
          </p:nvSpPr>
          <p:spPr>
            <a:xfrm>
              <a:off x="2909559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900341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82646" y="3284984"/>
            <a:ext cx="1334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СХО – 18000</a:t>
            </a:r>
          </a:p>
          <a:p>
            <a:r>
              <a:rPr lang="ru-RU" sz="1400" b="1" dirty="0" smtClean="0"/>
              <a:t>КФХ –   3877</a:t>
            </a:r>
          </a:p>
          <a:p>
            <a:r>
              <a:rPr lang="ru-RU" sz="1400" b="1" dirty="0" smtClean="0"/>
              <a:t>ЛПХ – 57000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987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3" descr="podlogka.pn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2032"/>
            <a:ext cx="9144000" cy="4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403316"/>
              </p:ext>
            </p:extLst>
          </p:nvPr>
        </p:nvGraphicFramePr>
        <p:xfrm>
          <a:off x="884391" y="943905"/>
          <a:ext cx="8229916" cy="5580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0" y="20604"/>
            <a:ext cx="9090340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основных видов сельскохозяйственных </a:t>
            </a: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животных</a:t>
            </a:r>
            <a:b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категориям хозяйств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prstClr val="black"/>
                </a:solidFill>
                <a:latin typeface="Arial" charset="0"/>
              </a:rPr>
              <a:t>(тысяч голов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329" y="1319603"/>
            <a:ext cx="641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КРС 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329" y="2042430"/>
            <a:ext cx="10205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</a:t>
            </a:r>
          </a:p>
          <a:p>
            <a:r>
              <a:rPr lang="ru-RU" sz="11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числе </a:t>
            </a:r>
            <a:r>
              <a:rPr lang="ru-RU" sz="11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коровы</a:t>
            </a:r>
            <a:endParaRPr lang="ru-RU" sz="11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329" y="3303091"/>
            <a:ext cx="757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Свиньи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329" y="4177339"/>
            <a:ext cx="61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Овцы и козы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329" y="5199991"/>
            <a:ext cx="864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06471" y="670088"/>
            <a:ext cx="658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Всего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616504"/>
              </p:ext>
            </p:extLst>
          </p:nvPr>
        </p:nvGraphicFramePr>
        <p:xfrm>
          <a:off x="881044" y="1919025"/>
          <a:ext cx="6447879" cy="103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654358"/>
              </p:ext>
            </p:extLst>
          </p:nvPr>
        </p:nvGraphicFramePr>
        <p:xfrm>
          <a:off x="956189" y="2919764"/>
          <a:ext cx="6666269" cy="102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845251"/>
              </p:ext>
            </p:extLst>
          </p:nvPr>
        </p:nvGraphicFramePr>
        <p:xfrm>
          <a:off x="956189" y="3769659"/>
          <a:ext cx="6751011" cy="105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494757"/>
              </p:ext>
            </p:extLst>
          </p:nvPr>
        </p:nvGraphicFramePr>
        <p:xfrm>
          <a:off x="866108" y="4742354"/>
          <a:ext cx="8126731" cy="976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226712" y="1931690"/>
            <a:ext cx="8538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26712" y="2919764"/>
            <a:ext cx="8538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26712" y="3832473"/>
            <a:ext cx="8538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6712" y="4821390"/>
            <a:ext cx="8538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3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92" y="4046726"/>
            <a:ext cx="1065400" cy="1464925"/>
          </a:xfrm>
          <a:prstGeom prst="rect">
            <a:avLst/>
          </a:prstGeom>
        </p:spPr>
      </p:pic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" y="6369431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птицы по переписям 2006 и 2016 годов </a:t>
            </a:r>
            <a:r>
              <a:rPr lang="ru-RU" altLang="ru-RU" sz="1800" dirty="0" smtClean="0">
                <a:solidFill>
                  <a:prstClr val="black"/>
                </a:solidFill>
                <a:latin typeface="Arial" charset="0"/>
              </a:rPr>
              <a:t>(тысяч голов)</a:t>
            </a:r>
            <a:endParaRPr lang="ru-RU" altLang="ru-RU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7105" y="2811210"/>
            <a:ext cx="201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4298" y="2814419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утки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2814419"/>
            <a:ext cx="1916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Гуси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323" y="5487984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Индейки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87852" y="5474707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Цесарки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189" y="1662391"/>
            <a:ext cx="95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3399,2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44073" y="1438036"/>
            <a:ext cx="90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3998,6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32041" y="135020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20,7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12532" y="15311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14,0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50248" y="12176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18,1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41592" y="142139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16,6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ятиугольник 50"/>
          <p:cNvSpPr/>
          <p:nvPr/>
        </p:nvSpPr>
        <p:spPr>
          <a:xfrm rot="16200000">
            <a:off x="2025872" y="536083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+17,6%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7378" y="4204307"/>
            <a:ext cx="56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76610" y="3975554"/>
            <a:ext cx="56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6,5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06355" y="4281207"/>
            <a:ext cx="69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60808" y="40679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42315" y="431881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35853" y="409612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19,7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9457" y="5487983"/>
            <a:ext cx="191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Перепёлки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362775" y="6334836"/>
            <a:ext cx="174686" cy="1746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691071" y="6339498"/>
            <a:ext cx="174686" cy="1746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5543680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1428" y="625756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83568" y="5869272"/>
            <a:ext cx="7920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>
          <a:xfrm>
            <a:off x="683568" y="1034472"/>
            <a:ext cx="7920880" cy="4842800"/>
            <a:chOff x="683568" y="1034472"/>
            <a:chExt cx="7920880" cy="4842800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3131840" y="1052736"/>
              <a:ext cx="0" cy="482453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6156176" y="1034472"/>
              <a:ext cx="0" cy="48428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83568" y="3356992"/>
              <a:ext cx="79208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/>
            <p:cNvSpPr/>
            <p:nvPr/>
          </p:nvSpPr>
          <p:spPr>
            <a:xfrm>
              <a:off x="2909559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900341" y="3108725"/>
              <a:ext cx="500132" cy="500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2" y="1608439"/>
            <a:ext cx="1554770" cy="1399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1" y="1868044"/>
            <a:ext cx="1229904" cy="1106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70" y="1889386"/>
            <a:ext cx="887641" cy="104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44" y="1616256"/>
            <a:ext cx="1142049" cy="1344437"/>
          </a:xfrm>
          <a:prstGeom prst="rect">
            <a:avLst/>
          </a:prstGeom>
        </p:spPr>
      </p:pic>
      <p:sp>
        <p:nvSpPr>
          <p:cNvPr id="57" name="Пятиугольник 56"/>
          <p:cNvSpPr/>
          <p:nvPr/>
        </p:nvSpPr>
        <p:spPr>
          <a:xfrm rot="16200000">
            <a:off x="4990998" y="507449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+48%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26" y="1463444"/>
            <a:ext cx="1414591" cy="156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B"/>
              </a:clrFrom>
              <a:clrTo>
                <a:srgbClr val="FE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46" y="1735700"/>
            <a:ext cx="1133601" cy="1250870"/>
          </a:xfrm>
          <a:prstGeom prst="rect">
            <a:avLst/>
          </a:prstGeom>
        </p:spPr>
      </p:pic>
      <p:sp>
        <p:nvSpPr>
          <p:cNvPr id="67" name="Пятиугольник 66"/>
          <p:cNvSpPr/>
          <p:nvPr/>
        </p:nvSpPr>
        <p:spPr>
          <a:xfrm rot="5400000">
            <a:off x="7834895" y="540725"/>
            <a:ext cx="428979" cy="776785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-8,4%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32" y="4774793"/>
            <a:ext cx="1063968" cy="623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97" y="4540624"/>
            <a:ext cx="1469783" cy="860961"/>
          </a:xfrm>
          <a:prstGeom prst="rect">
            <a:avLst/>
          </a:prstGeom>
        </p:spPr>
      </p:pic>
      <p:sp>
        <p:nvSpPr>
          <p:cNvPr id="75" name="Пятиугольник 74"/>
          <p:cNvSpPr/>
          <p:nvPr/>
        </p:nvSpPr>
        <p:spPr>
          <a:xfrm rot="16200000">
            <a:off x="5069866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6,5 р.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9" y="4372664"/>
            <a:ext cx="799814" cy="1099745"/>
          </a:xfrm>
          <a:prstGeom prst="rect">
            <a:avLst/>
          </a:prstGeom>
        </p:spPr>
      </p:pic>
      <p:sp>
        <p:nvSpPr>
          <p:cNvPr id="76" name="Пятиугольник 75"/>
          <p:cNvSpPr/>
          <p:nvPr/>
        </p:nvSpPr>
        <p:spPr>
          <a:xfrm rot="16200000">
            <a:off x="2052070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4,3 р.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29" y="4578352"/>
            <a:ext cx="822478" cy="8826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68" y="4337771"/>
            <a:ext cx="1093988" cy="1174036"/>
          </a:xfrm>
          <a:prstGeom prst="rect">
            <a:avLst/>
          </a:prstGeom>
        </p:spPr>
      </p:pic>
      <p:sp>
        <p:nvSpPr>
          <p:cNvPr id="78" name="Пятиугольник 77"/>
          <p:cNvSpPr/>
          <p:nvPr/>
        </p:nvSpPr>
        <p:spPr>
          <a:xfrm rot="16200000">
            <a:off x="7834894" y="3359800"/>
            <a:ext cx="428979" cy="776785"/>
          </a:xfrm>
          <a:prstGeom prst="homePlate">
            <a:avLst/>
          </a:prstGeom>
          <a:solidFill>
            <a:srgbClr val="07A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193 р.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7481021" y="6020054"/>
            <a:ext cx="1046920" cy="576064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668344" y="6237312"/>
            <a:ext cx="7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1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61413" y="5922088"/>
            <a:ext cx="9205413" cy="847441"/>
            <a:chOff x="-44822" y="5869159"/>
            <a:chExt cx="9205413" cy="84744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4989" b="23762"/>
            <a:stretch/>
          </p:blipFill>
          <p:spPr>
            <a:xfrm>
              <a:off x="3135336" y="5869159"/>
              <a:ext cx="3240360" cy="83849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r="4989" b="22948"/>
            <a:stretch/>
          </p:blipFill>
          <p:spPr>
            <a:xfrm>
              <a:off x="-44822" y="5869159"/>
              <a:ext cx="3240360" cy="84744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" t="-1" r="16554" b="23762"/>
            <a:stretch/>
          </p:blipFill>
          <p:spPr>
            <a:xfrm>
              <a:off x="6272800" y="5878106"/>
              <a:ext cx="2887791" cy="838494"/>
            </a:xfrm>
            <a:prstGeom prst="rect">
              <a:avLst/>
            </a:prstGeom>
          </p:spPr>
        </p:pic>
      </p:grpSp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" y="6403004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0" y="66244"/>
            <a:ext cx="9145016" cy="12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 eaLnBrk="1" hangingPunct="1">
              <a:buFontTx/>
              <a:buNone/>
              <a:defRPr sz="1600" b="1">
                <a:solidFill>
                  <a:prstClr val="black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r>
              <a:rPr lang="ru-RU" altLang="ru-RU" sz="1800" b="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сельскохозяйственных животных в среднем </a:t>
            </a:r>
          </a:p>
          <a:p>
            <a:r>
              <a:rPr lang="ru-RU" altLang="ru-RU" sz="1800" b="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одну организацию (хозяйство</a:t>
            </a:r>
            <a:r>
              <a:rPr lang="ru-RU" altLang="ru-RU" sz="1800" b="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altLang="ru-RU" sz="1800" b="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(</a:t>
            </a:r>
            <a:r>
              <a:rPr lang="ru-RU" altLang="ru-RU" sz="1100" b="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числа организаций (хозяйств) имеющих </a:t>
            </a:r>
            <a:r>
              <a:rPr lang="ru-RU" altLang="ru-RU" sz="1100" b="0" cap="all" dirty="0" err="1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</a:t>
            </a:r>
            <a:r>
              <a:rPr lang="ru-RU" altLang="ru-RU" sz="1100" b="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-х животных</a:t>
            </a:r>
            <a:r>
              <a:rPr lang="ru-RU" altLang="ru-RU" sz="1800" b="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altLang="ru-RU" sz="1800" b="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b="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b="0" dirty="0"/>
              <a:t>(голов)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09270266"/>
              </p:ext>
            </p:extLst>
          </p:nvPr>
        </p:nvGraphicFramePr>
        <p:xfrm>
          <a:off x="44999" y="762000"/>
          <a:ext cx="3104951" cy="477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38336265"/>
              </p:ext>
            </p:extLst>
          </p:nvPr>
        </p:nvGraphicFramePr>
        <p:xfrm>
          <a:off x="3149950" y="1001474"/>
          <a:ext cx="2925439" cy="519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385517715"/>
              </p:ext>
            </p:extLst>
          </p:nvPr>
        </p:nvGraphicFramePr>
        <p:xfrm>
          <a:off x="5822317" y="1696553"/>
          <a:ext cx="3229669" cy="425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791" y="5350276"/>
            <a:ext cx="285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Сельскохозяйственные организации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2742" y="5350276"/>
            <a:ext cx="275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Крестьянские (фермерские) хозяйства и индивидуальные предприниматели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2" y="5319498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Личные подсобные</a:t>
            </a:r>
            <a:b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другие индивидуальные хозяйства граждан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2516691"/>
            <a:ext cx="866768" cy="157963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6503973" y="1278459"/>
            <a:ext cx="576064" cy="534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/>
          <p:cNvSpPr/>
          <p:nvPr/>
        </p:nvSpPr>
        <p:spPr>
          <a:xfrm>
            <a:off x="6503973" y="2098590"/>
            <a:ext cx="588307" cy="57606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92280" y="980728"/>
            <a:ext cx="176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количество организаций (хозяйств) имеющих сельхоз животных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077994" y="2021939"/>
            <a:ext cx="176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количество сельхоз животных в организациях </a:t>
            </a:r>
            <a:r>
              <a:rPr lang="ru-RU" sz="1200" dirty="0"/>
              <a:t>(</a:t>
            </a:r>
            <a:r>
              <a:rPr lang="ru-RU" sz="1200" dirty="0" smtClean="0"/>
              <a:t>хозяйствах)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8828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392" y="656467"/>
            <a:ext cx="26137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организации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4109" y="675802"/>
            <a:ext cx="3046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фермерские) хозяйства и ИП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37" y="-12800"/>
            <a:ext cx="9144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Наличие сельскохозяйственной техники </a:t>
            </a:r>
          </a:p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сельскохозяйственных организациях, КФХ и ИП </a:t>
            </a:r>
            <a:r>
              <a:rPr lang="ru-RU" sz="1600" dirty="0" smtClean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(штук/процентов)</a:t>
            </a:r>
            <a:endParaRPr lang="ru-RU" sz="1600" dirty="0">
              <a:ln w="0"/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49878"/>
              </p:ext>
            </p:extLst>
          </p:nvPr>
        </p:nvGraphicFramePr>
        <p:xfrm>
          <a:off x="139733" y="1350503"/>
          <a:ext cx="8840705" cy="5410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5398"/>
                <a:gridCol w="785241"/>
                <a:gridCol w="856627"/>
                <a:gridCol w="3997592"/>
                <a:gridCol w="785241"/>
                <a:gridCol w="785241"/>
                <a:gridCol w="815365"/>
              </a:tblGrid>
              <a:tr h="3565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3 944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2 569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- 35%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Тракторы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- 53%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Зерноуборочные комбайны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- 52%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Картофелеуборочные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комбайны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- 60%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- 36%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Кормоуборочные комбайны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600" baseline="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 р.</a:t>
                      </a:r>
                      <a:endParaRPr lang="ru-RU" sz="1600" dirty="0" smtClean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- 39%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Установки доильные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- 35%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2 781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1 142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- 59%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Автомобили грузовые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1 189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- 45%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Плуги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6186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707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- 32%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Косилки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+6%</a:t>
                      </a: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9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- 42%</a:t>
                      </a:r>
                      <a:endParaRPr lang="ru-RU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Сеялки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+24%</a:t>
                      </a: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37" y="1539236"/>
            <a:ext cx="1185008" cy="7406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78" y="2103271"/>
            <a:ext cx="1172687" cy="781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0" y="2794031"/>
            <a:ext cx="1211401" cy="718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08" y="3540851"/>
            <a:ext cx="1188686" cy="791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78" y="4575295"/>
            <a:ext cx="1185827" cy="785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87" y="5265273"/>
            <a:ext cx="1187624" cy="791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5292079" y="5977722"/>
            <a:ext cx="1224137" cy="7557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03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Обеспеченность сельскохозяйственных организаций </a:t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сельскохозяйственной техникой</a:t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(на 1 июля</a:t>
            </a:r>
            <a:r>
              <a:rPr lang="en-US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; 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на 1000 га пашни, штук)</a:t>
            </a:r>
            <a:endParaRPr lang="ru-RU" alt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graphicFrame>
        <p:nvGraphicFramePr>
          <p:cNvPr id="10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387174"/>
              </p:ext>
            </p:extLst>
          </p:nvPr>
        </p:nvGraphicFramePr>
        <p:xfrm>
          <a:off x="251520" y="1334910"/>
          <a:ext cx="4032448" cy="4740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505525"/>
              </p:ext>
            </p:extLst>
          </p:nvPr>
        </p:nvGraphicFramePr>
        <p:xfrm>
          <a:off x="4620580" y="960024"/>
          <a:ext cx="4186808" cy="515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8349" y="4541145"/>
            <a:ext cx="10081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Тракторы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6830" y="4499567"/>
            <a:ext cx="15553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Зерно-</a:t>
            </a:r>
          </a:p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уборочные комбайны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804" y="4499567"/>
            <a:ext cx="1429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Картофеле-уборочные комбайны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9993" y="4533923"/>
            <a:ext cx="10081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Тракторы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6743" y="4491185"/>
            <a:ext cx="14469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Зерно-</a:t>
            </a:r>
          </a:p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уборочные комбайны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47544" y="4499590"/>
            <a:ext cx="15384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Картофеле-уборочные комбайны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576920" y="4295553"/>
            <a:ext cx="963552" cy="2657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 smtClean="0">
                <a:latin typeface="Arial" pitchFamily="34" charset="0"/>
                <a:cs typeface="Arial" pitchFamily="34" charset="0"/>
              </a:rPr>
              <a:t>2006   2016  </a:t>
            </a:r>
            <a:endParaRPr lang="ru-RU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1865872" y="4314720"/>
            <a:ext cx="963552" cy="2657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 smtClean="0">
                <a:latin typeface="Arial" pitchFamily="34" charset="0"/>
                <a:cs typeface="Arial" pitchFamily="34" charset="0"/>
              </a:rPr>
              <a:t>2006   2016  </a:t>
            </a:r>
            <a:endParaRPr lang="ru-RU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3154609" y="4295553"/>
            <a:ext cx="963552" cy="26578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 smtClean="0">
                <a:latin typeface="Arial" pitchFamily="34" charset="0"/>
                <a:cs typeface="Arial" pitchFamily="34" charset="0"/>
              </a:rPr>
              <a:t>2006   2016  </a:t>
            </a:r>
            <a:endParaRPr lang="ru-RU" sz="11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8662" y="1063606"/>
            <a:ext cx="245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организации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1013412"/>
            <a:ext cx="314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Крестьянские (фермерские) хозяйства и индивидуальные предприниматели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24513" y="4315272"/>
            <a:ext cx="808712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5180274"/>
            <a:ext cx="9144000" cy="1708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dirty="0" smtClean="0"/>
              <a:t>Нагрузка пашни на один трактор в сельхозпредприятиях сократилась  с 127 до 117 га. </a:t>
            </a:r>
            <a:br>
              <a:rPr lang="ru-RU" sz="1500" dirty="0" smtClean="0"/>
            </a:br>
            <a:r>
              <a:rPr lang="ru-RU" sz="1500" dirty="0" smtClean="0"/>
              <a:t>В крестьянских (фермерских) хозяйствах и у индивидуальных предпринимателей тренд  другой: нагрузка пашни на один трактор увеличилась с 26 до 56 га.</a:t>
            </a:r>
          </a:p>
          <a:p>
            <a:r>
              <a:rPr lang="ru-RU" sz="1500" dirty="0" smtClean="0"/>
              <a:t>Основной причиной снижения показателя у сельскохозяйственных организаций является сокращение площади </a:t>
            </a:r>
            <a:r>
              <a:rPr lang="ru-RU" sz="1500" dirty="0"/>
              <a:t>пашни (на </a:t>
            </a:r>
            <a:r>
              <a:rPr lang="ru-RU" sz="1500" dirty="0" smtClean="0"/>
              <a:t>40%) </a:t>
            </a:r>
            <a:r>
              <a:rPr lang="ru-RU" sz="1500" dirty="0"/>
              <a:t>и </a:t>
            </a:r>
            <a:r>
              <a:rPr lang="ru-RU" sz="1500" dirty="0" smtClean="0"/>
              <a:t>парка тракторов (на </a:t>
            </a:r>
            <a:r>
              <a:rPr lang="ru-RU" sz="1500" dirty="0"/>
              <a:t>35% </a:t>
            </a:r>
            <a:r>
              <a:rPr lang="ru-RU" sz="1500" dirty="0" smtClean="0"/>
              <a:t>).</a:t>
            </a:r>
          </a:p>
          <a:p>
            <a:r>
              <a:rPr lang="ru-RU" sz="1500" dirty="0" smtClean="0"/>
              <a:t>Увеличение показателя  у КФХ </a:t>
            </a:r>
            <a:r>
              <a:rPr lang="ru-RU" sz="1500" smtClean="0"/>
              <a:t>и ИП произошло </a:t>
            </a:r>
            <a:r>
              <a:rPr lang="ru-RU" sz="1500" dirty="0" smtClean="0"/>
              <a:t>за счет увеличения площади пашни с 8,3 тыс.  до 19,6 тыс. га и  увеличения используемых тракторов ( с 323 шт. до 356 штук, на </a:t>
            </a:r>
            <a:r>
              <a:rPr lang="ru-RU" sz="1500" dirty="0"/>
              <a:t>10% </a:t>
            </a:r>
            <a:r>
              <a:rPr lang="ru-RU" sz="1500" dirty="0" smtClean="0"/>
              <a:t>).</a:t>
            </a:r>
            <a:endParaRPr lang="ru-RU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617" y="1413176"/>
            <a:ext cx="93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37" y="-12800"/>
            <a:ext cx="9144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Наличие сельскохозяйственной техники в личных подсобных </a:t>
            </a:r>
          </a:p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других индивидуальных хозяйствах граждан </a:t>
            </a:r>
            <a:r>
              <a:rPr lang="ru-RU" sz="1600" dirty="0" smtClean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(штук/процентов)</a:t>
            </a:r>
            <a:endParaRPr lang="ru-RU" sz="1600" dirty="0">
              <a:ln w="0"/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52670"/>
              </p:ext>
            </p:extLst>
          </p:nvPr>
        </p:nvGraphicFramePr>
        <p:xfrm>
          <a:off x="589290" y="969938"/>
          <a:ext cx="8015157" cy="5580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1352"/>
                <a:gridCol w="1083129"/>
                <a:gridCol w="1155338"/>
                <a:gridCol w="1155338"/>
              </a:tblGrid>
              <a:tr h="392920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7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Тракторы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3 881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+19%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9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Установки доильные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3 р.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5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008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6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Автомобили грузовые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3 262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4 244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+30%</a:t>
                      </a:r>
                      <a:endParaRPr lang="ru-RU" sz="160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8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6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Автомобили легковые</a:t>
                      </a:r>
                      <a:endParaRPr lang="ru-RU" sz="1600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62 246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127 268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2 р.</a:t>
                      </a:r>
                      <a:endParaRPr lang="ru-RU" sz="160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38085"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278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Мотоблоки, </a:t>
                      </a:r>
                    </a:p>
                    <a:p>
                      <a:pPr algn="l"/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мотокультиваторы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сменными орудиями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9 933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50 544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5 р.</a:t>
                      </a: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9168"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278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Газонокосилки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556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42403"/>
            <a:ext cx="1771397" cy="10260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45323"/>
            <a:ext cx="1771397" cy="9708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699"/>
          <a:stretch/>
        </p:blipFill>
        <p:spPr>
          <a:xfrm>
            <a:off x="2971530" y="2862197"/>
            <a:ext cx="1771396" cy="10268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25" y="3789426"/>
            <a:ext cx="1787691" cy="10279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30" y="4805898"/>
            <a:ext cx="1787691" cy="10046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7" b="-1"/>
          <a:stretch/>
        </p:blipFill>
        <p:spPr>
          <a:xfrm>
            <a:off x="3562154" y="5722987"/>
            <a:ext cx="1561299" cy="9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123" y="92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Aft>
                <a:spcPts val="0"/>
              </a:spcAft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населения Владимирской области </a:t>
            </a:r>
          </a:p>
          <a:p>
            <a:pPr algn="ctr" fontAlgn="t"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января   2006 и 2016 годов             </a:t>
            </a:r>
            <a:r>
              <a:rPr lang="ru-RU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тысяч человек</a:t>
            </a:r>
            <a:r>
              <a:rPr lang="ru-RU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53385"/>
              </p:ext>
            </p:extLst>
          </p:nvPr>
        </p:nvGraphicFramePr>
        <p:xfrm>
          <a:off x="784183" y="745961"/>
          <a:ext cx="7632847" cy="25542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10319"/>
                <a:gridCol w="1541562"/>
                <a:gridCol w="1429116"/>
                <a:gridCol w="1391633"/>
                <a:gridCol w="1460217"/>
              </a:tblGrid>
              <a:tr h="1512168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населения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Владимирской области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 1 </a:t>
                      </a:r>
                      <a:r>
                        <a:rPr lang="ru-RU" sz="1400" dirty="0" smtClean="0">
                          <a:effectLst/>
                        </a:rPr>
                        <a:t>января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численность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Численность сельского населения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Сокращение численности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сельского населения за 10 лет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сельского населения (%)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753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2006 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1 486,5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22,8%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585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2016 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1 397,2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</a:rPr>
                        <a:t>- 31 тыс.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22,1%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23" y="4437112"/>
            <a:ext cx="822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7905" y="4064292"/>
            <a:ext cx="652412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Получены </a:t>
            </a:r>
            <a:r>
              <a:rPr lang="ru-RU" b="1" dirty="0"/>
              <a:t>важнейшие сведения о реальном состоянии сельского хозяйства:  </a:t>
            </a:r>
          </a:p>
          <a:p>
            <a:r>
              <a:rPr lang="ru-RU" dirty="0"/>
              <a:t>-  </a:t>
            </a:r>
            <a:r>
              <a:rPr lang="ru-RU" sz="1600" dirty="0"/>
              <a:t>о количественных  характеристиках </a:t>
            </a:r>
            <a:r>
              <a:rPr lang="ru-RU" sz="1600" dirty="0" smtClean="0"/>
              <a:t>сельхозпроизводителей;</a:t>
            </a:r>
            <a:endParaRPr lang="ru-RU" sz="1600" dirty="0"/>
          </a:p>
          <a:p>
            <a:r>
              <a:rPr lang="ru-RU" sz="1600" dirty="0"/>
              <a:t>-  о масштабах произошедших структурных изменений в </a:t>
            </a:r>
            <a:r>
              <a:rPr lang="ru-RU" sz="1600" dirty="0" smtClean="0"/>
              <a:t>отрасли;</a:t>
            </a:r>
            <a:endParaRPr lang="ru-RU" sz="1600" dirty="0"/>
          </a:p>
          <a:p>
            <a:r>
              <a:rPr lang="ru-RU" sz="1600" dirty="0"/>
              <a:t>- </a:t>
            </a:r>
            <a:r>
              <a:rPr lang="ru-RU" sz="1600" dirty="0" smtClean="0"/>
              <a:t> о </a:t>
            </a:r>
            <a:r>
              <a:rPr lang="ru-RU" sz="1600" dirty="0"/>
              <a:t>роли каждой категории сельхозпроизводителей в формировании продовольственных </a:t>
            </a:r>
            <a:r>
              <a:rPr lang="ru-RU" sz="1600" dirty="0" smtClean="0"/>
              <a:t>ресурсов;</a:t>
            </a:r>
            <a:endParaRPr lang="ru-RU" sz="1600" dirty="0"/>
          </a:p>
          <a:p>
            <a:r>
              <a:rPr lang="ru-RU" sz="1600" dirty="0" smtClean="0"/>
              <a:t>-  </a:t>
            </a:r>
            <a:r>
              <a:rPr lang="ru-RU" sz="1600" dirty="0"/>
              <a:t>о состоянии инфраструктуры, технической оснащенности </a:t>
            </a:r>
            <a:r>
              <a:rPr lang="ru-RU" sz="1600" dirty="0" smtClean="0"/>
              <a:t>сельхозпроизводителей</a:t>
            </a:r>
            <a:r>
              <a:rPr lang="ru-RU" sz="1600" dirty="0"/>
              <a:t>;</a:t>
            </a:r>
          </a:p>
          <a:p>
            <a:r>
              <a:rPr lang="ru-RU" sz="1600" dirty="0"/>
              <a:t>-  о кадровом  потенциале, инновациях, господдержке и о многих  других показателях, о которых невозможно было  узнать  из данных текущей статистики.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8179" y="335699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сельскохозяйственном комплексе области занято порядка 5 % от населения  занятого в экономике      ( по РФ около 10 %)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84" y="3717032"/>
            <a:ext cx="2474913" cy="306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40888" y="3933056"/>
            <a:ext cx="1907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Федеральная научно-техническая программа развития сельского хозяйства на 2017 – 2025 годы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(от 25.08.2017)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(51,1 млрд. </a:t>
            </a:r>
            <a:r>
              <a:rPr lang="ru-RU" b="1" dirty="0" err="1" smtClean="0">
                <a:solidFill>
                  <a:schemeClr val="bg1"/>
                </a:solidFill>
              </a:rPr>
              <a:t>руб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12823" y="43860"/>
            <a:ext cx="9132888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работников, занятых </a:t>
            </a:r>
            <a:r>
              <a:rPr 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сельскохозяйственном производстве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человек)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76638565"/>
              </p:ext>
            </p:extLst>
          </p:nvPr>
        </p:nvGraphicFramePr>
        <p:xfrm>
          <a:off x="142014" y="708704"/>
          <a:ext cx="3997647" cy="4198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93207703"/>
              </p:ext>
            </p:extLst>
          </p:nvPr>
        </p:nvGraphicFramePr>
        <p:xfrm>
          <a:off x="3184798" y="2276872"/>
          <a:ext cx="3456384" cy="23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73584016"/>
              </p:ext>
            </p:extLst>
          </p:nvPr>
        </p:nvGraphicFramePr>
        <p:xfrm>
          <a:off x="5257279" y="783734"/>
          <a:ext cx="3888432" cy="423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3125" y="4599954"/>
            <a:ext cx="2718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Сельскохозяйственные организации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0552" y="460253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Крестьянские (фермерские) хозяйства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1795" y="459995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Индивидуальные предприниматели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23808"/>
              </p:ext>
            </p:extLst>
          </p:nvPr>
        </p:nvGraphicFramePr>
        <p:xfrm>
          <a:off x="323528" y="5579263"/>
          <a:ext cx="8424935" cy="1090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16"/>
                <a:gridCol w="1008112"/>
                <a:gridCol w="2649011"/>
                <a:gridCol w="2823596"/>
              </a:tblGrid>
              <a:tr h="263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на 1 организацию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6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Сельскохозяйственные 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effectLst/>
                        </a:rPr>
                        <a:t>20 000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12 000 </a:t>
                      </a:r>
                      <a:r>
                        <a:rPr lang="ru-RU" sz="1600" b="1" dirty="0">
                          <a:effectLst/>
                        </a:rPr>
                        <a:t>(снижение на 40%)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сокращение с 74 до 54 чел.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31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КФХ и ИП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900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1 100 </a:t>
                      </a:r>
                      <a:r>
                        <a:rPr lang="ru-RU" sz="1600" b="1" dirty="0">
                          <a:effectLst/>
                        </a:rPr>
                        <a:t>(рост на 17%)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3 наемных работников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03125" y="5157192"/>
            <a:ext cx="7560840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работников, занятых в организациях (хозяйствах)</a:t>
            </a:r>
            <a:r>
              <a:rPr lang="en-US" sz="12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человек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5496" y="44624"/>
            <a:ext cx="9001980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Возрастной состав постоянных работников </a:t>
            </a:r>
            <a:b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организаций</a:t>
            </a:r>
            <a:br>
              <a:rPr 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процентах)</a:t>
            </a:r>
            <a:endParaRPr lang="ru-RU" sz="1800" dirty="0">
              <a:solidFill>
                <a:srgbClr val="00B050"/>
              </a:solidFill>
              <a:latin typeface="Arial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79416435"/>
              </p:ext>
            </p:extLst>
          </p:nvPr>
        </p:nvGraphicFramePr>
        <p:xfrm>
          <a:off x="179513" y="1482129"/>
          <a:ext cx="5509815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43988042"/>
              </p:ext>
            </p:extLst>
          </p:nvPr>
        </p:nvGraphicFramePr>
        <p:xfrm>
          <a:off x="4068923" y="1642424"/>
          <a:ext cx="4968552" cy="373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2411760" y="1186286"/>
            <a:ext cx="1296129" cy="3663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Мужчины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88942" y="1127273"/>
            <a:ext cx="1328513" cy="3591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Женщины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4289" r="48878" b="11372"/>
          <a:stretch/>
        </p:blipFill>
        <p:spPr>
          <a:xfrm>
            <a:off x="2068874" y="1935793"/>
            <a:ext cx="1483570" cy="2804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1" r="6055" b="11204"/>
          <a:stretch/>
        </p:blipFill>
        <p:spPr>
          <a:xfrm>
            <a:off x="5689328" y="1821645"/>
            <a:ext cx="1618976" cy="291884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781" y="5110697"/>
            <a:ext cx="9144000" cy="1715936"/>
            <a:chOff x="-111596" y="4949228"/>
            <a:chExt cx="9255596" cy="19216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96" y="4962110"/>
              <a:ext cx="2512053" cy="18958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671" y="4949228"/>
              <a:ext cx="2512053" cy="189588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47" y="4962111"/>
              <a:ext cx="2512053" cy="189588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47" y="4974994"/>
              <a:ext cx="2512053" cy="1895889"/>
            </a:xfrm>
            <a:prstGeom prst="rect">
              <a:avLst/>
            </a:prstGeom>
          </p:spPr>
        </p:pic>
      </p:grpSp>
      <p:pic>
        <p:nvPicPr>
          <p:cNvPr id="20" name="Рисунок 3" descr="podlogka.png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78575"/>
            <a:ext cx="9144001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dlogka.pn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72914"/>
            <a:ext cx="9144001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349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Распределение численности руководителей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сельскохозяйственных организаций по стажу работы </a:t>
            </a:r>
            <a:endParaRPr lang="ru-RU" cap="all" dirty="0" smtClean="0">
              <a:ln w="0"/>
              <a:solidFill>
                <a:srgbClr val="05714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сельском хозяйстве </a:t>
            </a:r>
            <a:b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(на 1 июля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2016 г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.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;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в процентах от общей численности руководителей)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72938910"/>
              </p:ext>
            </p:extLst>
          </p:nvPr>
        </p:nvGraphicFramePr>
        <p:xfrm>
          <a:off x="354929" y="1255028"/>
          <a:ext cx="8434139" cy="461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1640" y="5085184"/>
            <a:ext cx="68407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</a:t>
            </a:r>
            <a:r>
              <a:rPr lang="ru-RU" sz="1400" b="1" dirty="0" smtClean="0"/>
              <a:t>Высшее образование</a:t>
            </a:r>
          </a:p>
          <a:p>
            <a:r>
              <a:rPr lang="ru-RU" sz="1400" b="1" dirty="0"/>
              <a:t> </a:t>
            </a:r>
            <a:r>
              <a:rPr lang="ru-RU" sz="1400" b="1" dirty="0" smtClean="0"/>
              <a:t>                                                         2006                                              2016</a:t>
            </a:r>
          </a:p>
          <a:p>
            <a:r>
              <a:rPr lang="ru-RU" sz="1400" b="1" dirty="0" smtClean="0"/>
              <a:t>Руководители  СХО                   70 %   (с/х – 48%)                        82 %   (с/х – 50 %)                                                                            </a:t>
            </a:r>
          </a:p>
          <a:p>
            <a:r>
              <a:rPr lang="ru-RU" sz="1400" b="1" dirty="0" smtClean="0"/>
              <a:t>Руководители КФХ                    30 %   (с/х – 12 %)                       50 %   (с/х – 14 %)</a:t>
            </a:r>
          </a:p>
          <a:p>
            <a:r>
              <a:rPr lang="ru-RU" sz="1400" b="1" dirty="0" smtClean="0"/>
              <a:t>Специалисты СХО                        8 %   (с/х – 6 %)                         14 %   (с/х – 7 %)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59632" y="5373216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331640" y="5589240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292080" y="5445224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75856" y="5445224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0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673" y="763714"/>
            <a:ext cx="261377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организации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449" y="808396"/>
            <a:ext cx="3046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фермерские) хозяйства и ИП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/>
          <a:stretch/>
        </p:blipFill>
        <p:spPr>
          <a:xfrm>
            <a:off x="2085648" y="1602146"/>
            <a:ext cx="1223237" cy="7916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/>
          <a:stretch/>
        </p:blipFill>
        <p:spPr>
          <a:xfrm>
            <a:off x="2088202" y="3203864"/>
            <a:ext cx="1243518" cy="7891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3331720" y="1582014"/>
            <a:ext cx="3926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точного вождения и дистанционного контроля качества выполнения технологических процессов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65951" y="2508565"/>
            <a:ext cx="3546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Биологические методы защиты растений от вредителей и болезней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391958" y="3311758"/>
            <a:ext cx="420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водоотведения и очистки производственных стоков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59732" y="4870876"/>
            <a:ext cx="4031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индивидуального кормления скота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19984" y="4087058"/>
            <a:ext cx="3466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Очистны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сооружения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животноводческих фермах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690856" y="5612997"/>
            <a:ext cx="30607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Капельная система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орошения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62898" y="6238805"/>
            <a:ext cx="3641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 бесклеточного содержания птицы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7434" y="1808476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(7%)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72873" y="1643191"/>
            <a:ext cx="1630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единичный случай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(0,3%)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99" y="2399630"/>
            <a:ext cx="1320676" cy="828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609381" y="2639115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45187" y="2576639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9381" y="341377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(12%)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98570" y="3365691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66287" y="4130723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02710" y="4130723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8345" y="4844005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(15%)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323042" y="4874783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81" y="5375450"/>
            <a:ext cx="1304561" cy="7960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4" name="Прямоугольник 43"/>
          <p:cNvSpPr/>
          <p:nvPr/>
        </p:nvSpPr>
        <p:spPr>
          <a:xfrm>
            <a:off x="739768" y="5619100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360970" y="5586559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19760" r="3380" b="19761"/>
          <a:stretch/>
        </p:blipFill>
        <p:spPr>
          <a:xfrm>
            <a:off x="2147362" y="5988768"/>
            <a:ext cx="1161525" cy="7534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8" name="Прямоугольник 47"/>
          <p:cNvSpPr/>
          <p:nvPr/>
        </p:nvSpPr>
        <p:spPr>
          <a:xfrm>
            <a:off x="7360970" y="6275371"/>
            <a:ext cx="1190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74" y="3940258"/>
            <a:ext cx="1423527" cy="8724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23" y="4725144"/>
            <a:ext cx="1232087" cy="8205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68674" y="-33862"/>
            <a:ext cx="9144000" cy="6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Применение инновационных технологий в ведении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 </a:t>
            </a:r>
          </a:p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n w="0"/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(единиц/в процентах от числа организаций (хозяйств), осуществляющих с/х деятельность)</a:t>
            </a:r>
            <a:endParaRPr lang="ru-RU" sz="1600" dirty="0">
              <a:ln w="0"/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35036" y="6126637"/>
            <a:ext cx="1630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единичный случай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srgbClr val="C050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(0,9%)</a:t>
            </a:r>
            <a:endParaRPr lang="ru-RU" sz="1600" b="1" dirty="0">
              <a:solidFill>
                <a:srgbClr val="C0504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8"/>
          <a:stretch/>
        </p:blipFill>
        <p:spPr>
          <a:xfrm>
            <a:off x="3693697" y="560016"/>
            <a:ext cx="1799425" cy="11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5154947"/>
            <a:ext cx="9144000" cy="1715936"/>
            <a:chOff x="-111596" y="4949228"/>
            <a:chExt cx="9255596" cy="192165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596" y="4962110"/>
              <a:ext cx="2512053" cy="1895889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671" y="4949228"/>
              <a:ext cx="2512053" cy="189588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147" y="4962111"/>
              <a:ext cx="2512053" cy="1895889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47" y="4974994"/>
              <a:ext cx="2512053" cy="1895889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13" y="1690796"/>
            <a:ext cx="1368152" cy="1026114"/>
          </a:xfrm>
          <a:prstGeom prst="rect">
            <a:avLst/>
          </a:prstGeom>
        </p:spPr>
      </p:pic>
      <p:sp>
        <p:nvSpPr>
          <p:cNvPr id="18" name="Пятиугольник 17"/>
          <p:cNvSpPr/>
          <p:nvPr/>
        </p:nvSpPr>
        <p:spPr>
          <a:xfrm rot="5400000">
            <a:off x="6823587" y="127950"/>
            <a:ext cx="654043" cy="2444035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ятиугольник 1"/>
          <p:cNvSpPr/>
          <p:nvPr/>
        </p:nvSpPr>
        <p:spPr>
          <a:xfrm rot="5400000">
            <a:off x="1630401" y="76855"/>
            <a:ext cx="654043" cy="2444035"/>
          </a:xfrm>
          <a:prstGeom prst="homePlat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" y="1590427"/>
            <a:ext cx="1835367" cy="1377189"/>
          </a:xfrm>
          <a:prstGeom prst="rect">
            <a:avLst/>
          </a:prstGeom>
        </p:spPr>
      </p:pic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6402962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72177"/>
            <a:ext cx="9140076" cy="9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сельскохозяйственных организаций, КФХ и ИП, получавших государственную поддержку и кредитные средства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2015 году, единиц)</a:t>
            </a:r>
            <a:endParaRPr lang="ru-RU" alt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721" y="960347"/>
            <a:ext cx="24440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Субсидии (дотации)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752" y="999125"/>
            <a:ext cx="26997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Кредитные средства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735406" y="2726947"/>
            <a:ext cx="2444034" cy="145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139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организаций</a:t>
            </a:r>
            <a:endParaRPr lang="en-US" sz="1500" b="1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64% </a:t>
            </a: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предприятий)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440281" y="4175067"/>
            <a:ext cx="3146294" cy="1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Крестьянских (фермерских) </a:t>
            </a: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 и индивидуальных предпринимателей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</a:t>
            </a: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от числа работающих </a:t>
            </a:r>
            <a:endParaRPr lang="ru-RU" sz="14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КФХ и ИП) 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75" y="2648039"/>
            <a:ext cx="1989549" cy="1188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42" y="4259096"/>
            <a:ext cx="2043817" cy="1004136"/>
          </a:xfrm>
          <a:prstGeom prst="rect">
            <a:avLst/>
          </a:prstGeom>
        </p:spPr>
      </p:pic>
      <p:sp>
        <p:nvSpPr>
          <p:cNvPr id="19" name="Надпись 2"/>
          <p:cNvSpPr txBox="1">
            <a:spLocks noChangeArrowheads="1"/>
          </p:cNvSpPr>
          <p:nvPr/>
        </p:nvSpPr>
        <p:spPr bwMode="auto">
          <a:xfrm>
            <a:off x="345852" y="2648039"/>
            <a:ext cx="591898" cy="3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5974572" y="2721791"/>
            <a:ext cx="2444034" cy="145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47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организаций</a:t>
            </a:r>
            <a:endParaRPr lang="en-US" sz="1500" b="1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(22</a:t>
            </a:r>
            <a:r>
              <a:rPr lang="en-US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предприятий)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5623442" y="4175017"/>
            <a:ext cx="3146294" cy="1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Крестьянских (фермерских) </a:t>
            </a:r>
            <a:r>
              <a:rPr lang="ru-RU" sz="1500" b="1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 и индивидуальных предпринимателей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(6% </a:t>
            </a: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числа работающих </a:t>
            </a:r>
            <a:endParaRPr lang="ru-RU" sz="14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КФХ и ИП) </a:t>
            </a:r>
            <a:endParaRPr lang="ru-RU" sz="1400" dirty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3" descr="podlogka.png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6402962"/>
            <a:ext cx="914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924" y="-27384"/>
            <a:ext cx="9140076" cy="6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развития ЛПХ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alt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-35496" y="515702"/>
            <a:ext cx="9144000" cy="6325670"/>
            <a:chOff x="-35496" y="515702"/>
            <a:chExt cx="9144000" cy="6325669"/>
          </a:xfrm>
        </p:grpSpPr>
        <p:sp>
          <p:nvSpPr>
            <p:cNvPr id="41" name="Овал 40"/>
            <p:cNvSpPr/>
            <p:nvPr/>
          </p:nvSpPr>
          <p:spPr>
            <a:xfrm>
              <a:off x="35496" y="910461"/>
              <a:ext cx="864096" cy="8623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-35496" y="5148443"/>
              <a:ext cx="9144000" cy="1692928"/>
              <a:chOff x="-111596" y="4949228"/>
              <a:chExt cx="9255596" cy="1921655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1596" y="4962110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7671" y="4949228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147" y="4962111"/>
                <a:ext cx="2512053" cy="1895889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947" y="4974994"/>
                <a:ext cx="2512053" cy="1895889"/>
              </a:xfrm>
              <a:prstGeom prst="rect">
                <a:avLst/>
              </a:prstGeom>
            </p:spPr>
          </p:pic>
        </p:grpSp>
        <p:sp>
          <p:nvSpPr>
            <p:cNvPr id="19" name="Надпись 2"/>
            <p:cNvSpPr txBox="1">
              <a:spLocks noChangeArrowheads="1"/>
            </p:cNvSpPr>
            <p:nvPr/>
          </p:nvSpPr>
          <p:spPr bwMode="auto">
            <a:xfrm>
              <a:off x="345852" y="2648039"/>
              <a:ext cx="591898" cy="3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800"/>
                </a:spcAft>
              </a:pPr>
              <a:endPara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1875" y="1137518"/>
              <a:ext cx="7344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8000"/>
                  </a:solidFill>
                </a:rPr>
                <a:t>          Удельный вес продукции ЛПХ в общем объеме закупок    (%)</a:t>
              </a:r>
            </a:p>
            <a:p>
              <a:r>
                <a:rPr lang="ru-RU" b="1" dirty="0" smtClean="0">
                  <a:solidFill>
                    <a:srgbClr val="008000"/>
                  </a:solidFill>
                </a:rPr>
                <a:t>                     </a:t>
              </a:r>
              <a:r>
                <a:rPr lang="ru-RU" dirty="0" smtClean="0"/>
                <a:t>картофель  овощи  скот и птица   молоко  шерсть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                      60              3                 1                    0,1      100</a:t>
              </a:r>
              <a:endParaRPr lang="ru-RU" dirty="0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043608" y="1772816"/>
              <a:ext cx="70567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043608" y="2060848"/>
              <a:ext cx="70567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3131840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3851920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5220072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084168" y="162880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43608" y="2012647"/>
              <a:ext cx="69847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u="sng" dirty="0" smtClean="0"/>
                <a:t>Заключалось договоров на: </a:t>
              </a:r>
              <a:r>
                <a:rPr lang="ru-RU" b="1" dirty="0" smtClean="0"/>
                <a:t>  </a:t>
              </a:r>
              <a:r>
                <a:rPr lang="ru-RU" dirty="0" smtClean="0"/>
                <a:t>-  выращивание скота    – 1500 ед.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                                               -  закупку скота и птицы – 50 ед.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                                               -  закупку молока             – 3500 ед.</a:t>
              </a:r>
            </a:p>
            <a:p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9512" y="2852936"/>
              <a:ext cx="8856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u="sng" dirty="0" smtClean="0"/>
                <a:t>Потребительская кооперация закупала у населения:</a:t>
              </a:r>
            </a:p>
            <a:p>
              <a:r>
                <a:rPr lang="ru-RU" dirty="0" smtClean="0"/>
                <a:t>    2000 т молока        3000 </a:t>
              </a:r>
              <a:r>
                <a:rPr lang="ru-RU" dirty="0"/>
                <a:t>т мяса убойного </a:t>
              </a:r>
              <a:r>
                <a:rPr lang="ru-RU" dirty="0" smtClean="0"/>
                <a:t>веса       300 </a:t>
              </a:r>
              <a:r>
                <a:rPr lang="ru-RU" dirty="0"/>
                <a:t>т </a:t>
              </a:r>
              <a:r>
                <a:rPr lang="ru-RU" dirty="0" smtClean="0"/>
                <a:t>картофеля        10000 </a:t>
              </a:r>
              <a:r>
                <a:rPr lang="ru-RU" dirty="0"/>
                <a:t>т </a:t>
              </a:r>
              <a:r>
                <a:rPr lang="ru-RU" dirty="0" smtClean="0"/>
                <a:t>овощей</a:t>
              </a:r>
              <a:endParaRPr lang="ru-RU" dirty="0"/>
            </a:p>
          </p:txBody>
        </p:sp>
        <p:sp>
          <p:nvSpPr>
            <p:cNvPr id="15" name="4-конечная звезда 14"/>
            <p:cNvSpPr/>
            <p:nvPr/>
          </p:nvSpPr>
          <p:spPr>
            <a:xfrm>
              <a:off x="179512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4-конечная звезда 34"/>
            <p:cNvSpPr/>
            <p:nvPr/>
          </p:nvSpPr>
          <p:spPr>
            <a:xfrm>
              <a:off x="4952924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4-конечная звезда 35"/>
            <p:cNvSpPr/>
            <p:nvPr/>
          </p:nvSpPr>
          <p:spPr>
            <a:xfrm>
              <a:off x="1928588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4-конечная звезда 36"/>
            <p:cNvSpPr/>
            <p:nvPr/>
          </p:nvSpPr>
          <p:spPr>
            <a:xfrm>
              <a:off x="6897140" y="3212976"/>
              <a:ext cx="195140" cy="19432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7342" y="1054477"/>
              <a:ext cx="748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1995 год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7504" y="3506812"/>
              <a:ext cx="8856984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</a:rPr>
                <a:t>Оборот розничной торговли организаций потребительской кооперации</a:t>
              </a:r>
            </a:p>
            <a:p>
              <a:r>
                <a:rPr lang="ru-RU" b="1" dirty="0">
                  <a:solidFill>
                    <a:srgbClr val="FF0000"/>
                  </a:solidFill>
                </a:rPr>
                <a:t>  </a:t>
              </a:r>
              <a:r>
                <a:rPr lang="ru-RU" b="1" dirty="0" smtClean="0">
                  <a:solidFill>
                    <a:srgbClr val="FF0000"/>
                  </a:solidFill>
                </a:rPr>
                <a:t>                                        </a:t>
              </a:r>
              <a:r>
                <a:rPr lang="ru-RU" sz="1400" b="1" dirty="0" smtClean="0"/>
                <a:t>в % от общего оборота                                             </a:t>
              </a:r>
              <a:r>
                <a:rPr lang="ru-RU" b="1" dirty="0" smtClean="0">
                  <a:solidFill>
                    <a:srgbClr val="00B050"/>
                  </a:solidFill>
                </a:rPr>
                <a:t>Число  членов</a:t>
              </a:r>
            </a:p>
            <a:p>
              <a:r>
                <a:rPr lang="ru-RU" sz="1600" dirty="0" smtClean="0"/>
                <a:t>1995 – 329,6 млрд.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9,3                                              </a:t>
              </a:r>
              <a:r>
                <a:rPr lang="ru-RU" b="1" dirty="0" smtClean="0">
                  <a:solidFill>
                    <a:srgbClr val="00B050"/>
                  </a:solidFill>
                </a:rPr>
                <a:t>потребительских кооперативов</a:t>
              </a:r>
              <a:endParaRPr lang="ru-RU" dirty="0" smtClean="0"/>
            </a:p>
            <a:p>
              <a:r>
                <a:rPr lang="ru-RU" sz="1600" dirty="0" smtClean="0"/>
                <a:t>2000 –  918,5 млн. 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7,9                                                                   2006 г.        2016 г.</a:t>
              </a:r>
            </a:p>
            <a:p>
              <a:r>
                <a:rPr lang="ru-RU" sz="1600" dirty="0" smtClean="0"/>
                <a:t>2005 – 1873,4 млн.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5,9                                         СХО                          5                17</a:t>
              </a:r>
            </a:p>
            <a:p>
              <a:r>
                <a:rPr lang="ru-RU" sz="1600" dirty="0" smtClean="0"/>
                <a:t>2010 – 3888,3 млн.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4,1                                         КФХ и ИП                1                11</a:t>
              </a:r>
            </a:p>
            <a:p>
              <a:r>
                <a:rPr lang="ru-RU" sz="1600" dirty="0" smtClean="0"/>
                <a:t>2015 – 3416,2 млн.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1,8                                         ЛПХ                    1145             124               </a:t>
              </a:r>
            </a:p>
            <a:p>
              <a:r>
                <a:rPr lang="ru-RU" sz="1600" dirty="0" smtClean="0"/>
                <a:t>2017 – 3131,1 млн. </a:t>
              </a:r>
              <a:r>
                <a:rPr lang="ru-RU" sz="1600" dirty="0" err="1" smtClean="0"/>
                <a:t>руб</a:t>
              </a:r>
              <a:r>
                <a:rPr lang="ru-RU" sz="1600" dirty="0" smtClean="0"/>
                <a:t>              1,5  </a:t>
              </a:r>
              <a:endParaRPr lang="ru-RU" sz="1600" dirty="0"/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2281424" y="3838515"/>
              <a:ext cx="0" cy="17507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41801" y="4077072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4746257" y="4365104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6012160" y="4353838"/>
              <a:ext cx="0" cy="1019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946261" y="4344592"/>
              <a:ext cx="2003" cy="10286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4788024" y="4581128"/>
              <a:ext cx="36421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Волна 53"/>
            <p:cNvSpPr/>
            <p:nvPr/>
          </p:nvSpPr>
          <p:spPr>
            <a:xfrm rot="21247170">
              <a:off x="4071055" y="5307828"/>
              <a:ext cx="4473300" cy="1207563"/>
            </a:xfrm>
            <a:prstGeom prst="wav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38772" y="5509101"/>
              <a:ext cx="411489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Сельскохозяйственными </a:t>
              </a:r>
              <a:r>
                <a:rPr lang="ru-RU" sz="1400" b="1" dirty="0" err="1" smtClean="0"/>
                <a:t>потребкооперативами</a:t>
              </a:r>
              <a:r>
                <a:rPr lang="ru-RU" sz="1400" b="1" dirty="0" smtClean="0"/>
                <a:t> в 2017г.  отгружено продукции  собственного производства на       </a:t>
              </a:r>
              <a:r>
                <a:rPr lang="ru-RU" b="1" dirty="0" smtClean="0">
                  <a:solidFill>
                    <a:srgbClr val="FF0000"/>
                  </a:solidFill>
                </a:rPr>
                <a:t>6 770 300 руб.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Стрелка вправо 54"/>
            <p:cNvSpPr/>
            <p:nvPr/>
          </p:nvSpPr>
          <p:spPr>
            <a:xfrm>
              <a:off x="4535996" y="515702"/>
              <a:ext cx="1059236" cy="465026"/>
            </a:xfrm>
            <a:prstGeom prst="rightArrow">
              <a:avLst/>
            </a:prstGeom>
            <a:solidFill>
              <a:srgbClr val="80C535"/>
            </a:solidFill>
            <a:ln>
              <a:solidFill>
                <a:srgbClr val="80C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Стрелка вправо 57"/>
            <p:cNvSpPr/>
            <p:nvPr/>
          </p:nvSpPr>
          <p:spPr>
            <a:xfrm rot="10800000">
              <a:off x="3283585" y="515702"/>
              <a:ext cx="1059236" cy="46502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66" y="57286"/>
            <a:ext cx="2110726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9" y="-42839"/>
            <a:ext cx="1965449" cy="131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9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116"/>
          <p:cNvSpPr/>
          <p:nvPr/>
        </p:nvSpPr>
        <p:spPr>
          <a:xfrm>
            <a:off x="154149" y="5773582"/>
            <a:ext cx="8720389" cy="528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144227" y="5064599"/>
            <a:ext cx="8720389" cy="567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153081" y="4341994"/>
            <a:ext cx="8720389" cy="593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153592" y="3627044"/>
            <a:ext cx="8720389" cy="5386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153592" y="2838934"/>
            <a:ext cx="8720389" cy="564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153593" y="2120230"/>
            <a:ext cx="8720389" cy="544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адпись 2"/>
          <p:cNvSpPr txBox="1">
            <a:spLocks noChangeArrowheads="1"/>
          </p:cNvSpPr>
          <p:nvPr/>
        </p:nvSpPr>
        <p:spPr bwMode="auto">
          <a:xfrm>
            <a:off x="153081" y="2067284"/>
            <a:ext cx="1951867" cy="72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с</a:t>
            </a:r>
            <a:r>
              <a:rPr lang="ru-RU" sz="105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sz="105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  организаций, осуществляющих деятельность, ед.</a:t>
            </a:r>
            <a:endParaRPr lang="ru-RU" sz="10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4146" y="70449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ИТОГИ всхп-2016 года В СОСЕДНИХ РЕГИОНАХ </a:t>
            </a:r>
            <a:r>
              <a:rPr lang="ru-RU" cap="all" dirty="0" err="1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цфо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88095" y="1196752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численность населения на 1.01.16 г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тыс. человек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88095" y="1719720"/>
            <a:ext cx="2826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Доля сельского населения,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485" y="2812721"/>
            <a:ext cx="17303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КФХ 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ИП, осуществляющих </a:t>
            </a: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деятельность, ед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794" y="3532209"/>
            <a:ext cx="17519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ЛПХ, </a:t>
            </a: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производящих с/хозяйственную продукцию, тысяч 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6976" y="4421536"/>
            <a:ext cx="14730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Посевная </a:t>
            </a: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площадь, </a:t>
            </a:r>
          </a:p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4227" y="5148862"/>
            <a:ext cx="1290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КРС, </a:t>
            </a:r>
            <a:endParaRPr lang="ru-RU" sz="11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голов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4470" y="5834376"/>
            <a:ext cx="14461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</a:t>
            </a: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свиней,</a:t>
            </a:r>
          </a:p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голов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3015" y="6345950"/>
            <a:ext cx="14602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</a:t>
            </a: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птицы,</a:t>
            </a:r>
          </a:p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</a:t>
            </a:r>
            <a:r>
              <a:rPr lang="ru-RU" sz="11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голов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634792"/>
            <a:ext cx="1432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Владимирская область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65238" y="620688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Ярославская область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93418" y="625230"/>
            <a:ext cx="120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Рязанская область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35195" y="634792"/>
            <a:ext cx="1362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Ивановская область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41872" y="634792"/>
            <a:ext cx="1271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Костромская область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67" y="2824992"/>
            <a:ext cx="1251763" cy="61605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25" y="3636121"/>
            <a:ext cx="1251763" cy="58729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93" y="2015665"/>
            <a:ext cx="1265909" cy="70619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 flipH="1">
            <a:off x="2038514" y="4985070"/>
            <a:ext cx="1065422" cy="73891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9097" y="6172045"/>
            <a:ext cx="875393" cy="65482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25" y="5817082"/>
            <a:ext cx="780856" cy="40530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2054" b="20954"/>
          <a:stretch/>
        </p:blipFill>
        <p:spPr>
          <a:xfrm>
            <a:off x="1735716" y="4206037"/>
            <a:ext cx="1088667" cy="712175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3275209" y="1219890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1397, 2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8677" y="165853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22,1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545090" y="1237420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1271,9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657793" y="165853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18,3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787954" y="1237420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1130,1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905542" y="1651164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28,6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903583" y="1230349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1029,8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030818" y="165853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18,7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8120007" y="121670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651,5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8173953" y="165853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28,5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464755" y="2233611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267</a:t>
            </a:r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4686647" y="222415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308</a:t>
            </a:r>
            <a:endParaRPr lang="ru-RU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5939226" y="2224155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309</a:t>
            </a:r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7059672" y="2224155"/>
            <a:ext cx="5357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169</a:t>
            </a:r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8209618" y="222415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207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3502834" y="2963918"/>
            <a:ext cx="535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337</a:t>
            </a:r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3502834" y="3730199"/>
            <a:ext cx="535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227</a:t>
            </a:r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476384" y="4474436"/>
            <a:ext cx="535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314</a:t>
            </a:r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3489115" y="520674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135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3502835" y="5858825"/>
            <a:ext cx="535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133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3444324" y="635869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4064</a:t>
            </a:r>
            <a:endParaRPr lang="ru-RU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4686646" y="296391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289</a:t>
            </a:r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4686646" y="3730199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170</a:t>
            </a:r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4686646" y="4474436"/>
            <a:ext cx="5357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314</a:t>
            </a:r>
            <a:endParaRPr lang="ru-RU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4672927" y="5206742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endParaRPr lang="ru-RU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4758238" y="58588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endParaRPr lang="ru-RU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4577076" y="6357775"/>
            <a:ext cx="7697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11480</a:t>
            </a:r>
            <a:endParaRPr lang="ru-RU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5940369" y="2963918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554</a:t>
            </a:r>
            <a:endParaRPr lang="ru-RU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5939225" y="3730199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251</a:t>
            </a:r>
            <a:endParaRPr lang="ru-RU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5939225" y="4474436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872</a:t>
            </a:r>
            <a:endParaRPr lang="ru-RU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5935263" y="5169859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170</a:t>
            </a:r>
            <a:endParaRPr lang="ru-RU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5939226" y="5858825"/>
            <a:ext cx="5357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195</a:t>
            </a:r>
            <a:endParaRPr lang="ru-RU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5880716" y="634595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4359</a:t>
            </a:r>
            <a:endParaRPr lang="ru-RU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7059671" y="2963918"/>
            <a:ext cx="5357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endParaRPr lang="ru-RU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7059671" y="3730199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172</a:t>
            </a:r>
            <a:endParaRPr lang="ru-RU" dirty="0"/>
          </a:p>
        </p:txBody>
      </p:sp>
      <p:sp>
        <p:nvSpPr>
          <p:cNvPr id="100" name="Прямоугольник 99"/>
          <p:cNvSpPr/>
          <p:nvPr/>
        </p:nvSpPr>
        <p:spPr>
          <a:xfrm>
            <a:off x="7059671" y="4474436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227</a:t>
            </a:r>
            <a:endParaRPr lang="ru-RU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7093305" y="52067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endParaRPr lang="ru-RU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7118181" y="5853894"/>
            <a:ext cx="4772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ru-RU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7001161" y="6376727"/>
            <a:ext cx="65274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2871</a:t>
            </a: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8204993" y="296391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249</a:t>
            </a:r>
            <a:endParaRPr lang="ru-RU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8209617" y="3730199"/>
            <a:ext cx="5357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123</a:t>
            </a:r>
            <a:endParaRPr lang="ru-RU" dirty="0"/>
          </a:p>
        </p:txBody>
      </p:sp>
      <p:sp>
        <p:nvSpPr>
          <p:cNvPr id="106" name="Прямоугольник 105"/>
          <p:cNvSpPr/>
          <p:nvPr/>
        </p:nvSpPr>
        <p:spPr>
          <a:xfrm>
            <a:off x="8209617" y="4474436"/>
            <a:ext cx="5357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187</a:t>
            </a:r>
            <a:endParaRPr lang="ru-RU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8254408" y="5213082"/>
            <a:ext cx="41870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59</a:t>
            </a:r>
            <a:endParaRPr lang="ru-RU" dirty="0"/>
          </a:p>
        </p:txBody>
      </p:sp>
      <p:sp>
        <p:nvSpPr>
          <p:cNvPr id="108" name="Прямоугольник 107"/>
          <p:cNvSpPr/>
          <p:nvPr/>
        </p:nvSpPr>
        <p:spPr>
          <a:xfrm>
            <a:off x="8268128" y="585239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endParaRPr lang="ru-RU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8160989" y="635777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3773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9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5" y="0"/>
            <a:ext cx="8771212" cy="5275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5157192"/>
            <a:ext cx="6029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8000"/>
                </a:solidFill>
              </a:rPr>
              <a:t>Спасибо за внимание!</a:t>
            </a:r>
            <a:endParaRPr lang="ru-RU" sz="4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адпись 2"/>
          <p:cNvSpPr txBox="1">
            <a:spLocks noChangeArrowheads="1"/>
          </p:cNvSpPr>
          <p:nvPr/>
        </p:nvSpPr>
        <p:spPr bwMode="auto">
          <a:xfrm>
            <a:off x="5692035" y="693459"/>
            <a:ext cx="101714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308 тыс.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Надпись 2"/>
          <p:cNvSpPr txBox="1">
            <a:spLocks noChangeArrowheads="1"/>
          </p:cNvSpPr>
          <p:nvPr/>
        </p:nvSpPr>
        <p:spPr bwMode="auto">
          <a:xfrm>
            <a:off x="7824788" y="1682079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1440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Надпись 2"/>
          <p:cNvSpPr txBox="1">
            <a:spLocks noChangeArrowheads="1"/>
          </p:cNvSpPr>
          <p:nvPr/>
        </p:nvSpPr>
        <p:spPr bwMode="auto">
          <a:xfrm>
            <a:off x="1682002" y="2771035"/>
            <a:ext cx="706082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6200000">
            <a:off x="1544354" y="3182772"/>
            <a:ext cx="841348" cy="679179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44000">
                <a:srgbClr val="F7BD55"/>
              </a:gs>
              <a:gs pos="79000">
                <a:srgbClr val="FAEDD5"/>
              </a:gs>
              <a:gs pos="0">
                <a:srgbClr val="F5A10B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6200000">
            <a:off x="1800677" y="2170628"/>
            <a:ext cx="2934870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6200000">
            <a:off x="3294212" y="2872149"/>
            <a:ext cx="1316708" cy="6793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0000">
                <a:srgbClr val="FAEDD5"/>
              </a:gs>
              <a:gs pos="45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4623273" y="2115660"/>
            <a:ext cx="2845226" cy="685378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6000">
                <a:srgbClr val="FAEDD5"/>
              </a:gs>
              <a:gs pos="46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6200000">
            <a:off x="3770404" y="1941398"/>
            <a:ext cx="3213496" cy="683354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041305" y="1381817"/>
            <a:ext cx="1399525" cy="154837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7" name="Пятиугольник 26"/>
          <p:cNvSpPr/>
          <p:nvPr/>
        </p:nvSpPr>
        <p:spPr>
          <a:xfrm rot="16200000">
            <a:off x="6676230" y="2772342"/>
            <a:ext cx="1658215" cy="683174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8" name="Пятиугольник 27"/>
          <p:cNvSpPr/>
          <p:nvPr/>
        </p:nvSpPr>
        <p:spPr>
          <a:xfrm rot="16200000">
            <a:off x="7155849" y="2644605"/>
            <a:ext cx="2021055" cy="683176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0000">
                <a:srgbClr val="FAEDD5"/>
              </a:gs>
              <a:gs pos="45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80369" y="731001"/>
            <a:ext cx="295275" cy="228600"/>
          </a:xfrm>
          <a:prstGeom prst="rect">
            <a:avLst/>
          </a:prstGeom>
          <a:solidFill>
            <a:srgbClr val="5C9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94113" y="1083315"/>
            <a:ext cx="295275" cy="228600"/>
          </a:xfrm>
          <a:prstGeom prst="rect">
            <a:avLst/>
          </a:prstGeom>
          <a:solidFill>
            <a:srgbClr val="E194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Надпись 2"/>
          <p:cNvSpPr txBox="1">
            <a:spLocks noChangeArrowheads="1"/>
          </p:cNvSpPr>
          <p:nvPr/>
        </p:nvSpPr>
        <p:spPr bwMode="auto">
          <a:xfrm>
            <a:off x="8053149" y="1035736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Надпись 2"/>
          <p:cNvSpPr txBox="1">
            <a:spLocks noChangeArrowheads="1"/>
          </p:cNvSpPr>
          <p:nvPr/>
        </p:nvSpPr>
        <p:spPr bwMode="auto">
          <a:xfrm>
            <a:off x="8053149" y="717034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Надпись 2"/>
          <p:cNvSpPr txBox="1">
            <a:spLocks noChangeArrowheads="1"/>
          </p:cNvSpPr>
          <p:nvPr/>
        </p:nvSpPr>
        <p:spPr bwMode="auto">
          <a:xfrm>
            <a:off x="160753" y="777918"/>
            <a:ext cx="2255963" cy="14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*ИП – Индивидуальные предприниматели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*ЛПХ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Личные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подсобные </a:t>
            </a: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</a:t>
            </a:r>
            <a:endParaRPr lang="en-US" sz="1200" dirty="0" smtClean="0">
              <a:solidFill>
                <a:srgbClr val="40404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*КФХ – Крестьянские (фермерские хозяйства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Надпись 2"/>
          <p:cNvSpPr txBox="1">
            <a:spLocks noChangeArrowheads="1"/>
          </p:cNvSpPr>
          <p:nvPr/>
        </p:nvSpPr>
        <p:spPr bwMode="auto">
          <a:xfrm>
            <a:off x="323528" y="4565507"/>
            <a:ext cx="2272186" cy="58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Надпись 2"/>
          <p:cNvSpPr txBox="1">
            <a:spLocks noChangeArrowheads="1"/>
          </p:cNvSpPr>
          <p:nvPr/>
        </p:nvSpPr>
        <p:spPr bwMode="auto">
          <a:xfrm>
            <a:off x="2416716" y="4559823"/>
            <a:ext cx="2618759" cy="70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(фермерские) хозяйства и ИП*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адпись 2"/>
          <p:cNvSpPr txBox="1">
            <a:spLocks noChangeArrowheads="1"/>
          </p:cNvSpPr>
          <p:nvPr/>
        </p:nvSpPr>
        <p:spPr bwMode="auto">
          <a:xfrm>
            <a:off x="4879053" y="4574743"/>
            <a:ext cx="2146333" cy="8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ЛПХ</a:t>
            </a:r>
            <a:r>
              <a:rPr lang="en-US" sz="12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другие индивидуальные хозяйства граждан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адпись 2"/>
          <p:cNvSpPr txBox="1">
            <a:spLocks noChangeArrowheads="1"/>
          </p:cNvSpPr>
          <p:nvPr/>
        </p:nvSpPr>
        <p:spPr bwMode="auto">
          <a:xfrm>
            <a:off x="7171710" y="4558003"/>
            <a:ext cx="1728730" cy="8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Некоммерческие объединения граждан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959481" y="2571545"/>
            <a:ext cx="706082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429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>
          <a:xfrm rot="16200000">
            <a:off x="820643" y="3059630"/>
            <a:ext cx="948548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4146" y="70449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сельскохозяйственных организаций/хозяйств </a:t>
            </a:r>
            <a:r>
              <a:rPr lang="ru-RU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(единиц)</a:t>
            </a:r>
            <a:endParaRPr lang="ru-RU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b="32969"/>
          <a:stretch/>
        </p:blipFill>
        <p:spPr>
          <a:xfrm>
            <a:off x="-6006" y="3318918"/>
            <a:ext cx="9027219" cy="1376268"/>
          </a:xfrm>
          <a:prstGeom prst="rect">
            <a:avLst/>
          </a:prstGeom>
        </p:spPr>
      </p:pic>
      <p:sp>
        <p:nvSpPr>
          <p:cNvPr id="45" name="Надпись 2"/>
          <p:cNvSpPr txBox="1">
            <a:spLocks noChangeArrowheads="1"/>
          </p:cNvSpPr>
          <p:nvPr/>
        </p:nvSpPr>
        <p:spPr bwMode="auto">
          <a:xfrm>
            <a:off x="2914131" y="730442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2217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Надпись 2"/>
          <p:cNvSpPr txBox="1">
            <a:spLocks noChangeArrowheads="1"/>
          </p:cNvSpPr>
          <p:nvPr/>
        </p:nvSpPr>
        <p:spPr bwMode="auto">
          <a:xfrm>
            <a:off x="3622706" y="2262628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1029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Надпись 2"/>
          <p:cNvSpPr txBox="1">
            <a:spLocks noChangeArrowheads="1"/>
          </p:cNvSpPr>
          <p:nvPr/>
        </p:nvSpPr>
        <p:spPr bwMode="auto">
          <a:xfrm>
            <a:off x="4790532" y="373346"/>
            <a:ext cx="101714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 тыс.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Надпись 2"/>
          <p:cNvSpPr txBox="1">
            <a:spLocks noChangeArrowheads="1"/>
          </p:cNvSpPr>
          <p:nvPr/>
        </p:nvSpPr>
        <p:spPr bwMode="auto">
          <a:xfrm>
            <a:off x="7025387" y="1975665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1326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7560" y="5199958"/>
            <a:ext cx="8940587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 сравнению с 2006 </a:t>
            </a:r>
            <a:r>
              <a:rPr lang="ru-RU" sz="11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г. снизилось </a:t>
            </a:r>
            <a:r>
              <a:rPr lang="ru-RU" sz="11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число хозяйств по всем категориям сельхозпроизводителей, за исключением некоммерческих объединений граждан (+114 объединений).</a:t>
            </a:r>
            <a:r>
              <a:rPr lang="ru-RU" sz="1100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Больше 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всего сократилось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число:</a:t>
            </a:r>
            <a:endParaRPr lang="ru-RU" sz="1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КФХ* </a:t>
            </a:r>
            <a:r>
              <a:rPr lang="ru-RU" sz="11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 ИП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-  более чем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наполовину 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(на 1,2 тыс.  или на  54%),</a:t>
            </a:r>
            <a:endParaRPr lang="ru-RU" sz="1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ЛПХ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- на 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12,3 тыс. хозяйств (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en-US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чем на 4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%),</a:t>
            </a:r>
            <a:endParaRPr lang="ru-RU" sz="1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11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с/х организаций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изменилось незначительно  (минус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1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организации, </a:t>
            </a:r>
            <a:r>
              <a:rPr lang="ru-RU" sz="1100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на 0,7 %).  </a:t>
            </a:r>
            <a:endParaRPr lang="ru-RU" sz="1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Но если мы посмотрим отдельно  по  крупным, средним и малым предприятиям, то ситуация будет  кардинально отличаться. </a:t>
            </a:r>
            <a:endParaRPr lang="ru-RU" sz="11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Число крупных и средних предприятий сократились довольно значительно на 136 ед. со 180 до 44.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Число малых организаций, наоборот, стало больше на 132 ед. со 156 до 288. </a:t>
            </a:r>
          </a:p>
        </p:txBody>
      </p:sp>
    </p:spTree>
    <p:extLst>
      <p:ext uri="{BB962C8B-B14F-4D97-AF65-F5344CB8AC3E}">
        <p14:creationId xmlns:p14="http://schemas.microsoft.com/office/powerpoint/2010/main" val="4406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683568" y="141050"/>
            <a:ext cx="8215312" cy="10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Распределение личных подсобных хозяйств </a:t>
            </a: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целям </a:t>
            </a: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сельскохозяйственного производства</a:t>
            </a:r>
            <a:endParaRPr lang="ru-RU" altLang="ru-RU" sz="1800" cap="all" dirty="0">
              <a:ln w="0"/>
              <a:solidFill>
                <a:srgbClr val="05714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ru-RU" alt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тысяч </a:t>
            </a:r>
            <a:r>
              <a:rPr lang="ru-RU" alt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единиц)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893407"/>
              </p:ext>
            </p:extLst>
          </p:nvPr>
        </p:nvGraphicFramePr>
        <p:xfrm>
          <a:off x="467544" y="1036254"/>
          <a:ext cx="7992888" cy="448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9613" y="5276958"/>
            <a:ext cx="197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Самообеспечение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продовольствием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1880" y="5282624"/>
            <a:ext cx="1978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Дополнительный источник денежных средств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7392" y="5282624"/>
            <a:ext cx="197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Основной источник денежных средств</a:t>
            </a:r>
          </a:p>
        </p:txBody>
      </p:sp>
    </p:spTree>
    <p:extLst>
      <p:ext uri="{BB962C8B-B14F-4D97-AF65-F5344CB8AC3E}">
        <p14:creationId xmlns:p14="http://schemas.microsoft.com/office/powerpoint/2010/main" val="16469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" y="4570"/>
            <a:ext cx="9144000" cy="685343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-11785" y="5684588"/>
            <a:ext cx="9120289" cy="1201278"/>
            <a:chOff x="14922" y="5464542"/>
            <a:chExt cx="8936639" cy="1108034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9" b="24655"/>
            <a:stretch/>
          </p:blipFill>
          <p:spPr>
            <a:xfrm flipH="1">
              <a:off x="6366508" y="5474919"/>
              <a:ext cx="2585053" cy="1097212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5" b="23054"/>
            <a:stretch/>
          </p:blipFill>
          <p:spPr>
            <a:xfrm>
              <a:off x="2850828" y="5564192"/>
              <a:ext cx="2184442" cy="1008384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96"/>
            <a:stretch/>
          </p:blipFill>
          <p:spPr>
            <a:xfrm>
              <a:off x="14922" y="5464542"/>
              <a:ext cx="3147449" cy="110803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5" b="22884"/>
            <a:stretch/>
          </p:blipFill>
          <p:spPr>
            <a:xfrm>
              <a:off x="4659769" y="5561953"/>
              <a:ext cx="2184442" cy="1010623"/>
            </a:xfrm>
            <a:prstGeom prst="rect">
              <a:avLst/>
            </a:prstGeom>
          </p:spPr>
        </p:pic>
      </p:grp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405717"/>
              </p:ext>
            </p:extLst>
          </p:nvPr>
        </p:nvGraphicFramePr>
        <p:xfrm>
          <a:off x="27197" y="2497565"/>
          <a:ext cx="1947353" cy="2943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197" y="5610028"/>
            <a:ext cx="194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Сельскохозяйственные организации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73220564"/>
              </p:ext>
            </p:extLst>
          </p:nvPr>
        </p:nvGraphicFramePr>
        <p:xfrm>
          <a:off x="1376268" y="404664"/>
          <a:ext cx="2382358" cy="5113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3284" y="560289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Крестьянские (фермерские) хозяйства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30709276"/>
              </p:ext>
            </p:extLst>
          </p:nvPr>
        </p:nvGraphicFramePr>
        <p:xfrm>
          <a:off x="3458518" y="3427451"/>
          <a:ext cx="1971970" cy="19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66424" y="564339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Индивидуальные предприниматели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961655300"/>
              </p:ext>
            </p:extLst>
          </p:nvPr>
        </p:nvGraphicFramePr>
        <p:xfrm>
          <a:off x="5220658" y="692696"/>
          <a:ext cx="2129970" cy="463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22608" y="5572709"/>
            <a:ext cx="195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Личные подсобные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другие индивидуальные хозяйства граждан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32257820"/>
              </p:ext>
            </p:extLst>
          </p:nvPr>
        </p:nvGraphicFramePr>
        <p:xfrm>
          <a:off x="6749127" y="1952530"/>
          <a:ext cx="2394873" cy="343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254741" y="560157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Некоммерческие объединения граждан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508104" y="5283246"/>
            <a:ext cx="1196331" cy="2519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2006     2016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513" y="5237793"/>
            <a:ext cx="8712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395536" y="5295803"/>
            <a:ext cx="1272644" cy="252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2006      2016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2051720" y="5296000"/>
            <a:ext cx="1290471" cy="252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2006      2016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3779912" y="5287117"/>
            <a:ext cx="1294274" cy="2522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2006      2016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7236296" y="5301517"/>
            <a:ext cx="1268696" cy="2519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2006     2016 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4358681"/>
            <a:ext cx="477676" cy="8529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187624" y="4509120"/>
            <a:ext cx="477676" cy="7006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051720" y="4864003"/>
            <a:ext cx="477676" cy="3493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843808" y="4563165"/>
            <a:ext cx="477676" cy="6466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51520" y="4563165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15616" y="4700728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79712" y="4918174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20214" y="4751566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79912" y="5013176"/>
            <a:ext cx="477676" cy="1680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572000" y="4864003"/>
            <a:ext cx="477676" cy="3457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508104" y="2309081"/>
            <a:ext cx="477676" cy="29025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254564" y="2497565"/>
            <a:ext cx="477676" cy="27140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164288" y="2996951"/>
            <a:ext cx="477676" cy="2214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068238" y="3212976"/>
            <a:ext cx="477676" cy="19986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3684310" y="4967590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99992" y="4912460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62%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36096" y="3607013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28184" y="3667479"/>
            <a:ext cx="59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92280" y="3584366"/>
            <a:ext cx="61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21408" y="3451553"/>
            <a:ext cx="612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-11785" y="-22081"/>
            <a:ext cx="91440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</a:t>
            </a:r>
            <a:r>
              <a:rPr lang="ru-RU" sz="1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сельскохозяйственных производителей. </a:t>
            </a:r>
            <a:br>
              <a:rPr lang="ru-RU" sz="1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фактически осуществлявших сельскохозяйственную деятельность</a:t>
            </a:r>
            <a:br>
              <a:rPr lang="ru-RU" sz="1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в общем числе по категориям </a:t>
            </a:r>
            <a:r>
              <a:rPr lang="ru-RU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единиц / процентов)</a:t>
            </a:r>
            <a:endParaRPr lang="ru-RU" sz="16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9513" y="1161446"/>
            <a:ext cx="372048" cy="2325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87918" y="1783124"/>
            <a:ext cx="363643" cy="1977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395536" y="1054371"/>
            <a:ext cx="1613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Число организаций (хозяйств), единиц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4541" y="1676643"/>
            <a:ext cx="152717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Удельный вес организаций (хозяйств), осуществлявших с/х деятельность, %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5404723" y="1551992"/>
            <a:ext cx="1399525" cy="154837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1907704" y="1269379"/>
            <a:ext cx="988806" cy="110931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2699792" y="3668126"/>
            <a:ext cx="1231633" cy="110931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1664" y="30624"/>
            <a:ext cx="9144000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0"/>
              </a:spcAft>
            </a:pP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муниципальных образований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ВЛАДИМИРСКОЙ ОБЛАСТИ в </a:t>
            </a:r>
            <a:r>
              <a:rPr lang="ru-RU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общей </a:t>
            </a:r>
            <a:r>
              <a:rPr lang="ru-RU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площади земли</a:t>
            </a:r>
          </a:p>
          <a:p>
            <a:pPr indent="450215" algn="ctr" fontAlgn="t"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(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на 1 июля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2016 г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.; в процентах от общей площади земли в хозяйствах всех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категорий</a:t>
            </a:r>
            <a:endParaRPr lang="ru-RU" sz="1600" cap="all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56792"/>
            <a:ext cx="8773666" cy="72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 земельная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 объектов переписи</a:t>
            </a:r>
          </a:p>
          <a:p>
            <a:pPr fontAlgn="t">
              <a:lnSpc>
                <a:spcPct val="115000"/>
              </a:lnSpc>
              <a:spcAft>
                <a:spcPts val="0"/>
              </a:spcAft>
            </a:pPr>
            <a:endParaRPr lang="ru-RU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2006 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356 тыс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          </a:t>
            </a:r>
            <a:r>
              <a:rPr lang="ru-RU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г</a:t>
            </a:r>
            <a:r>
              <a:rPr lang="ru-RU" sz="16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776 </a:t>
            </a:r>
            <a:r>
              <a:rPr lang="ru-RU" sz="16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</a:t>
            </a:r>
            <a:r>
              <a:rPr lang="ru-RU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</a:t>
            </a:r>
            <a:r>
              <a:rPr lang="en-US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(минус 43 % (580 </a:t>
            </a:r>
            <a:r>
              <a:rPr lang="ru-RU" sz="16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тыс.га</a:t>
            </a:r>
            <a:r>
              <a:rPr lang="ru-RU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))</a:t>
            </a:r>
            <a:r>
              <a:rPr lang="en-US" sz="16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1294836"/>
              </p:ext>
            </p:extLst>
          </p:nvPr>
        </p:nvGraphicFramePr>
        <p:xfrm>
          <a:off x="501362" y="2235200"/>
          <a:ext cx="8629650" cy="443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74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65149202"/>
              </p:ext>
            </p:extLst>
          </p:nvPr>
        </p:nvGraphicFramePr>
        <p:xfrm>
          <a:off x="277252" y="806298"/>
          <a:ext cx="8748972" cy="215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52817444"/>
              </p:ext>
            </p:extLst>
          </p:nvPr>
        </p:nvGraphicFramePr>
        <p:xfrm>
          <a:off x="277252" y="1847357"/>
          <a:ext cx="874897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9" name="Рисунок 3" descr="podlogka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9688"/>
            <a:ext cx="91440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204978" y="45866"/>
            <a:ext cx="8748972" cy="113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сельскохозяйственных угодий </a:t>
            </a: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Владимирской области в 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хозяйствах </a:t>
            </a:r>
            <a:r>
              <a:rPr lang="ru-RU" altLang="ru-RU" sz="18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всех категорий</a:t>
            </a:r>
            <a: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18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(в процентах от общей площади сельскохозяйственных угодий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/>
            </a:r>
            <a:b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</a:b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 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хозяйствах всех категорий)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12526" y="5517232"/>
            <a:ext cx="9120289" cy="1313046"/>
            <a:chOff x="14922" y="5464542"/>
            <a:chExt cx="8936639" cy="110803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9" b="24655"/>
            <a:stretch/>
          </p:blipFill>
          <p:spPr>
            <a:xfrm flipH="1">
              <a:off x="6366508" y="5474919"/>
              <a:ext cx="2585053" cy="109721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5" b="23054"/>
            <a:stretch/>
          </p:blipFill>
          <p:spPr>
            <a:xfrm>
              <a:off x="2850828" y="5564192"/>
              <a:ext cx="2184442" cy="100838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96"/>
            <a:stretch/>
          </p:blipFill>
          <p:spPr>
            <a:xfrm>
              <a:off x="14922" y="5464542"/>
              <a:ext cx="3147449" cy="110803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5" b="22884"/>
            <a:stretch/>
          </p:blipFill>
          <p:spPr>
            <a:xfrm>
              <a:off x="4659769" y="5561953"/>
              <a:ext cx="2184442" cy="1010623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92378" y="4313949"/>
            <a:ext cx="88338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</a:t>
            </a:r>
            <a:r>
              <a:rPr lang="ru-RU" sz="1400" b="1" dirty="0" smtClean="0"/>
              <a:t>амую </a:t>
            </a:r>
            <a:r>
              <a:rPr lang="ru-RU" sz="1400" b="1" dirty="0"/>
              <a:t>большую </a:t>
            </a:r>
            <a:r>
              <a:rPr lang="ru-RU" sz="1400" b="1" dirty="0" smtClean="0"/>
              <a:t> долю    </a:t>
            </a:r>
            <a:r>
              <a:rPr lang="ru-RU" sz="1400" b="1" dirty="0"/>
              <a:t>в  </a:t>
            </a:r>
            <a:r>
              <a:rPr lang="ru-RU" sz="1400" b="1" dirty="0" smtClean="0"/>
              <a:t>сельхозугодиях занимала пашня</a:t>
            </a:r>
            <a:r>
              <a:rPr lang="ru-RU" sz="1400" dirty="0" smtClean="0"/>
              <a:t>. </a:t>
            </a:r>
            <a:r>
              <a:rPr lang="ru-RU" sz="1400" b="1" dirty="0" smtClean="0"/>
              <a:t>В 2006 г. – 66%, </a:t>
            </a:r>
            <a:r>
              <a:rPr lang="ru-RU" sz="1400" b="1" dirty="0"/>
              <a:t>в </a:t>
            </a:r>
            <a:r>
              <a:rPr lang="ru-RU" sz="1400" b="1" dirty="0" smtClean="0"/>
              <a:t>2016 г. – </a:t>
            </a:r>
            <a:r>
              <a:rPr lang="ru-RU" sz="1400" b="1" dirty="0"/>
              <a:t>58</a:t>
            </a:r>
            <a:r>
              <a:rPr lang="ru-RU" sz="1400" b="1" dirty="0" smtClean="0"/>
              <a:t>% (минус 8п.п.) </a:t>
            </a:r>
          </a:p>
          <a:p>
            <a:r>
              <a:rPr lang="ru-RU" sz="1400" dirty="0" smtClean="0"/>
              <a:t>Далее  </a:t>
            </a:r>
            <a:r>
              <a:rPr lang="ru-RU" sz="1400" dirty="0"/>
              <a:t>тренды в</a:t>
            </a:r>
            <a:r>
              <a:rPr lang="ru-RU" sz="1400" dirty="0" smtClean="0"/>
              <a:t>  </a:t>
            </a:r>
            <a:r>
              <a:rPr lang="ru-RU" sz="1400" dirty="0"/>
              <a:t>использовании сельхозугодий </a:t>
            </a:r>
            <a:r>
              <a:rPr lang="ru-RU" sz="1400" dirty="0" smtClean="0"/>
              <a:t>изменились:</a:t>
            </a:r>
            <a:endParaRPr lang="ru-RU" sz="1400" dirty="0"/>
          </a:p>
          <a:p>
            <a:r>
              <a:rPr lang="ru-RU" sz="1400" dirty="0"/>
              <a:t>- </a:t>
            </a:r>
            <a:r>
              <a:rPr lang="ru-RU" sz="1400" b="1" dirty="0"/>
              <a:t>на второе место</a:t>
            </a:r>
            <a:r>
              <a:rPr lang="ru-RU" sz="1400" dirty="0"/>
              <a:t> по размеру в </a:t>
            </a:r>
            <a:r>
              <a:rPr lang="ru-RU" sz="1400" dirty="0" smtClean="0"/>
              <a:t>2016 г</a:t>
            </a:r>
            <a:r>
              <a:rPr lang="ru-RU" sz="1400" dirty="0"/>
              <a:t>. вышла </a:t>
            </a:r>
            <a:r>
              <a:rPr lang="ru-RU" sz="1400" b="1" dirty="0"/>
              <a:t>залежь – 26% </a:t>
            </a:r>
            <a:r>
              <a:rPr lang="ru-RU" sz="1400" dirty="0"/>
              <a:t>(в </a:t>
            </a:r>
            <a:r>
              <a:rPr lang="ru-RU" sz="1400" dirty="0" smtClean="0"/>
              <a:t>2006 г</a:t>
            </a:r>
            <a:r>
              <a:rPr lang="ru-RU" sz="1400" dirty="0"/>
              <a:t>. </a:t>
            </a:r>
            <a:r>
              <a:rPr lang="ru-RU" sz="1400" dirty="0" smtClean="0"/>
              <a:t>- 9%, 4 место)</a:t>
            </a:r>
            <a:r>
              <a:rPr lang="en-US" sz="1400" dirty="0" smtClean="0"/>
              <a:t>;</a:t>
            </a:r>
            <a:r>
              <a:rPr lang="ru-RU" sz="1400" dirty="0" smtClean="0"/>
              <a:t> </a:t>
            </a:r>
            <a:endParaRPr lang="ru-RU" sz="1400" dirty="0"/>
          </a:p>
          <a:p>
            <a:r>
              <a:rPr lang="ru-RU" sz="1400" dirty="0"/>
              <a:t>- </a:t>
            </a:r>
            <a:r>
              <a:rPr lang="ru-RU" sz="1400" b="1" dirty="0"/>
              <a:t>третья позиция </a:t>
            </a:r>
            <a:r>
              <a:rPr lang="ru-RU" sz="1400" dirty="0"/>
              <a:t>у </a:t>
            </a:r>
            <a:r>
              <a:rPr lang="ru-RU" sz="1400" b="1" dirty="0"/>
              <a:t>сенокосов </a:t>
            </a:r>
            <a:r>
              <a:rPr lang="ru-RU" sz="1400" b="1" dirty="0" smtClean="0"/>
              <a:t>- 9%</a:t>
            </a:r>
            <a:r>
              <a:rPr lang="ru-RU" sz="1400" dirty="0"/>
              <a:t> </a:t>
            </a:r>
            <a:r>
              <a:rPr lang="ru-RU" sz="1400" dirty="0" smtClean="0"/>
              <a:t>( </a:t>
            </a:r>
            <a:r>
              <a:rPr lang="ru-RU" sz="1400" dirty="0"/>
              <a:t>в </a:t>
            </a:r>
            <a:r>
              <a:rPr lang="ru-RU" sz="1400" dirty="0" smtClean="0"/>
              <a:t>2006 г. - </a:t>
            </a:r>
            <a:r>
              <a:rPr lang="ru-RU" sz="1400" dirty="0"/>
              <a:t>13</a:t>
            </a:r>
            <a:r>
              <a:rPr lang="ru-RU" sz="1400" dirty="0" smtClean="0"/>
              <a:t>%, 2 </a:t>
            </a:r>
            <a:r>
              <a:rPr lang="ru-RU" sz="1400" dirty="0"/>
              <a:t>место );</a:t>
            </a:r>
          </a:p>
          <a:p>
            <a:r>
              <a:rPr lang="ru-RU" sz="1400" dirty="0" smtClean="0"/>
              <a:t>- </a:t>
            </a:r>
            <a:r>
              <a:rPr lang="ru-RU" sz="1400" b="1" dirty="0" smtClean="0"/>
              <a:t>четвертое место у пастбищ </a:t>
            </a:r>
            <a:r>
              <a:rPr lang="ru-RU" sz="1400" b="1" dirty="0"/>
              <a:t>– 5</a:t>
            </a:r>
            <a:r>
              <a:rPr lang="ru-RU" sz="1400" b="1" dirty="0" smtClean="0"/>
              <a:t>% </a:t>
            </a:r>
            <a:r>
              <a:rPr lang="ru-RU" sz="1400" dirty="0" smtClean="0"/>
              <a:t>(в 2006 г</a:t>
            </a:r>
            <a:r>
              <a:rPr lang="ru-RU" sz="1400" dirty="0"/>
              <a:t>.  </a:t>
            </a:r>
            <a:r>
              <a:rPr lang="ru-RU" sz="1400" dirty="0" smtClean="0"/>
              <a:t>-10,5%, 3 место)</a:t>
            </a:r>
            <a:r>
              <a:rPr lang="en-US" sz="1400" dirty="0" smtClean="0"/>
              <a:t>;</a:t>
            </a:r>
            <a:endParaRPr lang="ru-RU" sz="1400" dirty="0"/>
          </a:p>
          <a:p>
            <a:r>
              <a:rPr lang="ru-RU" sz="1400" dirty="0"/>
              <a:t>- </a:t>
            </a:r>
            <a:r>
              <a:rPr lang="ru-RU" sz="1400" b="1" dirty="0"/>
              <a:t>п</a:t>
            </a:r>
            <a:r>
              <a:rPr lang="ru-RU" sz="1400" b="1" dirty="0" smtClean="0"/>
              <a:t>ятая позиция по </a:t>
            </a:r>
            <a:r>
              <a:rPr lang="ru-RU" sz="1400" b="1" dirty="0"/>
              <a:t>итогам обеих переписей </a:t>
            </a:r>
            <a:r>
              <a:rPr lang="ru-RU" sz="1400" dirty="0"/>
              <a:t>– у </a:t>
            </a:r>
            <a:r>
              <a:rPr lang="ru-RU" sz="1400" b="1" dirty="0"/>
              <a:t>многолетних насаждений</a:t>
            </a:r>
            <a:r>
              <a:rPr lang="ru-RU" sz="1400" dirty="0"/>
              <a:t>, причем при переписи </a:t>
            </a:r>
            <a:r>
              <a:rPr lang="ru-RU" sz="1400" dirty="0" smtClean="0"/>
              <a:t>2016 г</a:t>
            </a:r>
            <a:r>
              <a:rPr lang="ru-RU" sz="1400" dirty="0"/>
              <a:t>. их было </a:t>
            </a:r>
            <a:r>
              <a:rPr lang="ru-RU" sz="1400" dirty="0" smtClean="0"/>
              <a:t>учтено больше -  </a:t>
            </a:r>
            <a:r>
              <a:rPr lang="ru-RU" sz="1400" b="1" dirty="0" smtClean="0"/>
              <a:t>1,2%</a:t>
            </a:r>
            <a:r>
              <a:rPr lang="ru-RU" sz="1400" dirty="0" smtClean="0"/>
              <a:t> (в 2006 г. – 0,8%).</a:t>
            </a:r>
            <a:endParaRPr lang="ru-RU" sz="1400" dirty="0"/>
          </a:p>
          <a:p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4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дпись 2"/>
          <p:cNvSpPr txBox="1">
            <a:spLocks noChangeArrowheads="1"/>
          </p:cNvSpPr>
          <p:nvPr/>
        </p:nvSpPr>
        <p:spPr bwMode="auto">
          <a:xfrm>
            <a:off x="1586258" y="2427663"/>
            <a:ext cx="870532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466,8</a:t>
            </a:r>
            <a:endParaRPr lang="ru-RU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6200000">
            <a:off x="651098" y="3684113"/>
            <a:ext cx="2535823" cy="679179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44000">
                <a:srgbClr val="F7BD55"/>
              </a:gs>
              <a:gs pos="79000">
                <a:srgbClr val="FAEDD5"/>
              </a:gs>
              <a:gs pos="0">
                <a:srgbClr val="F5A10B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6200000">
            <a:off x="2509195" y="4442707"/>
            <a:ext cx="1460736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6200000">
            <a:off x="3124108" y="4168399"/>
            <a:ext cx="1585785" cy="6793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80000">
                <a:srgbClr val="FAEDD5"/>
              </a:gs>
              <a:gs pos="45000">
                <a:srgbClr val="EAB657"/>
              </a:gs>
              <a:gs pos="0">
                <a:srgbClr val="E19409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99455" y="1932149"/>
            <a:ext cx="295275" cy="228600"/>
          </a:xfrm>
          <a:prstGeom prst="rect">
            <a:avLst/>
          </a:prstGeom>
          <a:solidFill>
            <a:srgbClr val="5C9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99970" y="2329631"/>
            <a:ext cx="295275" cy="228600"/>
          </a:xfrm>
          <a:prstGeom prst="rect">
            <a:avLst/>
          </a:prstGeom>
          <a:solidFill>
            <a:srgbClr val="E194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33" name="Надпись 2"/>
          <p:cNvSpPr txBox="1">
            <a:spLocks noChangeArrowheads="1"/>
          </p:cNvSpPr>
          <p:nvPr/>
        </p:nvSpPr>
        <p:spPr bwMode="auto">
          <a:xfrm>
            <a:off x="3407054" y="2277672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Надпись 2"/>
          <p:cNvSpPr txBox="1">
            <a:spLocks noChangeArrowheads="1"/>
          </p:cNvSpPr>
          <p:nvPr/>
        </p:nvSpPr>
        <p:spPr bwMode="auto">
          <a:xfrm>
            <a:off x="3399654" y="1890106"/>
            <a:ext cx="6858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2006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Надпись 2"/>
          <p:cNvSpPr txBox="1">
            <a:spLocks noChangeArrowheads="1"/>
          </p:cNvSpPr>
          <p:nvPr/>
        </p:nvSpPr>
        <p:spPr bwMode="auto">
          <a:xfrm>
            <a:off x="241206" y="6212249"/>
            <a:ext cx="2258423" cy="62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Сельскохозяйственные </a:t>
            </a: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Надпись 2"/>
          <p:cNvSpPr txBox="1">
            <a:spLocks noChangeArrowheads="1"/>
          </p:cNvSpPr>
          <p:nvPr/>
        </p:nvSpPr>
        <p:spPr bwMode="auto">
          <a:xfrm>
            <a:off x="2595103" y="6207774"/>
            <a:ext cx="2577304" cy="63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800"/>
              </a:spcAft>
            </a:pPr>
            <a:r>
              <a:rPr lang="ru-RU" sz="1400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Крестьянские (фермерские) хозяйства и </a:t>
            </a:r>
            <a:r>
              <a:rPr lang="ru-RU" sz="1400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ИП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885233" y="1480961"/>
            <a:ext cx="706082" cy="28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715,2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>
          <a:xfrm rot="16200000">
            <a:off x="-594420" y="3253846"/>
            <a:ext cx="3684378" cy="679180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0">
                <a:srgbClr val="5C9C30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" y="23874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cap="all" dirty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СЕЛЬСКОХОЗЯЙСТВЕННЫХ УГОДИЙ </a:t>
            </a: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с/х организаций, КФХ и ИП.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cap="all" dirty="0" smtClean="0">
                <a:ln w="0"/>
                <a:solidFill>
                  <a:srgbClr val="05714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фактически ИСПОЛЬЗУЕМЫХ с/х угодий </a:t>
            </a:r>
            <a:r>
              <a:rPr lang="ru-RU" sz="160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(тысяч га/процентов)</a:t>
            </a:r>
            <a:endParaRPr lang="ru-RU" sz="16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aramond" panose="02020404030301010803"/>
            </a:endParaRPr>
          </a:p>
        </p:txBody>
      </p:sp>
      <p:sp>
        <p:nvSpPr>
          <p:cNvPr id="45" name="Надпись 2"/>
          <p:cNvSpPr txBox="1">
            <a:spLocks noChangeArrowheads="1"/>
          </p:cNvSpPr>
          <p:nvPr/>
        </p:nvSpPr>
        <p:spPr bwMode="auto">
          <a:xfrm>
            <a:off x="2870195" y="3742556"/>
            <a:ext cx="81636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27,4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Надпись 2"/>
          <p:cNvSpPr txBox="1">
            <a:spLocks noChangeArrowheads="1"/>
          </p:cNvSpPr>
          <p:nvPr/>
        </p:nvSpPr>
        <p:spPr bwMode="auto">
          <a:xfrm>
            <a:off x="3399654" y="3334277"/>
            <a:ext cx="840834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36,9</a:t>
            </a:r>
            <a:endParaRPr lang="ru-RU" dirty="0">
              <a:solidFill>
                <a:srgbClr val="008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ятиугольник 46"/>
          <p:cNvSpPr/>
          <p:nvPr/>
        </p:nvSpPr>
        <p:spPr>
          <a:xfrm rot="16200000">
            <a:off x="291332" y="4203460"/>
            <a:ext cx="1901797" cy="562532"/>
          </a:xfrm>
          <a:prstGeom prst="homePlate">
            <a:avLst>
              <a:gd name="adj" fmla="val 26719"/>
            </a:avLst>
          </a:prstGeom>
          <a:gradFill flip="none" rotWithShape="1">
            <a:gsLst>
              <a:gs pos="0">
                <a:srgbClr val="437323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54" name="Надпись 2"/>
          <p:cNvSpPr txBox="1">
            <a:spLocks noChangeArrowheads="1"/>
          </p:cNvSpPr>
          <p:nvPr/>
        </p:nvSpPr>
        <p:spPr bwMode="auto">
          <a:xfrm>
            <a:off x="818426" y="4158495"/>
            <a:ext cx="839695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67,0%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Пятиугольник 54"/>
          <p:cNvSpPr/>
          <p:nvPr/>
        </p:nvSpPr>
        <p:spPr>
          <a:xfrm rot="16200000">
            <a:off x="765071" y="4084880"/>
            <a:ext cx="2299689" cy="555879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44000">
                <a:srgbClr val="F7BD55"/>
              </a:gs>
              <a:gs pos="79000">
                <a:srgbClr val="FAEDD5"/>
              </a:gs>
              <a:gs pos="0">
                <a:srgbClr val="C48108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88929" y="2958448"/>
            <a:ext cx="1412684" cy="162733"/>
          </a:xfrm>
          <a:custGeom>
            <a:avLst/>
            <a:gdLst>
              <a:gd name="connsiteX0" fmla="*/ 0 w 1533525"/>
              <a:gd name="connsiteY0" fmla="*/ 122539 h 227367"/>
              <a:gd name="connsiteX1" fmla="*/ 171450 w 1533525"/>
              <a:gd name="connsiteY1" fmla="*/ 74914 h 227367"/>
              <a:gd name="connsiteX2" fmla="*/ 514350 w 1533525"/>
              <a:gd name="connsiteY2" fmla="*/ 227314 h 227367"/>
              <a:gd name="connsiteX3" fmla="*/ 828675 w 1533525"/>
              <a:gd name="connsiteY3" fmla="*/ 55864 h 227367"/>
              <a:gd name="connsiteX4" fmla="*/ 1209675 w 1533525"/>
              <a:gd name="connsiteY4" fmla="*/ 208264 h 227367"/>
              <a:gd name="connsiteX5" fmla="*/ 1476375 w 1533525"/>
              <a:gd name="connsiteY5" fmla="*/ 17764 h 227367"/>
              <a:gd name="connsiteX6" fmla="*/ 1533525 w 1533525"/>
              <a:gd name="connsiteY6" fmla="*/ 8239 h 227367"/>
              <a:gd name="connsiteX7" fmla="*/ 1533525 w 1533525"/>
              <a:gd name="connsiteY7" fmla="*/ 8239 h 2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3525" h="227367">
                <a:moveTo>
                  <a:pt x="0" y="122539"/>
                </a:moveTo>
                <a:cubicBezTo>
                  <a:pt x="42862" y="89995"/>
                  <a:pt x="85725" y="57452"/>
                  <a:pt x="171450" y="74914"/>
                </a:cubicBezTo>
                <a:cubicBezTo>
                  <a:pt x="257175" y="92376"/>
                  <a:pt x="404813" y="230489"/>
                  <a:pt x="514350" y="227314"/>
                </a:cubicBezTo>
                <a:cubicBezTo>
                  <a:pt x="623887" y="224139"/>
                  <a:pt x="712788" y="59039"/>
                  <a:pt x="828675" y="55864"/>
                </a:cubicBezTo>
                <a:cubicBezTo>
                  <a:pt x="944562" y="52689"/>
                  <a:pt x="1101725" y="214614"/>
                  <a:pt x="1209675" y="208264"/>
                </a:cubicBezTo>
                <a:cubicBezTo>
                  <a:pt x="1317625" y="201914"/>
                  <a:pt x="1422400" y="51101"/>
                  <a:pt x="1476375" y="17764"/>
                </a:cubicBezTo>
                <a:cubicBezTo>
                  <a:pt x="1530350" y="-15573"/>
                  <a:pt x="1533525" y="8239"/>
                  <a:pt x="1533525" y="8239"/>
                </a:cubicBezTo>
                <a:lnTo>
                  <a:pt x="1533525" y="8239"/>
                </a:lnTo>
              </a:path>
            </a:pathLst>
          </a:cu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56" name="Надпись 2"/>
          <p:cNvSpPr txBox="1">
            <a:spLocks noChangeArrowheads="1"/>
          </p:cNvSpPr>
          <p:nvPr/>
        </p:nvSpPr>
        <p:spPr bwMode="auto">
          <a:xfrm>
            <a:off x="1636975" y="3863264"/>
            <a:ext cx="819815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69,3%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Пятиугольник 56"/>
          <p:cNvSpPr/>
          <p:nvPr/>
        </p:nvSpPr>
        <p:spPr>
          <a:xfrm rot="16200000">
            <a:off x="2879609" y="4868845"/>
            <a:ext cx="725107" cy="562532"/>
          </a:xfrm>
          <a:prstGeom prst="homePlate">
            <a:avLst>
              <a:gd name="adj" fmla="val 26719"/>
            </a:avLst>
          </a:prstGeom>
          <a:gradFill flip="none" rotWithShape="1">
            <a:gsLst>
              <a:gs pos="0">
                <a:srgbClr val="437323"/>
              </a:gs>
              <a:gs pos="71000">
                <a:srgbClr val="339933">
                  <a:tint val="44500"/>
                  <a:satMod val="160000"/>
                </a:srgbClr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58" name="Надпись 2"/>
          <p:cNvSpPr txBox="1">
            <a:spLocks noChangeArrowheads="1"/>
          </p:cNvSpPr>
          <p:nvPr/>
        </p:nvSpPr>
        <p:spPr bwMode="auto">
          <a:xfrm>
            <a:off x="2842207" y="4870953"/>
            <a:ext cx="765643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26,8%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Пятиугольник 58"/>
          <p:cNvSpPr/>
          <p:nvPr/>
        </p:nvSpPr>
        <p:spPr>
          <a:xfrm rot="16200000">
            <a:off x="3226258" y="4550764"/>
            <a:ext cx="1367921" cy="555879"/>
          </a:xfrm>
          <a:prstGeom prst="homePlate">
            <a:avLst>
              <a:gd name="adj" fmla="val 32500"/>
            </a:avLst>
          </a:prstGeom>
          <a:gradFill flip="none" rotWithShape="1">
            <a:gsLst>
              <a:gs pos="44000">
                <a:srgbClr val="F7BD55"/>
              </a:gs>
              <a:gs pos="79000">
                <a:srgbClr val="FAEDD5"/>
              </a:gs>
              <a:gs pos="0">
                <a:srgbClr val="C48108"/>
              </a:gs>
              <a:gs pos="100000">
                <a:sysClr val="window" lastClr="FFFFFF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60" name="Надпись 2"/>
          <p:cNvSpPr txBox="1">
            <a:spLocks noChangeArrowheads="1"/>
          </p:cNvSpPr>
          <p:nvPr/>
        </p:nvSpPr>
        <p:spPr bwMode="auto">
          <a:xfrm>
            <a:off x="3537725" y="4463200"/>
            <a:ext cx="809368" cy="33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04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70,2%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45" r="48103" b="32969"/>
          <a:stretch/>
        </p:blipFill>
        <p:spPr>
          <a:xfrm>
            <a:off x="0" y="4972146"/>
            <a:ext cx="4684789" cy="13762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206" y="645051"/>
            <a:ext cx="8795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 10 лет  площадь сельскохозяйственных угодий в целом по региону уменьшилась на  </a:t>
            </a:r>
            <a:r>
              <a:rPr lang="ru-RU" sz="1600" b="1" dirty="0"/>
              <a:t>28,5%, с 811  тыс. га  до 580  тыс. га</a:t>
            </a:r>
            <a:r>
              <a:rPr lang="ru-RU" sz="1600" dirty="0"/>
              <a:t>. </a:t>
            </a:r>
            <a:r>
              <a:rPr lang="ru-RU" sz="1600" dirty="0" smtClean="0"/>
              <a:t> Фактически в хозяйствах всех категорий используется </a:t>
            </a:r>
            <a:r>
              <a:rPr lang="ru-RU" sz="1600" dirty="0"/>
              <a:t>под производство с/х продукции  только  </a:t>
            </a:r>
            <a:r>
              <a:rPr lang="ru-RU" sz="1600" b="1" dirty="0"/>
              <a:t>65%</a:t>
            </a:r>
            <a:r>
              <a:rPr lang="ru-RU" sz="1600" dirty="0"/>
              <a:t> общей площади сельскохозяйственных угодий.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67880" y="1666660"/>
            <a:ext cx="38761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</a:t>
            </a:r>
            <a:r>
              <a:rPr lang="ru-RU" sz="1600" b="1" dirty="0"/>
              <a:t>Самый большой минус показали сельскохозяйственные организации</a:t>
            </a:r>
            <a:r>
              <a:rPr lang="ru-RU" sz="1600" dirty="0"/>
              <a:t>: по сравнению с переписью </a:t>
            </a:r>
            <a:r>
              <a:rPr lang="ru-RU" sz="1600" dirty="0" smtClean="0"/>
              <a:t>2006 г</a:t>
            </a:r>
            <a:r>
              <a:rPr lang="ru-RU" sz="1600" dirty="0"/>
              <a:t>. </a:t>
            </a:r>
            <a:r>
              <a:rPr lang="ru-RU" sz="1600" b="1" dirty="0"/>
              <a:t>площадь  их с/х угодий  снизилась на треть (35%). Фактическое их использование составило – 69%.</a:t>
            </a:r>
          </a:p>
          <a:p>
            <a:r>
              <a:rPr lang="ru-RU" sz="1600" dirty="0"/>
              <a:t>Причина –   кардинальные процессы, которые </a:t>
            </a:r>
            <a:r>
              <a:rPr lang="ru-RU" sz="1600" dirty="0" smtClean="0"/>
              <a:t>происходили </a:t>
            </a:r>
            <a:r>
              <a:rPr lang="ru-RU" sz="1600" dirty="0"/>
              <a:t>в  течение 10 лет в демографии сельскохозяйственных организаций: кто-то реорганизовался, кто-то ликвидировался,  а их угодья </a:t>
            </a:r>
            <a:r>
              <a:rPr lang="ru-RU" sz="1600" dirty="0" smtClean="0"/>
              <a:t>перераспределялись </a:t>
            </a:r>
            <a:r>
              <a:rPr lang="ru-RU" sz="1600" dirty="0"/>
              <a:t>между крестьянскими (фермерскими) хозяйствами и населением.  </a:t>
            </a:r>
            <a:r>
              <a:rPr lang="ru-RU" sz="1600" dirty="0" smtClean="0"/>
              <a:t>  </a:t>
            </a:r>
            <a:r>
              <a:rPr lang="ru-RU" sz="1600" b="1" dirty="0"/>
              <a:t>В основном за счет этих явлений площадь с/х угодий в КФХ </a:t>
            </a:r>
            <a:r>
              <a:rPr lang="ru-RU" sz="1600" b="1" dirty="0" smtClean="0"/>
              <a:t>и ИП увеличилась </a:t>
            </a:r>
            <a:r>
              <a:rPr lang="ru-RU" sz="1600" b="1" dirty="0"/>
              <a:t>на 35</a:t>
            </a:r>
            <a:r>
              <a:rPr lang="ru-RU" sz="1600" b="1" dirty="0" smtClean="0"/>
              <a:t>%.</a:t>
            </a:r>
          </a:p>
          <a:p>
            <a:r>
              <a:rPr lang="ru-RU" sz="1600" b="1" dirty="0" smtClean="0"/>
              <a:t>Фактическое их </a:t>
            </a:r>
            <a:r>
              <a:rPr lang="ru-RU" sz="1600" b="1" dirty="0"/>
              <a:t>использование </a:t>
            </a:r>
            <a:r>
              <a:rPr lang="ru-RU" sz="1600" b="1" dirty="0" smtClean="0"/>
              <a:t>показало </a:t>
            </a:r>
            <a:r>
              <a:rPr lang="ru-RU" sz="1600" b="1" dirty="0"/>
              <a:t>рост с 27%  до 70%.</a:t>
            </a:r>
          </a:p>
        </p:txBody>
      </p:sp>
    </p:spTree>
    <p:extLst>
      <p:ext uri="{BB962C8B-B14F-4D97-AF65-F5344CB8AC3E}">
        <p14:creationId xmlns:p14="http://schemas.microsoft.com/office/powerpoint/2010/main" val="20415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7239</TotalTime>
  <Words>3266</Words>
  <Application>Microsoft Office PowerPoint</Application>
  <PresentationFormat>Экран (4:3)</PresentationFormat>
  <Paragraphs>812</Paragraphs>
  <Slides>37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Microsoft PowerPoint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Быков</cp:lastModifiedBy>
  <cp:revision>813</cp:revision>
  <cp:lastPrinted>2018-02-08T12:27:51Z</cp:lastPrinted>
  <dcterms:created xsi:type="dcterms:W3CDTF">2017-12-05T17:20:16Z</dcterms:created>
  <dcterms:modified xsi:type="dcterms:W3CDTF">2018-02-20T15:05:51Z</dcterms:modified>
</cp:coreProperties>
</file>