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57" r:id="rId3"/>
    <p:sldId id="266" r:id="rId4"/>
    <p:sldId id="275" r:id="rId5"/>
    <p:sldId id="276" r:id="rId6"/>
    <p:sldId id="277" r:id="rId7"/>
    <p:sldId id="258" r:id="rId8"/>
    <p:sldId id="269" r:id="rId9"/>
    <p:sldId id="260" r:id="rId10"/>
    <p:sldId id="274" r:id="rId11"/>
    <p:sldId id="265" r:id="rId12"/>
    <p:sldId id="278" r:id="rId13"/>
  </p:sldIdLst>
  <p:sldSz cx="9144000" cy="6858000" type="screen4x3"/>
  <p:notesSz cx="6800850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113E"/>
    <a:srgbClr val="A21652"/>
    <a:srgbClr val="0029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18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1321692813858889"/>
          <c:y val="8.922747899806005E-2"/>
          <c:w val="0.64942540497449597"/>
          <c:h val="0.91077255877159735"/>
        </c:manualLayout>
      </c:layout>
      <c:pie3DChart>
        <c:varyColors val="1"/>
        <c:ser>
          <c:idx val="0"/>
          <c:order val="0"/>
          <c:tx>
            <c:strRef>
              <c:f>Sheet1!$B$3:$B$5</c:f>
              <c:strCache>
                <c:ptCount val="1"/>
                <c:pt idx="0">
                  <c:v>занятые безработные лица, не входящие в состав рабочей силы</c:v>
                </c:pt>
              </c:strCache>
            </c:strRef>
          </c:tx>
          <c:explosion val="2"/>
          <c:dPt>
            <c:idx val="0"/>
            <c:bubble3D val="0"/>
            <c:explosion val="0"/>
            <c:spPr>
              <a:solidFill>
                <a:srgbClr val="AC66BB">
                  <a:lumMod val="75000"/>
                </a:srgbClr>
              </a:solidFill>
              <a:ln w="9525" cap="flat" cmpd="sng" algn="ctr">
                <a:solidFill>
                  <a:srgbClr val="CF6DA4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rgbClr val="DE6C36">
                      <a:shade val="51000"/>
                      <a:satMod val="130000"/>
                    </a:srgbClr>
                  </a:gs>
                  <a:gs pos="80000">
                    <a:srgbClr val="DE6C36">
                      <a:shade val="93000"/>
                      <a:satMod val="130000"/>
                    </a:srgbClr>
                  </a:gs>
                  <a:gs pos="100000">
                    <a:srgbClr val="DE6C36">
                      <a:shade val="94000"/>
                      <a:satMod val="135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DE6C36">
                    <a:shade val="95000"/>
                    <a:satMod val="105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spPr>
              <a:solidFill>
                <a:srgbClr val="00B050"/>
              </a:solidFill>
              <a:ln w="25400" cap="flat" cmpd="sng" algn="ctr">
                <a:solidFill>
                  <a:srgbClr val="00B050"/>
                </a:solidFill>
                <a:prstDash val="solid"/>
              </a:ln>
              <a:effectLst/>
            </c:spPr>
          </c:dPt>
          <c:dLbls>
            <c:dLbl>
              <c:idx val="0"/>
              <c:layout>
                <c:manualLayout>
                  <c:x val="1.0869320234053301E-2"/>
                  <c:y val="-3.76922329153300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7892797803944232E-3"/>
                  <c:y val="-1.48573712236587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995844269466316E-2"/>
                  <c:y val="-2.8293598716827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Sheet1!$B$3:$B$5</c:f>
              <c:strCache>
                <c:ptCount val="3"/>
                <c:pt idx="0">
                  <c:v>занятые</c:v>
                </c:pt>
                <c:pt idx="1">
                  <c:v>безработные</c:v>
                </c:pt>
                <c:pt idx="2">
                  <c:v>лица, не входящие в состав рабочей силы</c:v>
                </c:pt>
              </c:strCache>
            </c:strRef>
          </c:cat>
          <c:val>
            <c:numRef>
              <c:f>Sheet1!$D$3:$D$5</c:f>
              <c:numCache>
                <c:formatCode>###0.0</c:formatCode>
                <c:ptCount val="3"/>
                <c:pt idx="0">
                  <c:v>65.677715798739342</c:v>
                </c:pt>
                <c:pt idx="1">
                  <c:v>3.8667292138228535</c:v>
                </c:pt>
                <c:pt idx="2">
                  <c:v>30.455554987439371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6.2914062180225591E-2"/>
          <c:y val="0.90510904771264733"/>
          <c:w val="0.8958312624133381"/>
          <c:h val="4.9903757247781323E-2"/>
        </c:manualLayout>
      </c:layout>
      <c:overlay val="0"/>
      <c:txPr>
        <a:bodyPr/>
        <a:lstStyle/>
        <a:p>
          <a:pPr rtl="0">
            <a:defRPr sz="16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6859353590341814E-2"/>
          <c:y val="4.1247117667197977E-2"/>
          <c:w val="0.95815501664289116"/>
          <c:h val="0.584359299583996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'Уровень безработицы'!$A$2:$A$3</c:f>
              <c:strCache>
                <c:ptCount val="1"/>
                <c:pt idx="0">
                  <c:v>Япония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'Уровень безработицы'!$B$2:$B$3</c:f>
              <c:strCache>
                <c:ptCount val="2"/>
                <c:pt idx="0">
                  <c:v>Мужчины</c:v>
                </c:pt>
                <c:pt idx="1">
                  <c:v>Женщины</c:v>
                </c:pt>
              </c:strCache>
            </c:strRef>
          </c:cat>
          <c:val>
            <c:numRef>
              <c:f>'Уровень безработицы'!$D$2:$D$3</c:f>
              <c:numCache>
                <c:formatCode>General</c:formatCode>
                <c:ptCount val="2"/>
                <c:pt idx="0">
                  <c:v>3.3</c:v>
                </c:pt>
                <c:pt idx="1">
                  <c:v>2.8</c:v>
                </c:pt>
              </c:numCache>
            </c:numRef>
          </c:val>
        </c:ser>
        <c:ser>
          <c:idx val="1"/>
          <c:order val="1"/>
          <c:tx>
            <c:strRef>
              <c:f>'Уровень безработицы'!$A$6:$A$7</c:f>
              <c:strCache>
                <c:ptCount val="1"/>
                <c:pt idx="0">
                  <c:v>Соединенные Штаты Америки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'Уровень безработицы'!$D$6:$D$7</c:f>
              <c:numCache>
                <c:formatCode>General</c:formatCode>
                <c:ptCount val="2"/>
                <c:pt idx="0">
                  <c:v>4.9000000000000004</c:v>
                </c:pt>
                <c:pt idx="1">
                  <c:v>4.8</c:v>
                </c:pt>
              </c:numCache>
            </c:numRef>
          </c:val>
        </c:ser>
        <c:ser>
          <c:idx val="2"/>
          <c:order val="2"/>
          <c:tx>
            <c:strRef>
              <c:f>'Уровень безработицы'!$A$8:$A$9</c:f>
              <c:strCache>
                <c:ptCount val="1"/>
                <c:pt idx="0">
                  <c:v>Великобритания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'Уровень безработицы'!$D$8:$D$9</c:f>
              <c:numCache>
                <c:formatCode>General</c:formatCode>
                <c:ptCount val="2"/>
                <c:pt idx="0" formatCode="0.0">
                  <c:v>5</c:v>
                </c:pt>
                <c:pt idx="1">
                  <c:v>4.7</c:v>
                </c:pt>
              </c:numCache>
            </c:numRef>
          </c:val>
        </c:ser>
        <c:ser>
          <c:idx val="3"/>
          <c:order val="3"/>
          <c:tx>
            <c:strRef>
              <c:f>'Уровень безработицы'!$A$4:$A$5</c:f>
              <c:strCache>
                <c:ptCount val="1"/>
                <c:pt idx="0">
                  <c:v>Германия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'Уровень безработицы'!$D$4:$D$5</c:f>
              <c:numCache>
                <c:formatCode>General</c:formatCode>
                <c:ptCount val="2"/>
                <c:pt idx="0">
                  <c:v>4.5</c:v>
                </c:pt>
                <c:pt idx="1">
                  <c:v>3.8</c:v>
                </c:pt>
              </c:numCache>
            </c:numRef>
          </c:val>
        </c:ser>
        <c:ser>
          <c:idx val="4"/>
          <c:order val="4"/>
          <c:tx>
            <c:strRef>
              <c:f>'Уровень безработицы'!$A$10:$A$11</c:f>
              <c:strCache>
                <c:ptCount val="1"/>
                <c:pt idx="0">
                  <c:v>Греция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'Уровень безработицы'!$D$10:$D$11</c:f>
              <c:numCache>
                <c:formatCode>General</c:formatCode>
                <c:ptCount val="2"/>
                <c:pt idx="0">
                  <c:v>19.899999999999999</c:v>
                </c:pt>
                <c:pt idx="1">
                  <c:v>28.1</c:v>
                </c:pt>
              </c:numCache>
            </c:numRef>
          </c:val>
        </c:ser>
        <c:ser>
          <c:idx val="5"/>
          <c:order val="5"/>
          <c:tx>
            <c:strRef>
              <c:f>'Уровень безработицы'!$A$12:$A$13</c:f>
              <c:strCache>
                <c:ptCount val="1"/>
                <c:pt idx="0">
                  <c:v>Италия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'Уровень безработицы'!$D$12:$D$13</c:f>
              <c:numCache>
                <c:formatCode>General</c:formatCode>
                <c:ptCount val="2"/>
                <c:pt idx="0">
                  <c:v>10.9</c:v>
                </c:pt>
                <c:pt idx="1">
                  <c:v>12.8</c:v>
                </c:pt>
              </c:numCache>
            </c:numRef>
          </c:val>
        </c:ser>
        <c:ser>
          <c:idx val="6"/>
          <c:order val="6"/>
          <c:tx>
            <c:strRef>
              <c:f>'Уровень безработицы'!$A$14:$A$15</c:f>
              <c:strCache>
                <c:ptCount val="1"/>
                <c:pt idx="0">
                  <c:v>Польша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'Уровень безработицы'!$D$14:$D$15</c:f>
              <c:numCache>
                <c:formatCode>General</c:formatCode>
                <c:ptCount val="2"/>
                <c:pt idx="0">
                  <c:v>6.1</c:v>
                </c:pt>
                <c:pt idx="1">
                  <c:v>6.2</c:v>
                </c:pt>
              </c:numCache>
            </c:numRef>
          </c:val>
        </c:ser>
        <c:ser>
          <c:idx val="7"/>
          <c:order val="7"/>
          <c:tx>
            <c:strRef>
              <c:f>'Уровень безработицы'!$A$16:$A$17</c:f>
              <c:strCache>
                <c:ptCount val="1"/>
                <c:pt idx="0">
                  <c:v>Франция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'Уровень безработицы'!$D$16:$D$17</c:f>
              <c:numCache>
                <c:formatCode>General</c:formatCode>
                <c:ptCount val="2"/>
                <c:pt idx="0">
                  <c:v>10.3</c:v>
                </c:pt>
                <c:pt idx="1">
                  <c:v>9.9</c:v>
                </c:pt>
              </c:numCache>
            </c:numRef>
          </c:val>
        </c:ser>
        <c:ser>
          <c:idx val="8"/>
          <c:order val="8"/>
          <c:tx>
            <c:strRef>
              <c:f>'Уровень безработицы'!$A$18:$A$19</c:f>
              <c:strCache>
                <c:ptCount val="1"/>
                <c:pt idx="0">
                  <c:v>Россия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'Уровень безработицы'!$D$18:$D$19</c:f>
              <c:numCache>
                <c:formatCode>General</c:formatCode>
                <c:ptCount val="2"/>
                <c:pt idx="0">
                  <c:v>5.7</c:v>
                </c:pt>
                <c:pt idx="1">
                  <c:v>5.3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8119040"/>
        <c:axId val="28120576"/>
      </c:barChart>
      <c:catAx>
        <c:axId val="281190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28120576"/>
        <c:crosses val="autoZero"/>
        <c:auto val="1"/>
        <c:lblAlgn val="ctr"/>
        <c:lblOffset val="100"/>
        <c:noMultiLvlLbl val="0"/>
      </c:catAx>
      <c:valAx>
        <c:axId val="281205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81190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395127393252602E-3"/>
          <c:y val="0.73351543706028133"/>
          <c:w val="0.99165659834092512"/>
          <c:h val="0.24464401914526501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EACA28-92AE-4F75-9B3A-34A417B906BD}" type="doc">
      <dgm:prSet loTypeId="urn:microsoft.com/office/officeart/2008/layout/IncreasingCircl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58CC3A-CDD2-43C4-93ED-87B55BE4F672}">
      <dgm:prSet phldrT="[Текст]" custT="1"/>
      <dgm:spPr>
        <a:xfrm>
          <a:off x="720075" y="360026"/>
          <a:ext cx="1642850" cy="289917"/>
        </a:xfrm>
        <a:prstGeom prst="rect">
          <a:avLst/>
        </a:prstGeom>
        <a:noFill/>
        <a:ln>
          <a:noFill/>
        </a:ln>
        <a:effectLst/>
      </dgm:spPr>
      <dgm:t>
        <a:bodyPr anchor="ctr"/>
        <a:lstStyle/>
        <a:p>
          <a:r>
            <a:rPr lang="ru-RU" sz="1800" b="1" strike="noStrike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n-ea"/>
              <a:cs typeface="Arial" pitchFamily="34" charset="0"/>
            </a:rPr>
            <a:t>1992-1998 гг.</a:t>
          </a:r>
          <a:endParaRPr lang="ru-RU" sz="1800" b="1" strike="noStrike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ea typeface="+mn-ea"/>
            <a:cs typeface="Arial" pitchFamily="34" charset="0"/>
          </a:endParaRPr>
        </a:p>
      </dgm:t>
    </dgm:pt>
    <dgm:pt modelId="{37A03EF6-505D-48DA-8B5F-63B63A3CB1ED}" type="parTrans" cxnId="{14BF6325-35BC-4F91-AEFC-AE71610A78DA}">
      <dgm:prSet/>
      <dgm:spPr/>
      <dgm:t>
        <a:bodyPr/>
        <a:lstStyle/>
        <a:p>
          <a:endParaRPr lang="ru-RU"/>
        </a:p>
      </dgm:t>
    </dgm:pt>
    <dgm:pt modelId="{30403DEF-F952-4F07-9494-974B6C1E9423}" type="sibTrans" cxnId="{14BF6325-35BC-4F91-AEFC-AE71610A78DA}">
      <dgm:prSet/>
      <dgm:spPr/>
      <dgm:t>
        <a:bodyPr/>
        <a:lstStyle/>
        <a:p>
          <a:endParaRPr lang="ru-RU"/>
        </a:p>
      </dgm:t>
    </dgm:pt>
    <dgm:pt modelId="{A49C8788-2038-4D7D-B7FC-E3326EC4602B}">
      <dgm:prSet phldrT="[Текст]" custT="1"/>
      <dgm:spPr>
        <a:xfrm>
          <a:off x="648077" y="660369"/>
          <a:ext cx="1709770" cy="3732103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ru-RU" sz="1200" b="1" dirty="0" smtClean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rPr>
            <a:t>1992 – 1994 гг., 1997-1998 гг. - 1 раз в год  по состоянию на последнюю неделю октября;</a:t>
          </a:r>
        </a:p>
        <a:p>
          <a:r>
            <a:rPr lang="ru-RU" sz="1200" b="1" dirty="0" smtClean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rPr>
            <a:t>1995 г. – 2 раза в год по состоянию на последнюю неделю марта и октября;</a:t>
          </a:r>
        </a:p>
        <a:p>
          <a:r>
            <a:rPr lang="ru-RU" sz="1200" b="1" dirty="0" smtClean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rPr>
            <a:t>1996 г. – 1 раз в год по состоянию на последнюю неделю марта</a:t>
          </a:r>
        </a:p>
        <a:p>
          <a:endParaRPr lang="ru-RU" sz="1200" dirty="0">
            <a:solidFill>
              <a:srgbClr val="4D5B6B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</dgm:t>
    </dgm:pt>
    <dgm:pt modelId="{E6DB5EED-D852-4A95-B5DF-4C12901E63EA}" type="parTrans" cxnId="{6587DC6B-E0BF-4F7C-80D4-7CDD9F9BADB6}">
      <dgm:prSet/>
      <dgm:spPr/>
      <dgm:t>
        <a:bodyPr/>
        <a:lstStyle/>
        <a:p>
          <a:endParaRPr lang="ru-RU"/>
        </a:p>
      </dgm:t>
    </dgm:pt>
    <dgm:pt modelId="{8BEA5451-7577-4E9D-ADBA-1B48A8AF07BF}" type="sibTrans" cxnId="{6587DC6B-E0BF-4F7C-80D4-7CDD9F9BADB6}">
      <dgm:prSet/>
      <dgm:spPr/>
      <dgm:t>
        <a:bodyPr/>
        <a:lstStyle/>
        <a:p>
          <a:endParaRPr lang="ru-RU"/>
        </a:p>
      </dgm:t>
    </dgm:pt>
    <dgm:pt modelId="{A7314501-E484-46A8-B3CB-0410FEC4601B}">
      <dgm:prSet phldrT="[Текст]" custT="1"/>
      <dgm:spPr>
        <a:xfrm>
          <a:off x="3228093" y="427496"/>
          <a:ext cx="1709770" cy="444900"/>
        </a:xfrm>
        <a:prstGeom prst="rect">
          <a:avLst/>
        </a:prstGeom>
        <a:noFill/>
        <a:ln>
          <a:noFill/>
        </a:ln>
        <a:effectLst/>
      </dgm:spPr>
      <dgm:t>
        <a:bodyPr anchor="ctr"/>
        <a:lstStyle/>
        <a:p>
          <a:r>
            <a:rPr lang="ru-RU" sz="1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n-ea"/>
              <a:cs typeface="Arial" pitchFamily="34" charset="0"/>
            </a:rPr>
            <a:t>1999 г. –      август 2009 г.</a:t>
          </a:r>
          <a:endParaRPr lang="ru-RU" sz="1800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ea typeface="+mn-ea"/>
            <a:cs typeface="Arial" pitchFamily="34" charset="0"/>
          </a:endParaRPr>
        </a:p>
      </dgm:t>
    </dgm:pt>
    <dgm:pt modelId="{90EFA5A0-B92D-4151-B0DC-B903270B94A1}" type="parTrans" cxnId="{262D7DB1-F60D-49CF-ABA2-C4A6B3648C52}">
      <dgm:prSet/>
      <dgm:spPr/>
      <dgm:t>
        <a:bodyPr/>
        <a:lstStyle/>
        <a:p>
          <a:endParaRPr lang="ru-RU"/>
        </a:p>
      </dgm:t>
    </dgm:pt>
    <dgm:pt modelId="{D336AEDB-A406-46F3-B58B-B98F9D09E8BB}" type="sibTrans" cxnId="{262D7DB1-F60D-49CF-ABA2-C4A6B3648C52}">
      <dgm:prSet/>
      <dgm:spPr/>
      <dgm:t>
        <a:bodyPr/>
        <a:lstStyle/>
        <a:p>
          <a:endParaRPr lang="ru-RU"/>
        </a:p>
      </dgm:t>
    </dgm:pt>
    <dgm:pt modelId="{9ED1F69D-3D18-4BBD-BC73-DB306009D7D4}">
      <dgm:prSet phldrT="[Текст]" custT="1"/>
      <dgm:spPr>
        <a:xfrm>
          <a:off x="3167960" y="1001965"/>
          <a:ext cx="1709770" cy="2432209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ru-RU" sz="1600" dirty="0" smtClean="0">
              <a:solidFill>
                <a:srgbClr val="002060"/>
              </a:solidFill>
              <a:latin typeface="Calibri"/>
              <a:ea typeface="+mn-ea"/>
              <a:cs typeface="+mn-cs"/>
            </a:rPr>
            <a:t>квартальная</a:t>
          </a:r>
          <a:endParaRPr lang="ru-RU" sz="1600" dirty="0">
            <a:solidFill>
              <a:srgbClr val="002060"/>
            </a:solidFill>
            <a:latin typeface="Calibri"/>
            <a:ea typeface="+mn-ea"/>
            <a:cs typeface="+mn-cs"/>
          </a:endParaRPr>
        </a:p>
      </dgm:t>
    </dgm:pt>
    <dgm:pt modelId="{3F449BF2-BA9D-4519-9552-F0DB0E5E56BE}" type="parTrans" cxnId="{AA6C91E5-C797-463A-9760-3C21D6614B59}">
      <dgm:prSet/>
      <dgm:spPr/>
      <dgm:t>
        <a:bodyPr/>
        <a:lstStyle/>
        <a:p>
          <a:endParaRPr lang="ru-RU"/>
        </a:p>
      </dgm:t>
    </dgm:pt>
    <dgm:pt modelId="{7123EEEE-7035-42A1-8C5E-5244FB238336}" type="sibTrans" cxnId="{AA6C91E5-C797-463A-9760-3C21D6614B59}">
      <dgm:prSet/>
      <dgm:spPr/>
      <dgm:t>
        <a:bodyPr/>
        <a:lstStyle/>
        <a:p>
          <a:endParaRPr lang="ru-RU"/>
        </a:p>
      </dgm:t>
    </dgm:pt>
    <dgm:pt modelId="{C5BFEC47-19B0-4B1F-8DE3-EB772AFB747E}">
      <dgm:prSet phldrT="[Текст]" custT="1"/>
      <dgm:spPr>
        <a:xfrm>
          <a:off x="5757829" y="412234"/>
          <a:ext cx="1709770" cy="660927"/>
        </a:xfrm>
        <a:prstGeom prst="rect">
          <a:avLst/>
        </a:prstGeom>
        <a:noFill/>
        <a:ln>
          <a:noFill/>
        </a:ln>
        <a:effectLst/>
      </dgm:spPr>
      <dgm:t>
        <a:bodyPr anchor="ctr"/>
        <a:lstStyle/>
        <a:p>
          <a:r>
            <a:rPr lang="ru-RU" sz="1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n-ea"/>
              <a:cs typeface="Arial" pitchFamily="34" charset="0"/>
            </a:rPr>
            <a:t>сентябрь 2009 г. –   по настоящее время</a:t>
          </a:r>
          <a:endParaRPr lang="ru-RU" sz="1600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ea typeface="+mn-ea"/>
            <a:cs typeface="Arial" pitchFamily="34" charset="0"/>
          </a:endParaRPr>
        </a:p>
      </dgm:t>
    </dgm:pt>
    <dgm:pt modelId="{737A7E68-42BF-4872-A037-54D0F99A00C6}" type="parTrans" cxnId="{002A8D62-B28F-4B64-B95C-BC3AEAF34A79}">
      <dgm:prSet/>
      <dgm:spPr/>
      <dgm:t>
        <a:bodyPr/>
        <a:lstStyle/>
        <a:p>
          <a:endParaRPr lang="ru-RU"/>
        </a:p>
      </dgm:t>
    </dgm:pt>
    <dgm:pt modelId="{7698242B-5783-49D6-8FEC-A10D9270C2F1}" type="sibTrans" cxnId="{002A8D62-B28F-4B64-B95C-BC3AEAF34A79}">
      <dgm:prSet/>
      <dgm:spPr/>
      <dgm:t>
        <a:bodyPr/>
        <a:lstStyle/>
        <a:p>
          <a:endParaRPr lang="ru-RU"/>
        </a:p>
      </dgm:t>
    </dgm:pt>
    <dgm:pt modelId="{4F752A5E-0BDF-4532-91B3-9E5A743972FD}">
      <dgm:prSet phldrT="[Текст]" custT="1"/>
      <dgm:spPr>
        <a:xfrm>
          <a:off x="5688236" y="1166720"/>
          <a:ext cx="1709770" cy="2432209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ru-RU" sz="1600" dirty="0" smtClean="0">
              <a:solidFill>
                <a:srgbClr val="002060"/>
              </a:solidFill>
              <a:latin typeface="Calibri"/>
              <a:ea typeface="+mn-ea"/>
              <a:cs typeface="+mn-cs"/>
            </a:rPr>
            <a:t>месячная</a:t>
          </a:r>
          <a:endParaRPr lang="ru-RU" sz="1600" dirty="0">
            <a:solidFill>
              <a:srgbClr val="002060"/>
            </a:solidFill>
            <a:latin typeface="Calibri"/>
            <a:ea typeface="+mn-ea"/>
            <a:cs typeface="+mn-cs"/>
          </a:endParaRPr>
        </a:p>
      </dgm:t>
    </dgm:pt>
    <dgm:pt modelId="{334CC972-DD8A-4E20-BF5E-D04168E79611}" type="parTrans" cxnId="{9DD9B5B3-0DCC-43C5-90B9-F9594BE5AD99}">
      <dgm:prSet/>
      <dgm:spPr/>
      <dgm:t>
        <a:bodyPr/>
        <a:lstStyle/>
        <a:p>
          <a:endParaRPr lang="ru-RU"/>
        </a:p>
      </dgm:t>
    </dgm:pt>
    <dgm:pt modelId="{EE2CDCD0-BADB-4C76-947C-5CBF0754947B}" type="sibTrans" cxnId="{9DD9B5B3-0DCC-43C5-90B9-F9594BE5AD99}">
      <dgm:prSet/>
      <dgm:spPr/>
      <dgm:t>
        <a:bodyPr/>
        <a:lstStyle/>
        <a:p>
          <a:endParaRPr lang="ru-RU"/>
        </a:p>
      </dgm:t>
    </dgm:pt>
    <dgm:pt modelId="{4BF43258-4E6F-4D58-86C2-7775A572CC1D}" type="pres">
      <dgm:prSet presAssocID="{82EACA28-92AE-4F75-9B3A-34A417B906BD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404FE4E-EE66-405D-9CB8-79D347C6C369}" type="pres">
      <dgm:prSet presAssocID="{5158CC3A-CDD2-43C4-93ED-87B55BE4F672}" presName="composite" presStyleCnt="0"/>
      <dgm:spPr/>
    </dgm:pt>
    <dgm:pt modelId="{181F13BE-B985-4C4D-A414-53DEE95EAB19}" type="pres">
      <dgm:prSet presAssocID="{5158CC3A-CDD2-43C4-93ED-87B55BE4F672}" presName="BackAccent" presStyleLbl="bgShp" presStyleIdx="0" presStyleCnt="3" custLinFactX="-5241" custLinFactNeighborX="-100000" custLinFactNeighborY="-43214"/>
      <dgm:spPr>
        <a:xfrm>
          <a:off x="0" y="288022"/>
          <a:ext cx="577950" cy="577950"/>
        </a:xfrm>
        <a:prstGeom prst="ellipse">
          <a:avLst/>
        </a:prstGeom>
        <a:solidFill>
          <a:srgbClr val="FF7605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ru-RU"/>
        </a:p>
      </dgm:t>
    </dgm:pt>
    <dgm:pt modelId="{349B0D9E-DF59-40D2-BB46-E38F63592EEC}" type="pres">
      <dgm:prSet presAssocID="{5158CC3A-CDD2-43C4-93ED-87B55BE4F672}" presName="Accent" presStyleLbl="alignNode1" presStyleIdx="0" presStyleCnt="3" custLinFactX="-38716" custLinFactNeighborX="-100000" custLinFactNeighborY="-7423"/>
      <dgm:spPr>
        <a:xfrm>
          <a:off x="72007" y="360028"/>
          <a:ext cx="462360" cy="462360"/>
        </a:xfrm>
        <a:prstGeom prst="chord">
          <a:avLst>
            <a:gd name="adj1" fmla="val 1168272"/>
            <a:gd name="adj2" fmla="val 9631728"/>
          </a:avLst>
        </a:prstGeom>
        <a:solidFill>
          <a:srgbClr val="FF7605">
            <a:hueOff val="0"/>
            <a:satOff val="0"/>
            <a:lumOff val="0"/>
            <a:alphaOff val="0"/>
          </a:srgbClr>
        </a:solidFill>
        <a:ln w="15875" cap="flat" cmpd="sng" algn="ctr">
          <a:solidFill>
            <a:srgbClr val="FF7605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819EBA52-2BD5-4AEF-97B5-2B7142BF496F}" type="pres">
      <dgm:prSet presAssocID="{5158CC3A-CDD2-43C4-93ED-87B55BE4F672}" presName="Child" presStyleLbl="revTx" presStyleIdx="0" presStyleCnt="6" custScaleX="159921" custScaleY="70484" custLinFactNeighborX="-2709" custLinFactNeighborY="-180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A4AF0A-52BA-4320-AB86-DFFF6466EF5C}" type="pres">
      <dgm:prSet presAssocID="{5158CC3A-CDD2-43C4-93ED-87B55BE4F672}" presName="Parent" presStyleLbl="revTx" presStyleIdx="1" presStyleCnt="6" custScaleX="137881" custScaleY="50163" custLinFactNeighborX="-16303" custLinFactNeighborY="-593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7B7D39-FB93-4936-9EAD-B1595946B36F}" type="pres">
      <dgm:prSet presAssocID="{30403DEF-F952-4F07-9494-974B6C1E9423}" presName="sibTrans" presStyleCnt="0"/>
      <dgm:spPr/>
    </dgm:pt>
    <dgm:pt modelId="{9B6BD07F-CA2C-4E3C-9E5E-C706E5A63F8D}" type="pres">
      <dgm:prSet presAssocID="{A7314501-E484-46A8-B3CB-0410FEC4601B}" presName="composite" presStyleCnt="0"/>
      <dgm:spPr/>
    </dgm:pt>
    <dgm:pt modelId="{4F177738-9EFF-4C77-84D2-960086148064}" type="pres">
      <dgm:prSet presAssocID="{A7314501-E484-46A8-B3CB-0410FEC4601B}" presName="BackAccent" presStyleLbl="bgShp" presStyleIdx="1" presStyleCnt="3" custLinFactNeighborX="-20362" custLinFactNeighborY="2424"/>
      <dgm:spPr>
        <a:xfrm>
          <a:off x="2529735" y="360971"/>
          <a:ext cx="577950" cy="577950"/>
        </a:xfrm>
        <a:prstGeom prst="ellipse">
          <a:avLst/>
        </a:prstGeom>
        <a:solidFill>
          <a:srgbClr val="FF7605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ru-RU"/>
        </a:p>
      </dgm:t>
    </dgm:pt>
    <dgm:pt modelId="{DF5E563C-ED65-4F76-935B-8B600A2D14C1}" type="pres">
      <dgm:prSet presAssocID="{A7314501-E484-46A8-B3CB-0410FEC4601B}" presName="Accent" presStyleLbl="alignNode1" presStyleIdx="1" presStyleCnt="3" custLinFactNeighborX="-25453" custLinFactNeighborY="3029"/>
      <dgm:spPr>
        <a:xfrm>
          <a:off x="2587530" y="418766"/>
          <a:ext cx="462360" cy="462360"/>
        </a:xfrm>
        <a:prstGeom prst="chord">
          <a:avLst>
            <a:gd name="adj1" fmla="val 20431728"/>
            <a:gd name="adj2" fmla="val 11968272"/>
          </a:avLst>
        </a:prstGeom>
        <a:solidFill>
          <a:srgbClr val="FF7605">
            <a:hueOff val="0"/>
            <a:satOff val="0"/>
            <a:lumOff val="0"/>
            <a:alphaOff val="0"/>
          </a:srgbClr>
        </a:solidFill>
        <a:ln w="15875" cap="flat" cmpd="sng" algn="ctr">
          <a:solidFill>
            <a:srgbClr val="FF7605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A4846B11-1859-4893-89DD-7F8037284472}" type="pres">
      <dgm:prSet presAssocID="{A7314501-E484-46A8-B3CB-0410FEC4601B}" presName="Child" presStyleLbl="revTx" presStyleIdx="2" presStyleCnt="6" custScaleY="60759" custLinFactNeighborX="-5645" custLinFactNeighborY="-194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B3E639-EF6F-4FED-AFC2-23B03DE583B3}" type="pres">
      <dgm:prSet presAssocID="{A7314501-E484-46A8-B3CB-0410FEC4601B}" presName="Parent" presStyleLbl="revTx" presStyleIdx="3" presStyleCnt="6" custScaleX="125954" custScaleY="76979" custLinFactNeighborX="-2601" custLinFactNeighborY="116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D84D1F-D378-45C0-9BA8-AEE2454DDE35}" type="pres">
      <dgm:prSet presAssocID="{D336AEDB-A406-46F3-B58B-B98F9D09E8BB}" presName="sibTrans" presStyleCnt="0"/>
      <dgm:spPr/>
    </dgm:pt>
    <dgm:pt modelId="{2C7674CD-0398-45DA-A479-FE136921763D}" type="pres">
      <dgm:prSet presAssocID="{C5BFEC47-19B0-4B1F-8DE3-EB772AFB747E}" presName="composite" presStyleCnt="0"/>
      <dgm:spPr/>
    </dgm:pt>
    <dgm:pt modelId="{AB33D2D2-AA09-4662-B805-1360AA3938E0}" type="pres">
      <dgm:prSet presAssocID="{C5BFEC47-19B0-4B1F-8DE3-EB772AFB747E}" presName="BackAccent" presStyleLbl="bgShp" presStyleIdx="2" presStyleCnt="3" custLinFactNeighborX="-4433" custLinFactNeighborY="-24299"/>
      <dgm:spPr>
        <a:xfrm>
          <a:off x="5058270" y="381715"/>
          <a:ext cx="577950" cy="577950"/>
        </a:xfrm>
        <a:prstGeom prst="ellipse">
          <a:avLst/>
        </a:prstGeom>
        <a:solidFill>
          <a:srgbClr val="FF7605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ru-RU"/>
        </a:p>
      </dgm:t>
    </dgm:pt>
    <dgm:pt modelId="{15EA313E-ABD5-4A5C-B963-D819B7C39FFA}" type="pres">
      <dgm:prSet presAssocID="{C5BFEC47-19B0-4B1F-8DE3-EB772AFB747E}" presName="Accent" presStyleLbl="alignNode1" presStyleIdx="2" presStyleCnt="3" custLinFactNeighborX="325" custLinFactNeighborY="-28688"/>
      <dgm:spPr>
        <a:xfrm>
          <a:off x="5116065" y="439510"/>
          <a:ext cx="462360" cy="462360"/>
        </a:xfrm>
        <a:prstGeom prst="chord">
          <a:avLst>
            <a:gd name="adj1" fmla="val 16200000"/>
            <a:gd name="adj2" fmla="val 16200000"/>
          </a:avLst>
        </a:prstGeom>
        <a:solidFill>
          <a:srgbClr val="FF7605">
            <a:hueOff val="0"/>
            <a:satOff val="0"/>
            <a:lumOff val="0"/>
            <a:alphaOff val="0"/>
          </a:srgbClr>
        </a:solidFill>
        <a:ln w="15875" cap="flat" cmpd="sng" algn="ctr">
          <a:solidFill>
            <a:srgbClr val="FF7605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43F769B8-42BC-47B3-A080-F8AB9368B13F}" type="pres">
      <dgm:prSet presAssocID="{C5BFEC47-19B0-4B1F-8DE3-EB772AFB747E}" presName="Child" presStyleLbl="revTx" presStyleIdx="4" presStyleCnt="6" custScaleY="39811" custLinFactNeighborX="2356" custLinFactNeighborY="-324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402316-F481-46BD-B437-E189C6D4CFB9}" type="pres">
      <dgm:prSet presAssocID="{C5BFEC47-19B0-4B1F-8DE3-EB772AFB747E}" presName="Parent" presStyleLbl="revTx" presStyleIdx="5" presStyleCnt="6" custScaleX="156978" custScaleY="114357" custLinFactNeighborX="25414" custLinFactNeighborY="-3515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6C91E5-C797-463A-9760-3C21D6614B59}" srcId="{A7314501-E484-46A8-B3CB-0410FEC4601B}" destId="{9ED1F69D-3D18-4BBD-BC73-DB306009D7D4}" srcOrd="0" destOrd="0" parTransId="{3F449BF2-BA9D-4519-9552-F0DB0E5E56BE}" sibTransId="{7123EEEE-7035-42A1-8C5E-5244FB238336}"/>
    <dgm:cxn modelId="{6587DC6B-E0BF-4F7C-80D4-7CDD9F9BADB6}" srcId="{5158CC3A-CDD2-43C4-93ED-87B55BE4F672}" destId="{A49C8788-2038-4D7D-B7FC-E3326EC4602B}" srcOrd="0" destOrd="0" parTransId="{E6DB5EED-D852-4A95-B5DF-4C12901E63EA}" sibTransId="{8BEA5451-7577-4E9D-ADBA-1B48A8AF07BF}"/>
    <dgm:cxn modelId="{7016E847-5411-4DB3-B692-228E0601FC7A}" type="presOf" srcId="{A49C8788-2038-4D7D-B7FC-E3326EC4602B}" destId="{819EBA52-2BD5-4AEF-97B5-2B7142BF496F}" srcOrd="0" destOrd="0" presId="urn:microsoft.com/office/officeart/2008/layout/IncreasingCircleProcess"/>
    <dgm:cxn modelId="{D3136E4D-2580-46F7-8AEA-C48066E309A1}" type="presOf" srcId="{C5BFEC47-19B0-4B1F-8DE3-EB772AFB747E}" destId="{00402316-F481-46BD-B437-E189C6D4CFB9}" srcOrd="0" destOrd="0" presId="urn:microsoft.com/office/officeart/2008/layout/IncreasingCircleProcess"/>
    <dgm:cxn modelId="{84491EC0-29B1-405C-9F0D-50C61B55C084}" type="presOf" srcId="{5158CC3A-CDD2-43C4-93ED-87B55BE4F672}" destId="{95A4AF0A-52BA-4320-AB86-DFFF6466EF5C}" srcOrd="0" destOrd="0" presId="urn:microsoft.com/office/officeart/2008/layout/IncreasingCircleProcess"/>
    <dgm:cxn modelId="{14BF6325-35BC-4F91-AEFC-AE71610A78DA}" srcId="{82EACA28-92AE-4F75-9B3A-34A417B906BD}" destId="{5158CC3A-CDD2-43C4-93ED-87B55BE4F672}" srcOrd="0" destOrd="0" parTransId="{37A03EF6-505D-48DA-8B5F-63B63A3CB1ED}" sibTransId="{30403DEF-F952-4F07-9494-974B6C1E9423}"/>
    <dgm:cxn modelId="{91CE3141-0A6D-42C6-AFD0-EDE6DD036737}" type="presOf" srcId="{9ED1F69D-3D18-4BBD-BC73-DB306009D7D4}" destId="{A4846B11-1859-4893-89DD-7F8037284472}" srcOrd="0" destOrd="0" presId="urn:microsoft.com/office/officeart/2008/layout/IncreasingCircleProcess"/>
    <dgm:cxn modelId="{262D7DB1-F60D-49CF-ABA2-C4A6B3648C52}" srcId="{82EACA28-92AE-4F75-9B3A-34A417B906BD}" destId="{A7314501-E484-46A8-B3CB-0410FEC4601B}" srcOrd="1" destOrd="0" parTransId="{90EFA5A0-B92D-4151-B0DC-B903270B94A1}" sibTransId="{D336AEDB-A406-46F3-B58B-B98F9D09E8BB}"/>
    <dgm:cxn modelId="{0F2CCBCA-1CAA-4630-AD20-4C5B8F492BCA}" type="presOf" srcId="{4F752A5E-0BDF-4532-91B3-9E5A743972FD}" destId="{43F769B8-42BC-47B3-A080-F8AB9368B13F}" srcOrd="0" destOrd="0" presId="urn:microsoft.com/office/officeart/2008/layout/IncreasingCircleProcess"/>
    <dgm:cxn modelId="{002A8D62-B28F-4B64-B95C-BC3AEAF34A79}" srcId="{82EACA28-92AE-4F75-9B3A-34A417B906BD}" destId="{C5BFEC47-19B0-4B1F-8DE3-EB772AFB747E}" srcOrd="2" destOrd="0" parTransId="{737A7E68-42BF-4872-A037-54D0F99A00C6}" sibTransId="{7698242B-5783-49D6-8FEC-A10D9270C2F1}"/>
    <dgm:cxn modelId="{9DD9B5B3-0DCC-43C5-90B9-F9594BE5AD99}" srcId="{C5BFEC47-19B0-4B1F-8DE3-EB772AFB747E}" destId="{4F752A5E-0BDF-4532-91B3-9E5A743972FD}" srcOrd="0" destOrd="0" parTransId="{334CC972-DD8A-4E20-BF5E-D04168E79611}" sibTransId="{EE2CDCD0-BADB-4C76-947C-5CBF0754947B}"/>
    <dgm:cxn modelId="{6E71F3D8-4941-4048-8749-40E1F5FDC161}" type="presOf" srcId="{82EACA28-92AE-4F75-9B3A-34A417B906BD}" destId="{4BF43258-4E6F-4D58-86C2-7775A572CC1D}" srcOrd="0" destOrd="0" presId="urn:microsoft.com/office/officeart/2008/layout/IncreasingCircleProcess"/>
    <dgm:cxn modelId="{EF21D7DF-DF17-4D56-B0BA-761B74D80379}" type="presOf" srcId="{A7314501-E484-46A8-B3CB-0410FEC4601B}" destId="{DFB3E639-EF6F-4FED-AFC2-23B03DE583B3}" srcOrd="0" destOrd="0" presId="urn:microsoft.com/office/officeart/2008/layout/IncreasingCircleProcess"/>
    <dgm:cxn modelId="{79BC7915-AE85-424F-B675-AD3AC0FE4C25}" type="presParOf" srcId="{4BF43258-4E6F-4D58-86C2-7775A572CC1D}" destId="{E404FE4E-EE66-405D-9CB8-79D347C6C369}" srcOrd="0" destOrd="0" presId="urn:microsoft.com/office/officeart/2008/layout/IncreasingCircleProcess"/>
    <dgm:cxn modelId="{CA14D144-FE2A-4B5B-8533-DCB0857C1992}" type="presParOf" srcId="{E404FE4E-EE66-405D-9CB8-79D347C6C369}" destId="{181F13BE-B985-4C4D-A414-53DEE95EAB19}" srcOrd="0" destOrd="0" presId="urn:microsoft.com/office/officeart/2008/layout/IncreasingCircleProcess"/>
    <dgm:cxn modelId="{BB3AE02D-97D6-4AC7-A206-23336E8448A0}" type="presParOf" srcId="{E404FE4E-EE66-405D-9CB8-79D347C6C369}" destId="{349B0D9E-DF59-40D2-BB46-E38F63592EEC}" srcOrd="1" destOrd="0" presId="urn:microsoft.com/office/officeart/2008/layout/IncreasingCircleProcess"/>
    <dgm:cxn modelId="{44071F32-7B55-4771-B85C-7AEC3E9C0C01}" type="presParOf" srcId="{E404FE4E-EE66-405D-9CB8-79D347C6C369}" destId="{819EBA52-2BD5-4AEF-97B5-2B7142BF496F}" srcOrd="2" destOrd="0" presId="urn:microsoft.com/office/officeart/2008/layout/IncreasingCircleProcess"/>
    <dgm:cxn modelId="{31D06490-0C35-40A4-8AE8-C3D4F106164B}" type="presParOf" srcId="{E404FE4E-EE66-405D-9CB8-79D347C6C369}" destId="{95A4AF0A-52BA-4320-AB86-DFFF6466EF5C}" srcOrd="3" destOrd="0" presId="urn:microsoft.com/office/officeart/2008/layout/IncreasingCircleProcess"/>
    <dgm:cxn modelId="{B9BFE698-26A1-419D-89E1-0011FFBB3D71}" type="presParOf" srcId="{4BF43258-4E6F-4D58-86C2-7775A572CC1D}" destId="{967B7D39-FB93-4936-9EAD-B1595946B36F}" srcOrd="1" destOrd="0" presId="urn:microsoft.com/office/officeart/2008/layout/IncreasingCircleProcess"/>
    <dgm:cxn modelId="{98288DD5-E5E7-4147-A56F-26E9B6E6E44B}" type="presParOf" srcId="{4BF43258-4E6F-4D58-86C2-7775A572CC1D}" destId="{9B6BD07F-CA2C-4E3C-9E5E-C706E5A63F8D}" srcOrd="2" destOrd="0" presId="urn:microsoft.com/office/officeart/2008/layout/IncreasingCircleProcess"/>
    <dgm:cxn modelId="{D1641878-4713-4765-B7FA-325CDBDF4D2D}" type="presParOf" srcId="{9B6BD07F-CA2C-4E3C-9E5E-C706E5A63F8D}" destId="{4F177738-9EFF-4C77-84D2-960086148064}" srcOrd="0" destOrd="0" presId="urn:microsoft.com/office/officeart/2008/layout/IncreasingCircleProcess"/>
    <dgm:cxn modelId="{870D7ED4-AEFA-4329-9323-4EFD141FE1DF}" type="presParOf" srcId="{9B6BD07F-CA2C-4E3C-9E5E-C706E5A63F8D}" destId="{DF5E563C-ED65-4F76-935B-8B600A2D14C1}" srcOrd="1" destOrd="0" presId="urn:microsoft.com/office/officeart/2008/layout/IncreasingCircleProcess"/>
    <dgm:cxn modelId="{E41DA2A9-C8A8-4A3D-B508-69F42B9F3F4D}" type="presParOf" srcId="{9B6BD07F-CA2C-4E3C-9E5E-C706E5A63F8D}" destId="{A4846B11-1859-4893-89DD-7F8037284472}" srcOrd="2" destOrd="0" presId="urn:microsoft.com/office/officeart/2008/layout/IncreasingCircleProcess"/>
    <dgm:cxn modelId="{8843F784-9C9C-4F82-BCE1-E751C13B7BB8}" type="presParOf" srcId="{9B6BD07F-CA2C-4E3C-9E5E-C706E5A63F8D}" destId="{DFB3E639-EF6F-4FED-AFC2-23B03DE583B3}" srcOrd="3" destOrd="0" presId="urn:microsoft.com/office/officeart/2008/layout/IncreasingCircleProcess"/>
    <dgm:cxn modelId="{D2DF4B65-AB66-40FB-826E-2AD38FE3D6E9}" type="presParOf" srcId="{4BF43258-4E6F-4D58-86C2-7775A572CC1D}" destId="{4BD84D1F-D378-45C0-9BA8-AEE2454DDE35}" srcOrd="3" destOrd="0" presId="urn:microsoft.com/office/officeart/2008/layout/IncreasingCircleProcess"/>
    <dgm:cxn modelId="{C3B21637-B2C8-4311-8A06-E95345936B03}" type="presParOf" srcId="{4BF43258-4E6F-4D58-86C2-7775A572CC1D}" destId="{2C7674CD-0398-45DA-A479-FE136921763D}" srcOrd="4" destOrd="0" presId="urn:microsoft.com/office/officeart/2008/layout/IncreasingCircleProcess"/>
    <dgm:cxn modelId="{E53574AA-CAA4-410E-8B43-C9E9A075F2E9}" type="presParOf" srcId="{2C7674CD-0398-45DA-A479-FE136921763D}" destId="{AB33D2D2-AA09-4662-B805-1360AA3938E0}" srcOrd="0" destOrd="0" presId="urn:microsoft.com/office/officeart/2008/layout/IncreasingCircleProcess"/>
    <dgm:cxn modelId="{E3E41AC8-2F9A-43B4-AAC4-008BE2C45100}" type="presParOf" srcId="{2C7674CD-0398-45DA-A479-FE136921763D}" destId="{15EA313E-ABD5-4A5C-B963-D819B7C39FFA}" srcOrd="1" destOrd="0" presId="urn:microsoft.com/office/officeart/2008/layout/IncreasingCircleProcess"/>
    <dgm:cxn modelId="{F0548C8A-6DE4-4D0B-997A-142CBDA0F8AB}" type="presParOf" srcId="{2C7674CD-0398-45DA-A479-FE136921763D}" destId="{43F769B8-42BC-47B3-A080-F8AB9368B13F}" srcOrd="2" destOrd="0" presId="urn:microsoft.com/office/officeart/2008/layout/IncreasingCircleProcess"/>
    <dgm:cxn modelId="{A10074B9-8E9B-4E40-8ECB-9F40502E4F5E}" type="presParOf" srcId="{2C7674CD-0398-45DA-A479-FE136921763D}" destId="{00402316-F481-46BD-B437-E189C6D4CFB9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C13DEA-9137-4965-A822-93B6190BCA1D}" type="doc">
      <dgm:prSet loTypeId="urn:microsoft.com/office/officeart/2005/8/layout/process3" loCatId="process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4823F712-A190-48DF-92F4-FEA5A2E07753}">
      <dgm:prSet phldrT="[Текст]"/>
      <dgm:spPr>
        <a:xfrm>
          <a:off x="3091" y="188333"/>
          <a:ext cx="2654170" cy="844915"/>
        </a:xfrm>
        <a:prstGeom prst="roundRect">
          <a:avLst>
            <a:gd name="adj" fmla="val 10000"/>
          </a:avLst>
        </a:prstGeom>
      </dgm:spPr>
      <dgm:t>
        <a:bodyPr/>
        <a:lstStyle/>
        <a:p>
          <a:r>
            <a:rPr lang="ru-RU" dirty="0" smtClean="0">
              <a:latin typeface="Calibri"/>
              <a:ea typeface="+mn-ea"/>
              <a:cs typeface="+mn-cs"/>
            </a:rPr>
            <a:t>Объём выборки по России</a:t>
          </a:r>
          <a:endParaRPr lang="ru-RU" dirty="0">
            <a:latin typeface="Calibri"/>
            <a:ea typeface="+mn-ea"/>
            <a:cs typeface="+mn-cs"/>
          </a:endParaRPr>
        </a:p>
      </dgm:t>
    </dgm:pt>
    <dgm:pt modelId="{98BCB67C-997B-45D5-9374-39690AB43003}" type="parTrans" cxnId="{B312C1DA-E7C7-41AA-AB14-8494DBDCFCC5}">
      <dgm:prSet/>
      <dgm:spPr/>
      <dgm:t>
        <a:bodyPr/>
        <a:lstStyle/>
        <a:p>
          <a:endParaRPr lang="ru-RU"/>
        </a:p>
      </dgm:t>
    </dgm:pt>
    <dgm:pt modelId="{3EE13905-6733-4F38-A8EC-C9C32EEE1DF0}" type="sibTrans" cxnId="{B312C1DA-E7C7-41AA-AB14-8494DBDCFCC5}">
      <dgm:prSet/>
      <dgm:spPr>
        <a:xfrm>
          <a:off x="3059624" y="139566"/>
          <a:ext cx="853008" cy="660811"/>
        </a:xfrm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ru-RU">
            <a:solidFill>
              <a:srgbClr val="FFFFFF"/>
            </a:solidFill>
            <a:latin typeface="Calibri"/>
            <a:ea typeface="+mn-ea"/>
            <a:cs typeface="+mn-cs"/>
          </a:endParaRPr>
        </a:p>
      </dgm:t>
    </dgm:pt>
    <dgm:pt modelId="{9E1E76C9-2145-487C-AF3D-24A31699948D}">
      <dgm:prSet phldrT="[Текст]" custT="1"/>
      <dgm:spPr>
        <a:xfrm>
          <a:off x="546717" y="751611"/>
          <a:ext cx="2654170" cy="4172399"/>
        </a:xfrm>
        <a:prstGeom prst="roundRect">
          <a:avLst>
            <a:gd name="adj" fmla="val 10000"/>
          </a:avLst>
        </a:prstGeom>
      </dgm:spPr>
      <dgm:t>
        <a:bodyPr/>
        <a:lstStyle/>
        <a:p>
          <a:r>
            <a:rPr lang="ru-RU" sz="1400" b="1" dirty="0" smtClean="0">
              <a:latin typeface="Arial" pitchFamily="34" charset="0"/>
              <a:ea typeface="+mn-ea"/>
              <a:cs typeface="Arial" pitchFamily="34" charset="0"/>
            </a:rPr>
            <a:t>Ежемесячно опрашивается около 77 тыс. человек населения в возрасте 15 лет и старше (0,06% населения обследуемого возраста)</a:t>
          </a:r>
          <a:endParaRPr lang="ru-RU" sz="1400" b="1" dirty="0">
            <a:latin typeface="Arial" pitchFamily="34" charset="0"/>
            <a:ea typeface="+mn-ea"/>
            <a:cs typeface="Arial" pitchFamily="34" charset="0"/>
          </a:endParaRPr>
        </a:p>
      </dgm:t>
    </dgm:pt>
    <dgm:pt modelId="{E9782F77-D7B7-4CAA-83C0-5B679788D3FE}" type="parTrans" cxnId="{B2C492A6-9A77-4301-9B32-D7983C814F38}">
      <dgm:prSet/>
      <dgm:spPr/>
      <dgm:t>
        <a:bodyPr/>
        <a:lstStyle/>
        <a:p>
          <a:endParaRPr lang="ru-RU"/>
        </a:p>
      </dgm:t>
    </dgm:pt>
    <dgm:pt modelId="{3820FBCA-FBE8-445A-A843-6A2D8F81C826}" type="sibTrans" cxnId="{B2C492A6-9A77-4301-9B32-D7983C814F38}">
      <dgm:prSet/>
      <dgm:spPr/>
      <dgm:t>
        <a:bodyPr/>
        <a:lstStyle/>
        <a:p>
          <a:endParaRPr lang="ru-RU"/>
        </a:p>
      </dgm:t>
    </dgm:pt>
    <dgm:pt modelId="{3811EF45-ECE9-4456-A649-0D1711BFD517}">
      <dgm:prSet phldrT="[Текст]"/>
      <dgm:spPr>
        <a:xfrm>
          <a:off x="4266712" y="188333"/>
          <a:ext cx="2654170" cy="844915"/>
        </a:xfrm>
        <a:prstGeom prst="roundRect">
          <a:avLst>
            <a:gd name="adj" fmla="val 10000"/>
          </a:avLst>
        </a:prstGeom>
      </dgm:spPr>
      <dgm:t>
        <a:bodyPr/>
        <a:lstStyle/>
        <a:p>
          <a:r>
            <a:rPr lang="ru-RU" dirty="0" smtClean="0">
              <a:latin typeface="Calibri"/>
              <a:ea typeface="+mn-ea"/>
              <a:cs typeface="+mn-cs"/>
            </a:rPr>
            <a:t>Объём выборки по Владимирской области</a:t>
          </a:r>
          <a:endParaRPr lang="ru-RU" dirty="0">
            <a:latin typeface="Calibri"/>
            <a:ea typeface="+mn-ea"/>
            <a:cs typeface="+mn-cs"/>
          </a:endParaRPr>
        </a:p>
      </dgm:t>
    </dgm:pt>
    <dgm:pt modelId="{231DF87F-148E-4F02-BE3F-25D9F8938217}" type="parTrans" cxnId="{4C3362EC-0A5B-4217-8163-FEC17A9FF722}">
      <dgm:prSet/>
      <dgm:spPr/>
      <dgm:t>
        <a:bodyPr/>
        <a:lstStyle/>
        <a:p>
          <a:endParaRPr lang="ru-RU"/>
        </a:p>
      </dgm:t>
    </dgm:pt>
    <dgm:pt modelId="{6503C43F-5EA2-4D5F-A537-D1D9267D32BD}" type="sibTrans" cxnId="{4C3362EC-0A5B-4217-8163-FEC17A9FF722}">
      <dgm:prSet/>
      <dgm:spPr/>
      <dgm:t>
        <a:bodyPr/>
        <a:lstStyle/>
        <a:p>
          <a:endParaRPr lang="ru-RU"/>
        </a:p>
      </dgm:t>
    </dgm:pt>
    <dgm:pt modelId="{9A67501B-7751-4977-99DC-DC7DF41FDA7B}">
      <dgm:prSet phldrT="[Текст]" custT="1"/>
      <dgm:spPr>
        <a:xfrm>
          <a:off x="4810337" y="751611"/>
          <a:ext cx="2654170" cy="4172399"/>
        </a:xfrm>
        <a:prstGeom prst="roundRect">
          <a:avLst>
            <a:gd name="adj" fmla="val 10000"/>
          </a:avLst>
        </a:prstGeom>
      </dgm:spPr>
      <dgm:t>
        <a:bodyPr/>
        <a:lstStyle/>
        <a:p>
          <a:r>
            <a:rPr lang="ru-RU" sz="1400" b="1" dirty="0" smtClean="0">
              <a:latin typeface="Arial" pitchFamily="34" charset="0"/>
              <a:ea typeface="+mn-ea"/>
              <a:cs typeface="Arial" pitchFamily="34" charset="0"/>
            </a:rPr>
            <a:t>Ежемесячно опрашивается             838 человек населения в возрасте 15 лет и старше (0,07% населения обследуемого возраста)</a:t>
          </a:r>
          <a:endParaRPr lang="ru-RU" sz="1400" b="1" dirty="0">
            <a:latin typeface="Arial" pitchFamily="34" charset="0"/>
            <a:ea typeface="+mn-ea"/>
            <a:cs typeface="Arial" pitchFamily="34" charset="0"/>
          </a:endParaRPr>
        </a:p>
      </dgm:t>
    </dgm:pt>
    <dgm:pt modelId="{32263470-FE1F-4A75-A6B9-9139EEB30A00}" type="parTrans" cxnId="{E399C6E6-349D-4C6A-9FF7-BC6BB03719C4}">
      <dgm:prSet/>
      <dgm:spPr/>
      <dgm:t>
        <a:bodyPr/>
        <a:lstStyle/>
        <a:p>
          <a:endParaRPr lang="ru-RU"/>
        </a:p>
      </dgm:t>
    </dgm:pt>
    <dgm:pt modelId="{68CD0502-5A14-4328-A053-538B707F1D0C}" type="sibTrans" cxnId="{E399C6E6-349D-4C6A-9FF7-BC6BB03719C4}">
      <dgm:prSet/>
      <dgm:spPr/>
      <dgm:t>
        <a:bodyPr/>
        <a:lstStyle/>
        <a:p>
          <a:endParaRPr lang="ru-RU"/>
        </a:p>
      </dgm:t>
    </dgm:pt>
    <dgm:pt modelId="{6E62FB88-C8CA-4CDA-9999-C426073A1CED}">
      <dgm:prSet phldrT="[Текст]" custT="1"/>
      <dgm:spPr>
        <a:xfrm>
          <a:off x="4810337" y="751611"/>
          <a:ext cx="2654170" cy="4172399"/>
        </a:xfrm>
      </dgm:spPr>
      <dgm:t>
        <a:bodyPr/>
        <a:lstStyle/>
        <a:p>
          <a:r>
            <a:rPr lang="ru-RU" sz="1400" b="1" dirty="0" smtClean="0">
              <a:latin typeface="Arial" pitchFamily="34" charset="0"/>
              <a:ea typeface="+mn-ea"/>
              <a:cs typeface="Arial" pitchFamily="34" charset="0"/>
            </a:rPr>
            <a:t>В год 10056 человек (0,84% населения обследуемого возраста)</a:t>
          </a:r>
          <a:endParaRPr lang="ru-RU" sz="1400" b="1" dirty="0">
            <a:latin typeface="Arial" pitchFamily="34" charset="0"/>
            <a:ea typeface="+mn-ea"/>
            <a:cs typeface="Arial" pitchFamily="34" charset="0"/>
          </a:endParaRPr>
        </a:p>
      </dgm:t>
    </dgm:pt>
    <dgm:pt modelId="{FFC965B0-0748-4350-AED6-FA29F747C32B}" type="parTrans" cxnId="{7D70AC71-3BFC-4232-9836-15384D175C56}">
      <dgm:prSet/>
      <dgm:spPr/>
      <dgm:t>
        <a:bodyPr/>
        <a:lstStyle/>
        <a:p>
          <a:endParaRPr lang="ru-RU"/>
        </a:p>
      </dgm:t>
    </dgm:pt>
    <dgm:pt modelId="{1995B7EC-7866-41BE-A088-EEB390C18405}" type="sibTrans" cxnId="{7D70AC71-3BFC-4232-9836-15384D175C56}">
      <dgm:prSet/>
      <dgm:spPr/>
      <dgm:t>
        <a:bodyPr/>
        <a:lstStyle/>
        <a:p>
          <a:endParaRPr lang="ru-RU"/>
        </a:p>
      </dgm:t>
    </dgm:pt>
    <dgm:pt modelId="{0BB2CC25-205F-4C51-A327-3A6BB3CA94E0}">
      <dgm:prSet phldrT="[Текст]" custT="1"/>
      <dgm:spPr>
        <a:xfrm>
          <a:off x="546717" y="751611"/>
          <a:ext cx="2654170" cy="4172399"/>
        </a:xfrm>
      </dgm:spPr>
      <dgm:t>
        <a:bodyPr/>
        <a:lstStyle/>
        <a:p>
          <a:r>
            <a:rPr lang="ru-RU" sz="1400" b="1" dirty="0" smtClean="0">
              <a:latin typeface="Arial" pitchFamily="34" charset="0"/>
              <a:ea typeface="+mn-ea"/>
              <a:cs typeface="Arial" pitchFamily="34" charset="0"/>
            </a:rPr>
            <a:t>В год около 924 тыс. человек (0,76% населения обследуемого возраста)</a:t>
          </a:r>
          <a:endParaRPr lang="ru-RU" sz="1400" b="1" dirty="0">
            <a:latin typeface="Arial" pitchFamily="34" charset="0"/>
            <a:ea typeface="+mn-ea"/>
            <a:cs typeface="Arial" pitchFamily="34" charset="0"/>
          </a:endParaRPr>
        </a:p>
      </dgm:t>
    </dgm:pt>
    <dgm:pt modelId="{0BAD30FB-F59C-4C1A-8475-157382254876}" type="parTrans" cxnId="{E75CA6BC-5AE1-4931-B45C-436C0F625A8E}">
      <dgm:prSet/>
      <dgm:spPr/>
      <dgm:t>
        <a:bodyPr/>
        <a:lstStyle/>
        <a:p>
          <a:endParaRPr lang="ru-RU"/>
        </a:p>
      </dgm:t>
    </dgm:pt>
    <dgm:pt modelId="{D7F7D5D9-56D5-4807-9B1A-524B0549E717}" type="sibTrans" cxnId="{E75CA6BC-5AE1-4931-B45C-436C0F625A8E}">
      <dgm:prSet/>
      <dgm:spPr/>
      <dgm:t>
        <a:bodyPr/>
        <a:lstStyle/>
        <a:p>
          <a:endParaRPr lang="ru-RU"/>
        </a:p>
      </dgm:t>
    </dgm:pt>
    <dgm:pt modelId="{AD7F3578-D33D-453E-AB27-F16740570C5A}" type="pres">
      <dgm:prSet presAssocID="{40C13DEA-9137-4965-A822-93B6190BCA1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A95A37-10B9-4A9B-866B-657300FFC62C}" type="pres">
      <dgm:prSet presAssocID="{4823F712-A190-48DF-92F4-FEA5A2E07753}" presName="composite" presStyleCnt="0"/>
      <dgm:spPr/>
      <dgm:t>
        <a:bodyPr/>
        <a:lstStyle/>
        <a:p>
          <a:endParaRPr lang="ru-RU"/>
        </a:p>
      </dgm:t>
    </dgm:pt>
    <dgm:pt modelId="{DA373DE5-027B-4DE7-B3E1-0178FDCE20BA}" type="pres">
      <dgm:prSet presAssocID="{4823F712-A190-48DF-92F4-FEA5A2E07753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684DB4-5506-4B80-814B-B9C0BCE59802}" type="pres">
      <dgm:prSet presAssocID="{4823F712-A190-48DF-92F4-FEA5A2E07753}" presName="parSh" presStyleLbl="node1" presStyleIdx="0" presStyleCnt="2"/>
      <dgm:spPr/>
      <dgm:t>
        <a:bodyPr/>
        <a:lstStyle/>
        <a:p>
          <a:endParaRPr lang="ru-RU"/>
        </a:p>
      </dgm:t>
    </dgm:pt>
    <dgm:pt modelId="{37ED40B0-57D9-4C1E-813A-1566D334E242}" type="pres">
      <dgm:prSet presAssocID="{4823F712-A190-48DF-92F4-FEA5A2E07753}" presName="desTx" presStyleLbl="fgAcc1" presStyleIdx="0" presStyleCnt="2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C3CF22C5-1AE0-42B3-B247-6422EBB61BA9}" type="pres">
      <dgm:prSet presAssocID="{3EE13905-6733-4F38-A8EC-C9C32EEE1DF0}" presName="sibTrans" presStyleLbl="sibTrans2D1" presStyleIdx="0" presStyleCnt="1"/>
      <dgm:spPr/>
      <dgm:t>
        <a:bodyPr/>
        <a:lstStyle/>
        <a:p>
          <a:endParaRPr lang="ru-RU"/>
        </a:p>
      </dgm:t>
    </dgm:pt>
    <dgm:pt modelId="{03941FD2-46B0-4B34-986E-46E26B6EDD83}" type="pres">
      <dgm:prSet presAssocID="{3EE13905-6733-4F38-A8EC-C9C32EEE1DF0}" presName="connTx" presStyleLbl="sibTrans2D1" presStyleIdx="0" presStyleCnt="1"/>
      <dgm:spPr/>
      <dgm:t>
        <a:bodyPr/>
        <a:lstStyle/>
        <a:p>
          <a:endParaRPr lang="ru-RU"/>
        </a:p>
      </dgm:t>
    </dgm:pt>
    <dgm:pt modelId="{ABFB4760-51F2-4638-8DA1-2D72EC0A0321}" type="pres">
      <dgm:prSet presAssocID="{3811EF45-ECE9-4456-A649-0D1711BFD517}" presName="composite" presStyleCnt="0"/>
      <dgm:spPr/>
      <dgm:t>
        <a:bodyPr/>
        <a:lstStyle/>
        <a:p>
          <a:endParaRPr lang="ru-RU"/>
        </a:p>
      </dgm:t>
    </dgm:pt>
    <dgm:pt modelId="{42C76164-0B5E-4038-B822-B3894A3A2AD3}" type="pres">
      <dgm:prSet presAssocID="{3811EF45-ECE9-4456-A649-0D1711BFD517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3402F5-0069-4C42-8129-4D46E074063C}" type="pres">
      <dgm:prSet presAssocID="{3811EF45-ECE9-4456-A649-0D1711BFD517}" presName="parSh" presStyleLbl="node1" presStyleIdx="1" presStyleCnt="2"/>
      <dgm:spPr/>
      <dgm:t>
        <a:bodyPr/>
        <a:lstStyle/>
        <a:p>
          <a:endParaRPr lang="ru-RU"/>
        </a:p>
      </dgm:t>
    </dgm:pt>
    <dgm:pt modelId="{EB23E13B-83E0-4C63-9D20-9FB3774E9CEE}" type="pres">
      <dgm:prSet presAssocID="{3811EF45-ECE9-4456-A649-0D1711BFD517}" presName="desTx" presStyleLbl="fgAcc1" presStyleIdx="1" presStyleCnt="2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</dgm:ptLst>
  <dgm:cxnLst>
    <dgm:cxn modelId="{268AD993-6315-4678-B5C9-EB0ABC8AC624}" type="presOf" srcId="{4823F712-A190-48DF-92F4-FEA5A2E07753}" destId="{DA373DE5-027B-4DE7-B3E1-0178FDCE20BA}" srcOrd="0" destOrd="0" presId="urn:microsoft.com/office/officeart/2005/8/layout/process3"/>
    <dgm:cxn modelId="{E399C6E6-349D-4C6A-9FF7-BC6BB03719C4}" srcId="{3811EF45-ECE9-4456-A649-0D1711BFD517}" destId="{9A67501B-7751-4977-99DC-DC7DF41FDA7B}" srcOrd="0" destOrd="0" parTransId="{32263470-FE1F-4A75-A6B9-9139EEB30A00}" sibTransId="{68CD0502-5A14-4328-A053-538B707F1D0C}"/>
    <dgm:cxn modelId="{32C517E1-459B-4DEB-B7B7-4D339278E49E}" type="presOf" srcId="{4823F712-A190-48DF-92F4-FEA5A2E07753}" destId="{11684DB4-5506-4B80-814B-B9C0BCE59802}" srcOrd="1" destOrd="0" presId="urn:microsoft.com/office/officeart/2005/8/layout/process3"/>
    <dgm:cxn modelId="{B2C492A6-9A77-4301-9B32-D7983C814F38}" srcId="{4823F712-A190-48DF-92F4-FEA5A2E07753}" destId="{9E1E76C9-2145-487C-AF3D-24A31699948D}" srcOrd="0" destOrd="0" parTransId="{E9782F77-D7B7-4CAA-83C0-5B679788D3FE}" sibTransId="{3820FBCA-FBE8-445A-A843-6A2D8F81C826}"/>
    <dgm:cxn modelId="{E75CA6BC-5AE1-4931-B45C-436C0F625A8E}" srcId="{4823F712-A190-48DF-92F4-FEA5A2E07753}" destId="{0BB2CC25-205F-4C51-A327-3A6BB3CA94E0}" srcOrd="1" destOrd="0" parTransId="{0BAD30FB-F59C-4C1A-8475-157382254876}" sibTransId="{D7F7D5D9-56D5-4807-9B1A-524B0549E717}"/>
    <dgm:cxn modelId="{BEBE4ABD-DB0A-4201-8866-AB24BC6BE474}" type="presOf" srcId="{3811EF45-ECE9-4456-A649-0D1711BFD517}" destId="{343402F5-0069-4C42-8129-4D46E074063C}" srcOrd="1" destOrd="0" presId="urn:microsoft.com/office/officeart/2005/8/layout/process3"/>
    <dgm:cxn modelId="{0AA5D87F-7742-48E4-A87E-0B2B2398DA06}" type="presOf" srcId="{0BB2CC25-205F-4C51-A327-3A6BB3CA94E0}" destId="{37ED40B0-57D9-4C1E-813A-1566D334E242}" srcOrd="0" destOrd="1" presId="urn:microsoft.com/office/officeart/2005/8/layout/process3"/>
    <dgm:cxn modelId="{ACFBF137-9868-4130-9B70-41EAD8E5F003}" type="presOf" srcId="{9E1E76C9-2145-487C-AF3D-24A31699948D}" destId="{37ED40B0-57D9-4C1E-813A-1566D334E242}" srcOrd="0" destOrd="0" presId="urn:microsoft.com/office/officeart/2005/8/layout/process3"/>
    <dgm:cxn modelId="{EBD0EDFB-B042-4EDD-8799-1785CE0AA29A}" type="presOf" srcId="{3811EF45-ECE9-4456-A649-0D1711BFD517}" destId="{42C76164-0B5E-4038-B822-B3894A3A2AD3}" srcOrd="0" destOrd="0" presId="urn:microsoft.com/office/officeart/2005/8/layout/process3"/>
    <dgm:cxn modelId="{B312C1DA-E7C7-41AA-AB14-8494DBDCFCC5}" srcId="{40C13DEA-9137-4965-A822-93B6190BCA1D}" destId="{4823F712-A190-48DF-92F4-FEA5A2E07753}" srcOrd="0" destOrd="0" parTransId="{98BCB67C-997B-45D5-9374-39690AB43003}" sibTransId="{3EE13905-6733-4F38-A8EC-C9C32EEE1DF0}"/>
    <dgm:cxn modelId="{4C3362EC-0A5B-4217-8163-FEC17A9FF722}" srcId="{40C13DEA-9137-4965-A822-93B6190BCA1D}" destId="{3811EF45-ECE9-4456-A649-0D1711BFD517}" srcOrd="1" destOrd="0" parTransId="{231DF87F-148E-4F02-BE3F-25D9F8938217}" sibTransId="{6503C43F-5EA2-4D5F-A537-D1D9267D32BD}"/>
    <dgm:cxn modelId="{020C6FAC-64FA-4139-AF72-FAC4A70FB84D}" type="presOf" srcId="{6E62FB88-C8CA-4CDA-9999-C426073A1CED}" destId="{EB23E13B-83E0-4C63-9D20-9FB3774E9CEE}" srcOrd="0" destOrd="1" presId="urn:microsoft.com/office/officeart/2005/8/layout/process3"/>
    <dgm:cxn modelId="{AC0E1A6E-A1DA-405D-9344-4B1A88A71F41}" type="presOf" srcId="{40C13DEA-9137-4965-A822-93B6190BCA1D}" destId="{AD7F3578-D33D-453E-AB27-F16740570C5A}" srcOrd="0" destOrd="0" presId="urn:microsoft.com/office/officeart/2005/8/layout/process3"/>
    <dgm:cxn modelId="{7D70AC71-3BFC-4232-9836-15384D175C56}" srcId="{3811EF45-ECE9-4456-A649-0D1711BFD517}" destId="{6E62FB88-C8CA-4CDA-9999-C426073A1CED}" srcOrd="1" destOrd="0" parTransId="{FFC965B0-0748-4350-AED6-FA29F747C32B}" sibTransId="{1995B7EC-7866-41BE-A088-EEB390C18405}"/>
    <dgm:cxn modelId="{425BD064-72C1-431C-A1B7-FEC6F0288B7B}" type="presOf" srcId="{9A67501B-7751-4977-99DC-DC7DF41FDA7B}" destId="{EB23E13B-83E0-4C63-9D20-9FB3774E9CEE}" srcOrd="0" destOrd="0" presId="urn:microsoft.com/office/officeart/2005/8/layout/process3"/>
    <dgm:cxn modelId="{2309B6D8-DB37-4BBB-A1BF-6585AD2EA1A4}" type="presOf" srcId="{3EE13905-6733-4F38-A8EC-C9C32EEE1DF0}" destId="{03941FD2-46B0-4B34-986E-46E26B6EDD83}" srcOrd="1" destOrd="0" presId="urn:microsoft.com/office/officeart/2005/8/layout/process3"/>
    <dgm:cxn modelId="{2670B1A3-750C-46A0-94B1-0280B7D87A06}" type="presOf" srcId="{3EE13905-6733-4F38-A8EC-C9C32EEE1DF0}" destId="{C3CF22C5-1AE0-42B3-B247-6422EBB61BA9}" srcOrd="0" destOrd="0" presId="urn:microsoft.com/office/officeart/2005/8/layout/process3"/>
    <dgm:cxn modelId="{45F49422-3E61-4EE0-8C4E-E685FD6EEB4F}" type="presParOf" srcId="{AD7F3578-D33D-453E-AB27-F16740570C5A}" destId="{83A95A37-10B9-4A9B-866B-657300FFC62C}" srcOrd="0" destOrd="0" presId="urn:microsoft.com/office/officeart/2005/8/layout/process3"/>
    <dgm:cxn modelId="{FA11D3CB-59BB-4CFF-BABC-D93E644926F3}" type="presParOf" srcId="{83A95A37-10B9-4A9B-866B-657300FFC62C}" destId="{DA373DE5-027B-4DE7-B3E1-0178FDCE20BA}" srcOrd="0" destOrd="0" presId="urn:microsoft.com/office/officeart/2005/8/layout/process3"/>
    <dgm:cxn modelId="{C1D5FFFB-5F39-4908-B8BF-5AFF41C0E62B}" type="presParOf" srcId="{83A95A37-10B9-4A9B-866B-657300FFC62C}" destId="{11684DB4-5506-4B80-814B-B9C0BCE59802}" srcOrd="1" destOrd="0" presId="urn:microsoft.com/office/officeart/2005/8/layout/process3"/>
    <dgm:cxn modelId="{2948E23E-58DA-4C83-A2CF-2A1EDCB3185C}" type="presParOf" srcId="{83A95A37-10B9-4A9B-866B-657300FFC62C}" destId="{37ED40B0-57D9-4C1E-813A-1566D334E242}" srcOrd="2" destOrd="0" presId="urn:microsoft.com/office/officeart/2005/8/layout/process3"/>
    <dgm:cxn modelId="{BC5EBF53-5221-4314-86AD-2E008C5EF0D0}" type="presParOf" srcId="{AD7F3578-D33D-453E-AB27-F16740570C5A}" destId="{C3CF22C5-1AE0-42B3-B247-6422EBB61BA9}" srcOrd="1" destOrd="0" presId="urn:microsoft.com/office/officeart/2005/8/layout/process3"/>
    <dgm:cxn modelId="{4956F558-34D3-483F-A2FB-F01160745D1D}" type="presParOf" srcId="{C3CF22C5-1AE0-42B3-B247-6422EBB61BA9}" destId="{03941FD2-46B0-4B34-986E-46E26B6EDD83}" srcOrd="0" destOrd="0" presId="urn:microsoft.com/office/officeart/2005/8/layout/process3"/>
    <dgm:cxn modelId="{C5BD0E47-34D7-401C-8577-0F20639BFDFE}" type="presParOf" srcId="{AD7F3578-D33D-453E-AB27-F16740570C5A}" destId="{ABFB4760-51F2-4638-8DA1-2D72EC0A0321}" srcOrd="2" destOrd="0" presId="urn:microsoft.com/office/officeart/2005/8/layout/process3"/>
    <dgm:cxn modelId="{B518FA4C-97F0-4422-90AB-0BDB3FAD5A16}" type="presParOf" srcId="{ABFB4760-51F2-4638-8DA1-2D72EC0A0321}" destId="{42C76164-0B5E-4038-B822-B3894A3A2AD3}" srcOrd="0" destOrd="0" presId="urn:microsoft.com/office/officeart/2005/8/layout/process3"/>
    <dgm:cxn modelId="{45D50494-4C18-4483-B220-2B554A2E3D36}" type="presParOf" srcId="{ABFB4760-51F2-4638-8DA1-2D72EC0A0321}" destId="{343402F5-0069-4C42-8129-4D46E074063C}" srcOrd="1" destOrd="0" presId="urn:microsoft.com/office/officeart/2005/8/layout/process3"/>
    <dgm:cxn modelId="{ED7AD4CE-2181-4F77-8667-515B0917C2E2}" type="presParOf" srcId="{ABFB4760-51F2-4638-8DA1-2D72EC0A0321}" destId="{EB23E13B-83E0-4C63-9D20-9FB3774E9CE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1F13BE-B985-4C4D-A414-53DEE95EAB19}">
      <dsp:nvSpPr>
        <dsp:cNvPr id="0" name=""/>
        <dsp:cNvSpPr/>
      </dsp:nvSpPr>
      <dsp:spPr>
        <a:xfrm>
          <a:off x="157790" y="0"/>
          <a:ext cx="490085" cy="490085"/>
        </a:xfrm>
        <a:prstGeom prst="ellipse">
          <a:avLst/>
        </a:prstGeom>
        <a:solidFill>
          <a:srgbClr val="FF7605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9B0D9E-DF59-40D2-BB46-E38F63592EEC}">
      <dsp:nvSpPr>
        <dsp:cNvPr id="0" name=""/>
        <dsp:cNvSpPr/>
      </dsp:nvSpPr>
      <dsp:spPr>
        <a:xfrm>
          <a:off x="178708" y="19905"/>
          <a:ext cx="392068" cy="392068"/>
        </a:xfrm>
        <a:prstGeom prst="chord">
          <a:avLst>
            <a:gd name="adj1" fmla="val 1168272"/>
            <a:gd name="adj2" fmla="val 9631728"/>
          </a:avLst>
        </a:prstGeom>
        <a:solidFill>
          <a:srgbClr val="FF7605">
            <a:hueOff val="0"/>
            <a:satOff val="0"/>
            <a:lumOff val="0"/>
            <a:alphaOff val="0"/>
          </a:srgbClr>
        </a:solidFill>
        <a:ln w="15875" cap="flat" cmpd="sng" algn="ctr">
          <a:solidFill>
            <a:srgbClr val="FF7605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9EBA52-2BD5-4AEF-97B5-2B7142BF496F}">
      <dsp:nvSpPr>
        <dsp:cNvPr id="0" name=""/>
        <dsp:cNvSpPr/>
      </dsp:nvSpPr>
      <dsp:spPr>
        <a:xfrm>
          <a:off x="792094" y="422169"/>
          <a:ext cx="2318594" cy="14536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rPr>
            <a:t>1992 – 1994 гг., 1997-1998 гг. - 1 раз в год  по состоянию на последнюю неделю октября;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rPr>
            <a:t>1995 г. – 2 раза в год по состоянию на последнюю неделю марта и октября;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rPr>
            <a:t>1996 г. – 1 раз в год по состоянию на последнюю неделю марта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solidFill>
              <a:srgbClr val="4D5B6B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</dsp:txBody>
      <dsp:txXfrm>
        <a:off x="792094" y="422169"/>
        <a:ext cx="2318594" cy="1453693"/>
      </dsp:txXfrm>
    </dsp:sp>
    <dsp:sp modelId="{95A4AF0A-52BA-4320-AB86-DFFF6466EF5C}">
      <dsp:nvSpPr>
        <dsp:cNvPr id="0" name=""/>
        <dsp:cNvSpPr/>
      </dsp:nvSpPr>
      <dsp:spPr>
        <a:xfrm>
          <a:off x="754775" y="93020"/>
          <a:ext cx="1999050" cy="245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strike="noStrike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n-ea"/>
              <a:cs typeface="Arial" pitchFamily="34" charset="0"/>
            </a:rPr>
            <a:t>1992-1998 гг.</a:t>
          </a:r>
          <a:endParaRPr lang="ru-RU" sz="1800" b="1" strike="noStrike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ea typeface="+mn-ea"/>
            <a:cs typeface="Arial" pitchFamily="34" charset="0"/>
          </a:endParaRPr>
        </a:p>
      </dsp:txBody>
      <dsp:txXfrm>
        <a:off x="754775" y="93020"/>
        <a:ext cx="1999050" cy="245841"/>
      </dsp:txXfrm>
    </dsp:sp>
    <dsp:sp modelId="{4F177738-9EFF-4C77-84D2-960086148064}">
      <dsp:nvSpPr>
        <dsp:cNvPr id="0" name=""/>
        <dsp:cNvSpPr/>
      </dsp:nvSpPr>
      <dsp:spPr>
        <a:xfrm>
          <a:off x="3152274" y="62022"/>
          <a:ext cx="490085" cy="490085"/>
        </a:xfrm>
        <a:prstGeom prst="ellipse">
          <a:avLst/>
        </a:prstGeom>
        <a:solidFill>
          <a:srgbClr val="FF7605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5E563C-ED65-4F76-935B-8B600A2D14C1}">
      <dsp:nvSpPr>
        <dsp:cNvPr id="0" name=""/>
        <dsp:cNvSpPr/>
      </dsp:nvSpPr>
      <dsp:spPr>
        <a:xfrm>
          <a:off x="3201281" y="111027"/>
          <a:ext cx="392068" cy="392068"/>
        </a:xfrm>
        <a:prstGeom prst="chord">
          <a:avLst>
            <a:gd name="adj1" fmla="val 20431728"/>
            <a:gd name="adj2" fmla="val 11968272"/>
          </a:avLst>
        </a:prstGeom>
        <a:solidFill>
          <a:srgbClr val="FF7605">
            <a:hueOff val="0"/>
            <a:satOff val="0"/>
            <a:lumOff val="0"/>
            <a:alphaOff val="0"/>
          </a:srgbClr>
        </a:solidFill>
        <a:ln w="15875" cap="flat" cmpd="sng" algn="ctr">
          <a:solidFill>
            <a:srgbClr val="FF7605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846B11-1859-4893-89DD-7F8037284472}">
      <dsp:nvSpPr>
        <dsp:cNvPr id="0" name=""/>
        <dsp:cNvSpPr/>
      </dsp:nvSpPr>
      <dsp:spPr>
        <a:xfrm>
          <a:off x="3762409" y="544323"/>
          <a:ext cx="1449837" cy="1253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  <a:latin typeface="Calibri"/>
              <a:ea typeface="+mn-ea"/>
              <a:cs typeface="+mn-cs"/>
            </a:rPr>
            <a:t>квартальная</a:t>
          </a:r>
          <a:endParaRPr lang="ru-RU" sz="1600" kern="1200" dirty="0">
            <a:solidFill>
              <a:srgbClr val="002060"/>
            </a:solidFill>
            <a:latin typeface="Calibri"/>
            <a:ea typeface="+mn-ea"/>
            <a:cs typeface="+mn-cs"/>
          </a:endParaRPr>
        </a:p>
      </dsp:txBody>
      <dsp:txXfrm>
        <a:off x="3762409" y="544323"/>
        <a:ext cx="1449837" cy="1253120"/>
      </dsp:txXfrm>
    </dsp:sp>
    <dsp:sp modelId="{DFB3E639-EF6F-4FED-AFC2-23B03DE583B3}">
      <dsp:nvSpPr>
        <dsp:cNvPr id="0" name=""/>
        <dsp:cNvSpPr/>
      </dsp:nvSpPr>
      <dsp:spPr>
        <a:xfrm>
          <a:off x="3618397" y="112273"/>
          <a:ext cx="1826128" cy="3772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n-ea"/>
              <a:cs typeface="Arial" pitchFamily="34" charset="0"/>
            </a:rPr>
            <a:t>1999 г. –      август 2009 г.</a:t>
          </a:r>
          <a:endParaRPr lang="ru-RU" sz="1800" b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ea typeface="+mn-ea"/>
            <a:cs typeface="Arial" pitchFamily="34" charset="0"/>
          </a:endParaRPr>
        </a:p>
      </dsp:txBody>
      <dsp:txXfrm>
        <a:off x="3618397" y="112273"/>
        <a:ext cx="1826128" cy="377263"/>
      </dsp:txXfrm>
    </dsp:sp>
    <dsp:sp modelId="{AB33D2D2-AA09-4662-B805-1360AA3938E0}">
      <dsp:nvSpPr>
        <dsp:cNvPr id="0" name=""/>
        <dsp:cNvSpPr/>
      </dsp:nvSpPr>
      <dsp:spPr>
        <a:xfrm>
          <a:off x="5562611" y="56657"/>
          <a:ext cx="490085" cy="490085"/>
        </a:xfrm>
        <a:prstGeom prst="ellipse">
          <a:avLst/>
        </a:prstGeom>
        <a:solidFill>
          <a:srgbClr val="FF7605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EA313E-ABD5-4A5C-B963-D819B7C39FFA}">
      <dsp:nvSpPr>
        <dsp:cNvPr id="0" name=""/>
        <dsp:cNvSpPr/>
      </dsp:nvSpPr>
      <dsp:spPr>
        <a:xfrm>
          <a:off x="5634620" y="112275"/>
          <a:ext cx="392068" cy="392068"/>
        </a:xfrm>
        <a:prstGeom prst="chord">
          <a:avLst>
            <a:gd name="adj1" fmla="val 16200000"/>
            <a:gd name="adj2" fmla="val 16200000"/>
          </a:avLst>
        </a:prstGeom>
        <a:solidFill>
          <a:srgbClr val="FF7605">
            <a:hueOff val="0"/>
            <a:satOff val="0"/>
            <a:lumOff val="0"/>
            <a:alphaOff val="0"/>
          </a:srgbClr>
        </a:solidFill>
        <a:ln w="15875" cap="flat" cmpd="sng" algn="ctr">
          <a:solidFill>
            <a:srgbClr val="FF7605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F769B8-42BC-47B3-A080-F8AB9368B13F}">
      <dsp:nvSpPr>
        <dsp:cNvPr id="0" name=""/>
        <dsp:cNvSpPr/>
      </dsp:nvSpPr>
      <dsp:spPr>
        <a:xfrm>
          <a:off x="6210682" y="616320"/>
          <a:ext cx="1449837" cy="821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  <a:latin typeface="Calibri"/>
              <a:ea typeface="+mn-ea"/>
              <a:cs typeface="+mn-cs"/>
            </a:rPr>
            <a:t>месячная</a:t>
          </a:r>
          <a:endParaRPr lang="ru-RU" sz="1600" kern="1200" dirty="0">
            <a:solidFill>
              <a:srgbClr val="002060"/>
            </a:solidFill>
            <a:latin typeface="Calibri"/>
            <a:ea typeface="+mn-ea"/>
            <a:cs typeface="+mn-cs"/>
          </a:endParaRPr>
        </a:p>
      </dsp:txBody>
      <dsp:txXfrm>
        <a:off x="6210682" y="616320"/>
        <a:ext cx="1449837" cy="821079"/>
      </dsp:txXfrm>
    </dsp:sp>
    <dsp:sp modelId="{00402316-F481-46BD-B437-E189C6D4CFB9}">
      <dsp:nvSpPr>
        <dsp:cNvPr id="0" name=""/>
        <dsp:cNvSpPr/>
      </dsp:nvSpPr>
      <dsp:spPr>
        <a:xfrm>
          <a:off x="6131942" y="0"/>
          <a:ext cx="2275925" cy="560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n-ea"/>
              <a:cs typeface="Arial" pitchFamily="34" charset="0"/>
            </a:rPr>
            <a:t>сентябрь 2009 г. –   по настоящее время</a:t>
          </a:r>
          <a:endParaRPr lang="ru-RU" sz="1600" b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ea typeface="+mn-ea"/>
            <a:cs typeface="Arial" pitchFamily="34" charset="0"/>
          </a:endParaRPr>
        </a:p>
      </dsp:txBody>
      <dsp:txXfrm>
        <a:off x="6131942" y="0"/>
        <a:ext cx="2275925" cy="5604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684DB4-5506-4B80-814B-B9C0BCE59802}">
      <dsp:nvSpPr>
        <dsp:cNvPr id="0" name=""/>
        <dsp:cNvSpPr/>
      </dsp:nvSpPr>
      <dsp:spPr>
        <a:xfrm>
          <a:off x="3219" y="323534"/>
          <a:ext cx="2764090" cy="11872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shade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shade val="5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Calibri"/>
              <a:ea typeface="+mn-ea"/>
              <a:cs typeface="+mn-cs"/>
            </a:rPr>
            <a:t>Объём выборки по России</a:t>
          </a:r>
          <a:endParaRPr lang="ru-RU" sz="1900" kern="1200" dirty="0">
            <a:latin typeface="Calibri"/>
            <a:ea typeface="+mn-ea"/>
            <a:cs typeface="+mn-cs"/>
          </a:endParaRPr>
        </a:p>
      </dsp:txBody>
      <dsp:txXfrm>
        <a:off x="26402" y="346717"/>
        <a:ext cx="2717724" cy="745149"/>
      </dsp:txXfrm>
    </dsp:sp>
    <dsp:sp modelId="{37ED40B0-57D9-4C1E-813A-1566D334E242}">
      <dsp:nvSpPr>
        <dsp:cNvPr id="0" name=""/>
        <dsp:cNvSpPr/>
      </dsp:nvSpPr>
      <dsp:spPr>
        <a:xfrm>
          <a:off x="569358" y="1115049"/>
          <a:ext cx="2764090" cy="2017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Arial" pitchFamily="34" charset="0"/>
              <a:ea typeface="+mn-ea"/>
              <a:cs typeface="Arial" pitchFamily="34" charset="0"/>
            </a:rPr>
            <a:t>Ежемесячно опрашивается около 77 тыс. человек населения в возрасте 15 лет и старше (0,06% населения обследуемого возраста)</a:t>
          </a:r>
          <a:endParaRPr lang="ru-RU" sz="1400" b="1" kern="1200" dirty="0">
            <a:latin typeface="Arial" pitchFamily="34" charset="0"/>
            <a:ea typeface="+mn-ea"/>
            <a:cs typeface="Arial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Arial" pitchFamily="34" charset="0"/>
              <a:ea typeface="+mn-ea"/>
              <a:cs typeface="Arial" pitchFamily="34" charset="0"/>
            </a:rPr>
            <a:t>В год около 924 тыс. человек (0,76% населения обследуемого возраста)</a:t>
          </a:r>
          <a:endParaRPr lang="ru-RU" sz="1400" b="1" kern="1200" dirty="0">
            <a:latin typeface="Arial" pitchFamily="34" charset="0"/>
            <a:ea typeface="+mn-ea"/>
            <a:cs typeface="Arial" pitchFamily="34" charset="0"/>
          </a:endParaRPr>
        </a:p>
      </dsp:txBody>
      <dsp:txXfrm>
        <a:off x="628457" y="1174148"/>
        <a:ext cx="2645892" cy="1899602"/>
      </dsp:txXfrm>
    </dsp:sp>
    <dsp:sp modelId="{C3CF22C5-1AE0-42B3-B247-6422EBB61BA9}">
      <dsp:nvSpPr>
        <dsp:cNvPr id="0" name=""/>
        <dsp:cNvSpPr/>
      </dsp:nvSpPr>
      <dsp:spPr>
        <a:xfrm>
          <a:off x="3186336" y="375202"/>
          <a:ext cx="888335" cy="68817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shade val="9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shade val="9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shade val="90000"/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>
            <a:solidFill>
              <a:srgbClr val="FFFFFF"/>
            </a:solidFill>
            <a:latin typeface="Calibri"/>
            <a:ea typeface="+mn-ea"/>
            <a:cs typeface="+mn-cs"/>
          </a:endParaRPr>
        </a:p>
      </dsp:txBody>
      <dsp:txXfrm>
        <a:off x="3186336" y="512838"/>
        <a:ext cx="681882" cy="412906"/>
      </dsp:txXfrm>
    </dsp:sp>
    <dsp:sp modelId="{343402F5-0069-4C42-8129-4D46E074063C}">
      <dsp:nvSpPr>
        <dsp:cNvPr id="0" name=""/>
        <dsp:cNvSpPr/>
      </dsp:nvSpPr>
      <dsp:spPr>
        <a:xfrm>
          <a:off x="4443414" y="323534"/>
          <a:ext cx="2764090" cy="11872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419260"/>
                <a:satOff val="-18200"/>
                <a:lumOff val="44426"/>
                <a:alphaOff val="0"/>
                <a:shade val="15000"/>
                <a:satMod val="180000"/>
              </a:schemeClr>
            </a:gs>
            <a:gs pos="50000">
              <a:schemeClr val="accent1">
                <a:shade val="50000"/>
                <a:hueOff val="419260"/>
                <a:satOff val="-18200"/>
                <a:lumOff val="44426"/>
                <a:alphaOff val="0"/>
                <a:shade val="45000"/>
                <a:satMod val="170000"/>
              </a:schemeClr>
            </a:gs>
            <a:gs pos="70000">
              <a:schemeClr val="accent1">
                <a:shade val="50000"/>
                <a:hueOff val="419260"/>
                <a:satOff val="-18200"/>
                <a:lumOff val="44426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shade val="50000"/>
                <a:hueOff val="419260"/>
                <a:satOff val="-18200"/>
                <a:lumOff val="44426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shade val="50000"/>
              <a:hueOff val="419260"/>
              <a:satOff val="-18200"/>
              <a:lumOff val="44426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Calibri"/>
              <a:ea typeface="+mn-ea"/>
              <a:cs typeface="+mn-cs"/>
            </a:rPr>
            <a:t>Объём выборки по Владимирской области</a:t>
          </a:r>
          <a:endParaRPr lang="ru-RU" sz="1900" kern="1200" dirty="0">
            <a:latin typeface="Calibri"/>
            <a:ea typeface="+mn-ea"/>
            <a:cs typeface="+mn-cs"/>
          </a:endParaRPr>
        </a:p>
      </dsp:txBody>
      <dsp:txXfrm>
        <a:off x="4466597" y="346717"/>
        <a:ext cx="2717724" cy="745149"/>
      </dsp:txXfrm>
    </dsp:sp>
    <dsp:sp modelId="{EB23E13B-83E0-4C63-9D20-9FB3774E9CEE}">
      <dsp:nvSpPr>
        <dsp:cNvPr id="0" name=""/>
        <dsp:cNvSpPr/>
      </dsp:nvSpPr>
      <dsp:spPr>
        <a:xfrm>
          <a:off x="5009553" y="1115049"/>
          <a:ext cx="2764090" cy="2017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419260"/>
              <a:satOff val="-18200"/>
              <a:lumOff val="44426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Arial" pitchFamily="34" charset="0"/>
              <a:ea typeface="+mn-ea"/>
              <a:cs typeface="Arial" pitchFamily="34" charset="0"/>
            </a:rPr>
            <a:t>Ежемесячно опрашивается             838 человек населения в возрасте 15 лет и старше (0,07% населения обследуемого возраста)</a:t>
          </a:r>
          <a:endParaRPr lang="ru-RU" sz="1400" b="1" kern="1200" dirty="0">
            <a:latin typeface="Arial" pitchFamily="34" charset="0"/>
            <a:ea typeface="+mn-ea"/>
            <a:cs typeface="Arial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Arial" pitchFamily="34" charset="0"/>
              <a:ea typeface="+mn-ea"/>
              <a:cs typeface="Arial" pitchFamily="34" charset="0"/>
            </a:rPr>
            <a:t>В год 10056 человек (0,84% населения обследуемого возраста)</a:t>
          </a:r>
          <a:endParaRPr lang="ru-RU" sz="1400" b="1" kern="1200" dirty="0">
            <a:latin typeface="Arial" pitchFamily="34" charset="0"/>
            <a:ea typeface="+mn-ea"/>
            <a:cs typeface="Arial" pitchFamily="34" charset="0"/>
          </a:endParaRPr>
        </a:p>
      </dsp:txBody>
      <dsp:txXfrm>
        <a:off x="5068652" y="1174148"/>
        <a:ext cx="2645892" cy="18996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35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2241" y="0"/>
            <a:ext cx="2947035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85F01A-BA73-42F8-AEA6-9F95051EB953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085" y="4689515"/>
            <a:ext cx="544068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7035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2241" y="9377316"/>
            <a:ext cx="2947035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B4D8D-2BF0-468F-8BCB-BD13135840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877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4%D0%B5%D0%B4%D0%B5%D1%80%D0%B0%D0%BB%D1%8C%D0%BD%D0%B0%D1%8F_%D1%81%D0%BB%D1%83%D0%B6%D0%B1%D0%B0_%D0%B3%D0%BE%D1%81%D1%83%D0%B4%D0%B0%D1%80%D1%81%D1%82%D0%B2%D0%B5%D0%BD%D0%BD%D0%BE%D0%B9_%D1%81%D1%82%D0%B0%D1%82%D0%B8%D1%81%D1%82%D0%B8%D0%BA%D0%B8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1800" b="1" kern="1800" dirty="0" smtClean="0">
                <a:effectLst/>
                <a:latin typeface="Times New Roman"/>
                <a:ea typeface="Calibri"/>
                <a:cs typeface="Times New Roman"/>
              </a:rPr>
              <a:t>Обследование рабочей силы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1800" b="1" kern="1800" dirty="0" smtClean="0">
                <a:effectLst/>
                <a:latin typeface="Times New Roman"/>
                <a:ea typeface="Calibri"/>
                <a:cs typeface="Times New Roman"/>
              </a:rPr>
              <a:t>(обследование населения по проблемам занятости)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1800" b="1" kern="1800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indent="270510" algn="just">
              <a:lnSpc>
                <a:spcPct val="150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/>
                <a:ea typeface="Calibri"/>
                <a:cs typeface="Times New Roman"/>
              </a:rPr>
              <a:t>Обследование рабочей силы (ОРС) 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 — регулярное статистическое исследование, которое  проводится  Федеральной службой государственной статистики путём опросов населения в домашних хозяйствах согласно требованиям Международной организации труда (МОТ). 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marL="457200" indent="270510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При классификации населения по участию в рабочей силе используются критерии, понятия, определения и стандарты, принятые 19-ой Международной конференцией статистиков труда (октябрь 2013г., </a:t>
            </a:r>
            <a:r>
              <a:rPr lang="ru-RU" sz="1200" dirty="0" err="1" smtClean="0">
                <a:effectLst/>
                <a:latin typeface="Times New Roman"/>
                <a:ea typeface="Calibri"/>
                <a:cs typeface="Times New Roman"/>
              </a:rPr>
              <a:t>г.Женева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), что позволяет классифицировать население по участию в рабочей силе в соответствии с международными стандартами и рекомендациями. 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marL="457200" indent="270510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В концепции измерения рабочей силы применяются следующие категории: 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/>
                <a:ea typeface="Times New Roman"/>
                <a:cs typeface="Times New Roman"/>
              </a:rPr>
              <a:t>Занятое население</a:t>
            </a:r>
            <a:r>
              <a:rPr lang="ru-RU" sz="1200" dirty="0" smtClean="0">
                <a:effectLst/>
                <a:latin typeface="Times New Roman"/>
                <a:ea typeface="Times New Roman"/>
                <a:cs typeface="Times New Roman"/>
              </a:rPr>
              <a:t> (занятые экономической деятельностью) - лица, которые в рассматриваемый период выполняли работу хотя бы один час в неделю по найму за вознаграждение деньгами или натурой, а также не по найму для получения прибыли или семейного дохода; временно отсутствовали на работе; выполняли работу без оплаты на семейном предприятии.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Times New Roman"/>
                <a:cs typeface="Times New Roman"/>
              </a:rPr>
              <a:t>Занятыми считаются также лица, занятые выполнением работ по производству в домашнем хозяйстве продукции, предназначенной для реализации (полностью или частично).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/>
                <a:ea typeface="Times New Roman"/>
                <a:cs typeface="Times New Roman"/>
              </a:rPr>
              <a:t>Безработные</a:t>
            </a:r>
            <a:r>
              <a:rPr lang="ru-RU" sz="1200" dirty="0" smtClean="0">
                <a:effectLst/>
                <a:latin typeface="Times New Roman"/>
                <a:ea typeface="Times New Roman"/>
                <a:cs typeface="Times New Roman"/>
              </a:rPr>
              <a:t> в соответствии с определениями МОТ - лица в возрасте, установленном для измерения участия в рабочей силе, которые в рассматриваемый период (обследуемую неделю) удовлетворяли одновременно следующим критериям: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Times New Roman"/>
                <a:cs typeface="Times New Roman"/>
              </a:rPr>
              <a:t>-   не имели работы или другого доходного занятия;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Times New Roman"/>
                <a:cs typeface="Times New Roman"/>
              </a:rPr>
              <a:t>- занимались поиском работы в течение 4-х недель, предшествующих обследуемой неделе, используя при этом любые способы;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/>
              <a:buChar char="-"/>
              <a:tabLst>
                <a:tab pos="685800" algn="l"/>
              </a:tabLst>
            </a:pPr>
            <a:r>
              <a:rPr lang="ru-RU" sz="1200" dirty="0" smtClean="0">
                <a:effectLst/>
                <a:latin typeface="Times New Roman"/>
                <a:ea typeface="Times New Roman"/>
                <a:cs typeface="Times New Roman"/>
              </a:rPr>
              <a:t>были готовы приступить к работе.</a:t>
            </a:r>
            <a:endParaRPr lang="ru-RU" sz="1050" dirty="0" smtClean="0">
              <a:effectLst/>
              <a:latin typeface="+mn-lt"/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Times New Roman"/>
                <a:cs typeface="Times New Roman"/>
              </a:rPr>
              <a:t>К безработным относятся также лица, которые в рассматриваемый период: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Times New Roman"/>
                <a:cs typeface="Times New Roman"/>
              </a:rPr>
              <a:t>-  не имели работы, но договорились о сроке начала работы (в течение 2 недель после обследуемой недели), и не продолжали дальнейшего ее поиска; 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1200" spc="30" dirty="0" smtClean="0">
                <a:effectLst/>
                <a:latin typeface="Times New Roman"/>
                <a:ea typeface="Times New Roman"/>
                <a:cs typeface="Times New Roman"/>
              </a:rPr>
              <a:t>- не имели работы, были готовы приступить к ней, но не искали работу, так как ожидали ответа от администрации или работодателя на сделанное ранее обращение. При этом период ожидания ответа не должен превышать один месяц.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Times New Roman"/>
                <a:cs typeface="Times New Roman"/>
              </a:rPr>
              <a:t>Учащиеся, студенты, пенсионеры и инвалиды учитываются в качестве безработных, если они занимались поиском работы и были готовы приступить к ней.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indent="270510" algn="just">
              <a:lnSpc>
                <a:spcPct val="150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/>
                <a:ea typeface="Times New Roman"/>
                <a:cs typeface="Times New Roman"/>
              </a:rPr>
              <a:t>Рабочая сила</a:t>
            </a:r>
            <a:r>
              <a:rPr lang="ru-RU" sz="1200" dirty="0" smtClean="0">
                <a:effectLst/>
                <a:latin typeface="Times New Roman"/>
                <a:ea typeface="Times New Roman"/>
                <a:cs typeface="Times New Roman"/>
              </a:rPr>
              <a:t> - лица в установленном для измерения возрасте, которые в рассматриваемый период считаются занятыми или безработными.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indent="270510" algn="just">
              <a:lnSpc>
                <a:spcPct val="150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/>
                <a:ea typeface="Times New Roman"/>
                <a:cs typeface="Times New Roman"/>
              </a:rPr>
              <a:t>Лица, не входящие в состав рабочей силы</a:t>
            </a:r>
            <a:r>
              <a:rPr lang="ru-RU" sz="1200" dirty="0" smtClean="0">
                <a:effectLst/>
                <a:latin typeface="Times New Roman"/>
                <a:ea typeface="Times New Roman"/>
                <a:cs typeface="Times New Roman"/>
              </a:rPr>
              <a:t> - лица в установленном для измерения возрасте, которые в рассматриваемый период не считаются занятыми экономической деятельностью или безработными. 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indent="270510" algn="just">
              <a:lnSpc>
                <a:spcPct val="150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/>
                <a:ea typeface="Times New Roman"/>
                <a:cs typeface="Times New Roman"/>
              </a:rPr>
              <a:t>Уровень безработицы среди населения определенной возрастной группы</a:t>
            </a:r>
            <a:r>
              <a:rPr lang="ru-RU" sz="1200" dirty="0" smtClean="0">
                <a:effectLst/>
                <a:latin typeface="Times New Roman"/>
                <a:ea typeface="Times New Roman"/>
                <a:cs typeface="Times New Roman"/>
              </a:rPr>
              <a:t> - удельный вес численности безработных в численности рабочей силы (занятых и безработных) соответствующей возрастной группы, рассчитанный в процентах.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indent="270510" algn="just">
              <a:lnSpc>
                <a:spcPct val="150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/>
                <a:ea typeface="Times New Roman"/>
                <a:cs typeface="Times New Roman"/>
              </a:rPr>
              <a:t>Уровень занятости среди населения определенной возрастной группы</a:t>
            </a:r>
            <a:r>
              <a:rPr lang="ru-RU" sz="1200" dirty="0" smtClean="0">
                <a:effectLst/>
                <a:latin typeface="Times New Roman"/>
                <a:ea typeface="Times New Roman"/>
                <a:cs typeface="Times New Roman"/>
              </a:rPr>
              <a:t> -  удельный вес численности занятого населения в общей численности населения соответствующей возрастной группы, рассчитанный в процентах.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indent="270510" algn="just">
              <a:lnSpc>
                <a:spcPct val="150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/>
                <a:ea typeface="Times New Roman"/>
                <a:cs typeface="Times New Roman"/>
              </a:rPr>
              <a:t>Уровень участия в рабочей силе</a:t>
            </a:r>
            <a:r>
              <a:rPr lang="ru-RU" sz="1200" dirty="0" smtClean="0">
                <a:effectLst/>
                <a:latin typeface="Times New Roman"/>
                <a:ea typeface="Times New Roman"/>
                <a:cs typeface="Times New Roman"/>
              </a:rPr>
              <a:t> - удельный вес численности рабочей силы в общей численности населения, рассчитанный в процентах.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indent="270510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indent="270510" algn="just">
              <a:lnSpc>
                <a:spcPct val="150000"/>
              </a:lnSpc>
              <a:spcAft>
                <a:spcPts val="0"/>
              </a:spcAft>
            </a:pPr>
            <a:r>
              <a:rPr lang="ru-RU" sz="1200" b="1" i="1" dirty="0" smtClean="0">
                <a:effectLst/>
                <a:latin typeface="Times New Roman"/>
                <a:ea typeface="Calibri"/>
                <a:cs typeface="Times New Roman"/>
              </a:rPr>
              <a:t>Цель обследования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 - получение информации об участии населения в рабочей силе (о его экономической активности). 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indent="270510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solidFill>
                  <a:srgbClr val="3F3F3F"/>
                </a:solidFill>
                <a:effectLst/>
                <a:latin typeface="Times New Roman"/>
                <a:ea typeface="Calibri"/>
                <a:cs typeface="Times New Roman"/>
              </a:rPr>
              <a:t>Данное обследование является единственным источник информации, позволяющий учитывать </a:t>
            </a:r>
            <a:r>
              <a:rPr lang="ru-RU" sz="1200" b="1" i="1" dirty="0" smtClean="0">
                <a:solidFill>
                  <a:srgbClr val="3F3F3F"/>
                </a:solidFill>
                <a:effectLst/>
                <a:latin typeface="Times New Roman"/>
                <a:ea typeface="Calibri"/>
                <a:cs typeface="Times New Roman"/>
              </a:rPr>
              <a:t>уровень участия в рабочей силе</a:t>
            </a:r>
            <a:r>
              <a:rPr lang="ru-RU" sz="1200" dirty="0" smtClean="0">
                <a:solidFill>
                  <a:srgbClr val="3F3F3F"/>
                </a:solidFill>
                <a:effectLst/>
                <a:latin typeface="Times New Roman"/>
                <a:ea typeface="Calibri"/>
                <a:cs typeface="Times New Roman"/>
              </a:rPr>
              <a:t> (уровень экономической активности): удельный вес численности 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всех занятых и безработных  </a:t>
            </a:r>
            <a:r>
              <a:rPr lang="ru-RU" sz="1200" dirty="0" smtClean="0">
                <a:solidFill>
                  <a:srgbClr val="3F3F3F"/>
                </a:solidFill>
                <a:effectLst/>
                <a:latin typeface="Times New Roman"/>
                <a:ea typeface="Calibri"/>
                <a:cs typeface="Times New Roman"/>
              </a:rPr>
              <a:t>в общей численности населения, рассчитанный в процентах; производить одновременно измерение </a:t>
            </a:r>
            <a:r>
              <a:rPr lang="ru-RU" sz="1200" b="1" i="1" dirty="0" smtClean="0">
                <a:solidFill>
                  <a:srgbClr val="3F3F3F"/>
                </a:solidFill>
                <a:effectLst/>
                <a:latin typeface="Times New Roman"/>
                <a:ea typeface="Calibri"/>
                <a:cs typeface="Times New Roman"/>
              </a:rPr>
              <a:t>занятых </a:t>
            </a:r>
            <a:r>
              <a:rPr lang="ru-RU" sz="1200" dirty="0" smtClean="0">
                <a:solidFill>
                  <a:srgbClr val="3F3F3F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экономической деятельностью, </a:t>
            </a:r>
            <a:r>
              <a:rPr lang="ru-RU" sz="1200" b="1" i="1" dirty="0" smtClean="0">
                <a:effectLst/>
                <a:latin typeface="Times New Roman"/>
                <a:ea typeface="Calibri"/>
                <a:cs typeface="Times New Roman"/>
              </a:rPr>
              <a:t>безработных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 и </a:t>
            </a:r>
            <a:r>
              <a:rPr lang="ru-RU" sz="1200" b="1" i="1" dirty="0" smtClean="0">
                <a:effectLst/>
                <a:latin typeface="Times New Roman"/>
                <a:ea typeface="Calibri"/>
                <a:cs typeface="Times New Roman"/>
              </a:rPr>
              <a:t>лиц, не входящих в состав рабочей силы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.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indent="270510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Обследование населения по проблемам занятости – основной источник статистической информации о качественном составе рабочей силы, структуре фактической безработицы, причинах незанятости, способах поиска работы и его продолжительности, структуре лиц, не входящих в состав рабочей силы. 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indent="270510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Первыми в организации таких обследований на общенациональном уровне были США, которые приступили к разработке определений рабочей силы, занятости и безработицы в последние годы депрессии (1930-х гг.) и в 1940-х впервые провели обследование рабочей силы. Во второй половине 1940-х гг. приступили к проведению обследований Канада, Швеция и Япония, в 1950-е гг. – Франция и Германия. В 1960 страны – члены ЕЭС приняли участие в проводимом раз в два года обследовании рабочей силы. В странах ЕЭС обследования рабочей силы проводятся методом непрерывного наблюдения. Среди стран Восточной Европы в 1992 приступили к проведению обследования домашних хозяйств по проблемам занятости Венгрия, Польша, Чешская Республика, в 1993 – Словения, Болгария, в 1996 – Румыния. 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indent="270510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В России с 1992 по 1998 год обследование по проблемам занятости проводилось ежегодно, в 1999-2008 </a:t>
            </a:r>
            <a:r>
              <a:rPr lang="ru-RU" sz="1200" dirty="0" err="1" smtClean="0">
                <a:effectLst/>
                <a:latin typeface="Times New Roman"/>
                <a:ea typeface="Calibri"/>
                <a:cs typeface="Times New Roman"/>
              </a:rPr>
              <a:t>г.г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. – ежеквартально, а с 2009 года обследование проводится ежемесячно.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indent="270510" algn="just">
              <a:lnSpc>
                <a:spcPct val="150000"/>
              </a:lnSpc>
              <a:spcAft>
                <a:spcPts val="0"/>
              </a:spcAft>
            </a:pPr>
            <a:r>
              <a:rPr lang="ru-RU" sz="1200" b="1" i="1" dirty="0" smtClean="0">
                <a:effectLst/>
                <a:latin typeface="Times New Roman"/>
                <a:ea typeface="Calibri"/>
                <a:cs typeface="Times New Roman"/>
              </a:rPr>
              <a:t>Единицами наблюдения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 являются частные домашние хозяйства и лица в возрасте от 15 лет и старше - члены этих домашних хозяйств, постоянно (обычно) проживающие в этом помещении. При этом не обследуются лица, проживающие в коллективных домашних хозяйствах: общежитиях, школах-интернатах, интернатах для престарелых  и других институциональных заведениях, монастырях и прочих жилых коллективных помещениях.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indent="270510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Обследования населения по проблемам занятости проводится путём опроса (анкетирования) граждан </a:t>
            </a:r>
            <a:r>
              <a:rPr lang="ru-RU" sz="1200" b="1" i="1" dirty="0" smtClean="0">
                <a:effectLst/>
                <a:latin typeface="Times New Roman"/>
                <a:ea typeface="Calibri"/>
                <a:cs typeface="Times New Roman"/>
              </a:rPr>
              <a:t>на основе выборочного метода отбора домохозяйств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 с последующим распространением итогов на всю численность населения России обследуемого возраста. Обследование имеет общенациональные масштабы, т.к. охватывает все регионы, городскую и сельскую местности.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indent="270510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Месячный объем выборочной совокупности составляет в целом по стране около 32 тыс. домашних хозяйств или около 77 тысяч человек в возрасте от 15 лет и старше, что соответствует 0,06% численности населения обследуемого возраста. Годовой объем выборки при проведении месячных обследований составляет 924 тыс. человек (около 390 тыс. домашних хозяйств), что соответствует 0,76% численности населения этого возраста. В качестве основы выборки используются материалы переписи населения 2010г.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indent="270510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Организация проведения обследования на региональном уровне осуществляется территориальными органами государственной статистики.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indent="270510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Участие населения в обследовании является добровольным.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indent="270510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solidFill>
                  <a:srgbClr val="3F3F3F"/>
                </a:solidFill>
                <a:effectLst/>
                <a:latin typeface="Times New Roman"/>
                <a:ea typeface="Calibri"/>
                <a:cs typeface="Times New Roman"/>
              </a:rPr>
              <a:t>В ходе проведения обследования населения по проблемам занятости собирается такая информация как: 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"/>
            </a:pPr>
            <a:r>
              <a:rPr lang="ru-RU" sz="1200" dirty="0" smtClean="0">
                <a:solidFill>
                  <a:srgbClr val="3F3F3F"/>
                </a:solidFill>
                <a:effectLst/>
                <a:latin typeface="Times New Roman"/>
                <a:ea typeface="Calibri"/>
                <a:cs typeface="Times New Roman"/>
              </a:rPr>
              <a:t>демографические характеристики обследуемого населения (пол, возраст, семейное положение, гражданство, уровень образования, специальность); 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"/>
            </a:pPr>
            <a:r>
              <a:rPr lang="ru-RU" sz="1200" dirty="0" smtClean="0">
                <a:solidFill>
                  <a:srgbClr val="3F3F3F"/>
                </a:solidFill>
                <a:effectLst/>
                <a:latin typeface="Times New Roman"/>
                <a:ea typeface="Calibri"/>
                <a:cs typeface="Times New Roman"/>
              </a:rPr>
              <a:t>характеристики занятого населения: формы занятости, вид экономической деятельности, занятие, статус занятости, стаж работы, вид договора найма на работу, обычная и фактическая продолжительность рабочей недели, наличие дополнительной работы и её характеристики, готовность к дополнительной занятости; 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"/>
            </a:pPr>
            <a:r>
              <a:rPr lang="ru-RU" sz="1200" dirty="0" smtClean="0">
                <a:solidFill>
                  <a:srgbClr val="3F3F3F"/>
                </a:solidFill>
                <a:effectLst/>
                <a:latin typeface="Times New Roman"/>
                <a:ea typeface="Calibri"/>
                <a:cs typeface="Times New Roman"/>
              </a:rPr>
              <a:t>занятость в обследуемую неделю производством продукции в личном подсобном хозяйстве (как для реализации, так и для собственного потребления), основной вид производимых в домашнем хозяйстве товаров и услуг и отработанное на выполнении этих работ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1200" dirty="0" smtClean="0">
                <a:solidFill>
                  <a:srgbClr val="3F3F3F"/>
                </a:solidFill>
                <a:effectLst/>
                <a:latin typeface="Times New Roman"/>
                <a:ea typeface="Calibri"/>
                <a:cs typeface="Times New Roman"/>
              </a:rPr>
              <a:t>время; 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"/>
            </a:pPr>
            <a:r>
              <a:rPr lang="ru-RU" sz="1200" dirty="0" smtClean="0">
                <a:solidFill>
                  <a:srgbClr val="3F3F3F"/>
                </a:solidFill>
                <a:effectLst/>
                <a:latin typeface="Times New Roman"/>
                <a:ea typeface="Calibri"/>
                <a:cs typeface="Times New Roman"/>
              </a:rPr>
              <a:t>характеристики безработных: способы поиска работы, причины незанятости,  продолжительность безработицы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ru-RU" sz="1200" dirty="0" smtClean="0">
                <a:solidFill>
                  <a:srgbClr val="3F3F3F"/>
                </a:solidFill>
                <a:effectLst/>
                <a:latin typeface="Times New Roman"/>
                <a:ea typeface="Calibri"/>
                <a:cs typeface="Times New Roman"/>
              </a:rPr>
              <a:t>наличие регистрации в службе занятости, вид деятельности и занятие на последнем месте работы; стаж работы на последнем месте работы; 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"/>
            </a:pPr>
            <a:r>
              <a:rPr lang="ru-RU" sz="1200" dirty="0" smtClean="0">
                <a:solidFill>
                  <a:srgbClr val="3F3F3F"/>
                </a:solidFill>
                <a:effectLst/>
                <a:latin typeface="Times New Roman"/>
                <a:ea typeface="Calibri"/>
                <a:cs typeface="Times New Roman"/>
              </a:rPr>
              <a:t>характеристики лиц, не входящих в состав рабочей силы: продолжительность и причины незанятости, вид деятельности и занятие по последнему месту работы, причины отказа от поиска работы; причины неготовности приступить к работе. 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marL="457200" indent="270510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Полное описание методики МОТ и её применения для оценки уровня безработицы и занятости в России приведено на сайте "</a:t>
            </a:r>
            <a:r>
              <a:rPr lang="ru-RU" sz="1200" dirty="0" smtClean="0">
                <a:solidFill>
                  <a:srgbClr val="0044BB"/>
                </a:solidFill>
                <a:effectLst/>
                <a:latin typeface="Times New Roman"/>
                <a:ea typeface="Calibri"/>
                <a:cs typeface="Times New Roman"/>
                <a:hlinkClick r:id="rId3"/>
              </a:rPr>
              <a:t>Росстата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"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marL="457200" indent="270510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В результате обследования составляются сводные данные, отражающие собранную статистическую информацию о качественном составе рабочей силы, структуре фактической безработицы, причинах незанятости, способах поиска работы и его продолжительности, структуре экономически неактивного населения. Отчёты по итогам выборочного обследования населения публикуются в открытом доступе на сайте "Росстата".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/>
                <a:ea typeface="Calibri"/>
                <a:cs typeface="Times New Roman"/>
              </a:rPr>
              <a:t>Преимущества обследования: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Данный метод широко распространён в странах с рыночной экономикой, что делает полученные показатели сопоставимыми на международном уровне.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Обследование населения по проблемам занятости - единственный метод, который позволяет одновременно производить измерение численности </a:t>
            </a:r>
            <a:r>
              <a:rPr lang="ru-RU" sz="1200" u="sng" dirty="0" smtClean="0">
                <a:effectLst/>
                <a:latin typeface="Times New Roman"/>
                <a:ea typeface="Calibri"/>
                <a:cs typeface="Times New Roman"/>
              </a:rPr>
              <a:t>занятых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 экономической деятельностью, </a:t>
            </a:r>
            <a:r>
              <a:rPr lang="ru-RU" sz="1200" u="sng" dirty="0" smtClean="0">
                <a:effectLst/>
                <a:latin typeface="Times New Roman"/>
                <a:ea typeface="Calibri"/>
                <a:cs typeface="Times New Roman"/>
              </a:rPr>
              <a:t>безработных</a:t>
            </a: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 и лиц, не входящих в состав рабочей силы, оценивать реальные размеры безработицы как в целом по стране, так и по отдельным субъектам Российской Федерации.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Метод опроса населения в домашних хозяйствах позволяет охватить все сферы экономической деятельности, и все категории трудящихся – как наемных работников, так и самостоятельно занятых, помогающих членов семьи, учесть занятость в неформальном секторе, выявить скрытых работников и неучтенные часы в официальном секторе экономики, собрать сведения о занятости населения в личном подсобном хозяйстве и др.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Полученные показатели используются при составлении прогноза социально-экономического развития России и субъектов Российской Федерации, для выявления территорий с напряженной ситуацией на рынке труда.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200" b="1" dirty="0" smtClean="0">
                <a:effectLst/>
                <a:latin typeface="Times New Roman"/>
                <a:ea typeface="Calibri"/>
                <a:cs typeface="Times New Roman"/>
              </a:rPr>
              <a:t>К недостаткам обследования относятся: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недостаточный охват выборкой районов и групп населения (за год опрашивается не более 0,73% численности населения России трудоспособного возраста);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наличие погрешности в значениях показателей, которая обусловлена используемой выборкой и правдивостью ответов опрашиваемых граждан;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неточности в оценке населением отраслевой принадлежности организаций, в которых они работали.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высокая трудоёмкость и стоимость проведения опросов.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effectLst/>
                <a:latin typeface="Times New Roman"/>
                <a:ea typeface="Calibri"/>
                <a:cs typeface="Times New Roman"/>
              </a:rPr>
              <a:t>Структура населения Владимирской области 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effectLst/>
                <a:latin typeface="Times New Roman"/>
                <a:ea typeface="Calibri"/>
                <a:cs typeface="Times New Roman"/>
              </a:rPr>
              <a:t>по участию в рабочей силе в 2016году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>
              <a:lnSpc>
                <a:spcPts val="2000"/>
              </a:lnSpc>
              <a:spcAft>
                <a:spcPts val="0"/>
              </a:spcAft>
            </a:pPr>
            <a:r>
              <a:rPr lang="ru-RU" sz="1100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>
              <a:lnSpc>
                <a:spcPts val="1800"/>
              </a:lnSpc>
              <a:spcBef>
                <a:spcPts val="900"/>
              </a:spcBef>
              <a:spcAft>
                <a:spcPts val="0"/>
              </a:spcAft>
            </a:pPr>
            <a:r>
              <a:rPr lang="ru-RU" sz="1200" dirty="0" smtClean="0">
                <a:effectLst/>
                <a:latin typeface="Arial"/>
                <a:ea typeface="Calibri"/>
                <a:cs typeface="Times New Roman"/>
              </a:rPr>
              <a:t> 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1100" b="1" dirty="0" err="1" smtClean="0">
                <a:solidFill>
                  <a:srgbClr val="222222"/>
                </a:solidFill>
                <a:effectLst/>
                <a:latin typeface="Times New Roman"/>
                <a:ea typeface="Calibri"/>
                <a:cs typeface="Times New Roman"/>
              </a:rPr>
              <a:t>Междунаро́дная</a:t>
            </a:r>
            <a:r>
              <a:rPr lang="ru-RU" sz="1100" b="1" dirty="0" smtClean="0">
                <a:solidFill>
                  <a:srgbClr val="222222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1100" b="1" dirty="0" err="1" smtClean="0">
                <a:solidFill>
                  <a:srgbClr val="222222"/>
                </a:solidFill>
                <a:effectLst/>
                <a:latin typeface="Times New Roman"/>
                <a:ea typeface="Calibri"/>
                <a:cs typeface="Times New Roman"/>
              </a:rPr>
              <a:t>организа́ция</a:t>
            </a:r>
            <a:r>
              <a:rPr lang="ru-RU" sz="1100" b="1" dirty="0" smtClean="0">
                <a:solidFill>
                  <a:srgbClr val="222222"/>
                </a:solidFill>
                <a:effectLst/>
                <a:latin typeface="Times New Roman"/>
                <a:ea typeface="Calibri"/>
                <a:cs typeface="Times New Roman"/>
              </a:rPr>
              <a:t> труда́</a:t>
            </a:r>
            <a:r>
              <a:rPr lang="ru-RU" sz="1100" dirty="0" smtClean="0">
                <a:solidFill>
                  <a:srgbClr val="222222"/>
                </a:solidFill>
                <a:effectLst/>
                <a:latin typeface="Times New Roman"/>
                <a:ea typeface="Calibri"/>
                <a:cs typeface="Times New Roman"/>
              </a:rPr>
              <a:t> (</a:t>
            </a:r>
            <a:r>
              <a:rPr lang="ru-RU" sz="1100" b="1" dirty="0" smtClean="0">
                <a:solidFill>
                  <a:srgbClr val="222222"/>
                </a:solidFill>
                <a:effectLst/>
                <a:latin typeface="Times New Roman"/>
                <a:ea typeface="Calibri"/>
                <a:cs typeface="Times New Roman"/>
              </a:rPr>
              <a:t>МОТ</a:t>
            </a:r>
            <a:r>
              <a:rPr lang="ru-RU" sz="1100" dirty="0" smtClean="0">
                <a:solidFill>
                  <a:srgbClr val="222222"/>
                </a:solidFill>
                <a:effectLst/>
                <a:latin typeface="Times New Roman"/>
                <a:ea typeface="Calibri"/>
                <a:cs typeface="Times New Roman"/>
              </a:rPr>
              <a:t>, </a:t>
            </a:r>
            <a:r>
              <a:rPr lang="ru-RU" sz="1100" u="sng" dirty="0" smtClean="0">
                <a:effectLst/>
                <a:latin typeface="Times New Roman"/>
                <a:ea typeface="Calibri"/>
                <a:cs typeface="Times New Roman"/>
              </a:rPr>
              <a:t>англ.</a:t>
            </a:r>
            <a:r>
              <a:rPr lang="ru-RU" sz="1100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r>
              <a:rPr lang="ru-RU" sz="1100" i="1" dirty="0" smtClean="0">
                <a:solidFill>
                  <a:srgbClr val="222222"/>
                </a:solidFill>
                <a:effectLst/>
                <a:latin typeface="Times New Roman"/>
                <a:ea typeface="Calibri"/>
                <a:cs typeface="Times New Roman"/>
              </a:rPr>
              <a:t>International Labour Organization, ILO</a:t>
            </a:r>
            <a:r>
              <a:rPr lang="ru-RU" sz="1100" dirty="0" smtClean="0">
                <a:solidFill>
                  <a:srgbClr val="222222"/>
                </a:solidFill>
                <a:effectLst/>
                <a:latin typeface="Times New Roman"/>
                <a:ea typeface="Calibri"/>
                <a:cs typeface="Times New Roman"/>
              </a:rPr>
              <a:t>)  — специализированное учреждение </a:t>
            </a:r>
            <a:r>
              <a:rPr lang="ru-RU" sz="1100" dirty="0" smtClean="0">
                <a:effectLst/>
                <a:latin typeface="Times New Roman"/>
                <a:ea typeface="Calibri"/>
                <a:cs typeface="Times New Roman"/>
              </a:rPr>
              <a:t>ООН, международная организация, занимающаяся вопросами регулирования трудовых отношений.</a:t>
            </a:r>
            <a:r>
              <a:rPr lang="ru-RU" sz="1100" dirty="0" smtClean="0">
                <a:effectLst/>
                <a:latin typeface="Helvetica"/>
                <a:ea typeface="Calibri"/>
                <a:cs typeface="Times New Roman"/>
              </a:rPr>
              <a:t> </a:t>
            </a:r>
            <a:endParaRPr lang="ru-RU" sz="1050" dirty="0" smtClean="0">
              <a:effectLst/>
              <a:latin typeface="+mn-lt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900" dirty="0" smtClean="0">
                <a:effectLst/>
                <a:latin typeface="+mn-lt"/>
                <a:ea typeface="Calibri"/>
                <a:cs typeface="Times New Roman"/>
              </a:rPr>
              <a:t> </a:t>
            </a:r>
            <a:endParaRPr lang="ru-RU" sz="900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B4D8D-2BF0-468F-8BCB-BD131358407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883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B4D8D-2BF0-468F-8BCB-BD131358407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398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B4D8D-2BF0-468F-8BCB-BD131358407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588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6696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574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4552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2453717"/>
              </p:ext>
            </p:extLst>
          </p:nvPr>
        </p:nvGraphicFramePr>
        <p:xfrm>
          <a:off x="368246" y="404664"/>
          <a:ext cx="820891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62226" y="188640"/>
            <a:ext cx="8419549" cy="954107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  <a:effectLst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Calibri" pitchFamily="34" charset="0"/>
                <a:cs typeface="Arial" pitchFamily="34" charset="0"/>
              </a:rPr>
              <a:t>Структура населения Владимирской области </a:t>
            </a:r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Calibri" pitchFamily="34" charset="0"/>
                <a:cs typeface="Arial" pitchFamily="34" charset="0"/>
              </a:rPr>
              <a:t>по участию в рабочей силе в 2016 году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2969" y="5297739"/>
            <a:ext cx="819807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solidFill>
                  <a:srgbClr val="79113E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Уровень безработицы во Владимирской области в 2016 году – 5,6 % </a:t>
            </a:r>
          </a:p>
          <a:p>
            <a:pPr algn="ctr"/>
            <a:r>
              <a:rPr lang="ru-RU" b="1" cap="none" spc="0" dirty="0" smtClean="0">
                <a:ln w="1905"/>
                <a:solidFill>
                  <a:srgbClr val="79113E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(в том числе, у мужчин – 6,7 %; у женщин – 4,4 %)</a:t>
            </a:r>
            <a:endParaRPr lang="ru-RU" b="1" cap="none" spc="0" dirty="0">
              <a:ln w="1905"/>
              <a:solidFill>
                <a:srgbClr val="79113E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4690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805255194"/>
              </p:ext>
            </p:extLst>
          </p:nvPr>
        </p:nvGraphicFramePr>
        <p:xfrm>
          <a:off x="251520" y="980728"/>
          <a:ext cx="8640960" cy="5005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39552" y="332656"/>
            <a:ext cx="8247771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Сравнительный анализ уровня безработиц</a:t>
            </a:r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ы </a:t>
            </a:r>
          </a:p>
          <a:p>
            <a:pPr algn="ctr"/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разных стран в 2016 году</a:t>
            </a:r>
            <a:endParaRPr lang="ru-RU" sz="2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364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9746" y="2967335"/>
            <a:ext cx="736451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ЗА ВНИМАНИЕ!</a:t>
            </a:r>
            <a:endParaRPr lang="ru-RU" sz="4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954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1955" y="188640"/>
            <a:ext cx="8784976" cy="6501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kern="1800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Обследование рабочей силы</a:t>
            </a:r>
          </a:p>
          <a:p>
            <a:pPr algn="ctr">
              <a:spcAft>
                <a:spcPts val="0"/>
              </a:spcAft>
            </a:pPr>
            <a:r>
              <a:rPr lang="ru-RU" sz="2800" b="1" kern="1800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(обследование населения по проблемам занятости</a:t>
            </a:r>
            <a:r>
              <a:rPr lang="ru-RU" sz="2800" b="1" kern="18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)</a:t>
            </a:r>
          </a:p>
          <a:p>
            <a:pPr algn="ctr">
              <a:spcAft>
                <a:spcPts val="0"/>
              </a:spcAft>
            </a:pPr>
            <a:endParaRPr lang="ru-RU" sz="1400" b="1" kern="1800" dirty="0" smtClean="0">
              <a:latin typeface="Times New Roman"/>
              <a:ea typeface="Calibri"/>
              <a:cs typeface="Times New Roman"/>
            </a:endParaRPr>
          </a:p>
          <a:p>
            <a:pPr indent="270510" algn="just">
              <a:spcAft>
                <a:spcPts val="0"/>
              </a:spcAft>
            </a:pPr>
            <a:r>
              <a:rPr lang="ru-RU" sz="2000" b="1" dirty="0" smtClean="0">
                <a:latin typeface="Times New Roman"/>
                <a:ea typeface="Calibri"/>
                <a:cs typeface="Times New Roman"/>
              </a:rPr>
              <a:t>Обследование рабочей силы (ОРС)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 — регулярное статистическое исследование, которое  проводится  Федеральной службой государственной статистики путём опросов населения в домашних хозяйствах согласно требованиям Международной организации труда (МОТ). </a:t>
            </a:r>
          </a:p>
          <a:p>
            <a:pPr indent="270510" algn="just">
              <a:spcAft>
                <a:spcPts val="0"/>
              </a:spcAft>
            </a:pPr>
            <a:r>
              <a:rPr lang="ru-RU" sz="2000" b="1" dirty="0" smtClean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Международная организация труда</a:t>
            </a:r>
            <a:r>
              <a:rPr lang="ru-RU" sz="2000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 </a:t>
            </a:r>
            <a:r>
              <a:rPr lang="ru-RU" sz="2000" dirty="0" smtClean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ru-RU" sz="2000" u="sng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англ</a:t>
            </a:r>
            <a:r>
              <a:rPr lang="ru-RU" sz="2000" u="sng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 </a:t>
            </a:r>
            <a:r>
              <a:rPr lang="ru-RU" sz="2000" i="1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International Labour Organization, ILO</a:t>
            </a:r>
            <a:r>
              <a:rPr lang="ru-RU" sz="2000" dirty="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)  — специализированное учреждение 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ООН, международная организация, занимающаяся вопросами регулирования трудовых отношений.</a:t>
            </a:r>
            <a:r>
              <a:rPr lang="ru-RU" sz="2000" dirty="0">
                <a:solidFill>
                  <a:prstClr val="black"/>
                </a:solidFill>
                <a:latin typeface="Helvetica"/>
                <a:ea typeface="Calibri"/>
                <a:cs typeface="Times New Roman"/>
              </a:rPr>
              <a:t> </a:t>
            </a:r>
            <a:endParaRPr lang="ru-RU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indent="270510" algn="just">
              <a:spcAft>
                <a:spcPts val="0"/>
              </a:spcAft>
            </a:pPr>
            <a:endParaRPr lang="ru-RU" sz="600" dirty="0" smtClean="0">
              <a:ea typeface="Calibri"/>
              <a:cs typeface="Times New Roman"/>
            </a:endParaRPr>
          </a:p>
          <a:p>
            <a:pPr indent="727075" algn="just">
              <a:spcAft>
                <a:spcPts val="0"/>
              </a:spcAft>
            </a:pP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Цель обследования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- получение информации об участии населения в рабочей силе (о его экономической активности).</a:t>
            </a:r>
          </a:p>
          <a:p>
            <a:pPr indent="727075" algn="just">
              <a:spcAft>
                <a:spcPts val="0"/>
              </a:spcAft>
            </a:pPr>
            <a:endParaRPr lang="ru-RU" sz="1400" dirty="0" smtClean="0">
              <a:latin typeface="Times New Roman"/>
              <a:ea typeface="Calibri"/>
              <a:cs typeface="Times New Roman"/>
            </a:endParaRPr>
          </a:p>
          <a:p>
            <a:pPr indent="727075" algn="just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При классификации населения по участию в рабочей силе используются критерии, понятия, определения и стандарты, принятые 19-ой Международной конференцией статистиков труда (октябрь 2013г., </a:t>
            </a:r>
            <a:r>
              <a:rPr lang="ru-RU" sz="2000" dirty="0" err="1" smtClean="0">
                <a:latin typeface="Times New Roman"/>
                <a:ea typeface="Calibri"/>
                <a:cs typeface="Times New Roman"/>
              </a:rPr>
              <a:t>г.Женева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), что позволяет классифицировать население по участию в рабочей силе в соответствии с международными стандартами и рекомендациями. </a:t>
            </a:r>
            <a:r>
              <a:rPr lang="ru-RU" sz="1100" dirty="0" smtClean="0">
                <a:ea typeface="Calibri"/>
                <a:cs typeface="Times New Roman"/>
              </a:rPr>
              <a:t> </a:t>
            </a:r>
            <a:r>
              <a:rPr lang="ru-RU" b="1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endParaRPr lang="ru-RU" b="1" i="1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indent="727075" algn="just">
              <a:spcAft>
                <a:spcPts val="0"/>
              </a:spcAft>
            </a:pPr>
            <a:endParaRPr lang="ru-RU" b="1" i="1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indent="727075" algn="just">
              <a:lnSpc>
                <a:spcPct val="150000"/>
              </a:lnSpc>
              <a:spcAft>
                <a:spcPts val="0"/>
              </a:spcAft>
            </a:pPr>
            <a:endParaRPr lang="ru-RU" sz="11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7987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8837" y="188640"/>
            <a:ext cx="8496944" cy="4098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>
              <a:lnSpc>
                <a:spcPts val="2200"/>
              </a:lnSpc>
            </a:pPr>
            <a:r>
              <a:rPr lang="ru-RU" sz="2000" dirty="0">
                <a:solidFill>
                  <a:srgbClr val="00297A"/>
                </a:solidFill>
                <a:latin typeface="Arial Narrow" pitchFamily="34" charset="0"/>
                <a:cs typeface="Times New Roman" pitchFamily="18" charset="0"/>
              </a:rPr>
              <a:t>Первыми в организации таких обследований на общенациональном уровне были США, которые приступили к разработке определений рабочей силы, занятости и безработицы в последние годы депрессии (1930-х гг.) и в 1940-х впервые провели обследование рабочей силы. Во второй половине 1940-х гг. приступили к проведению обследований Канада, Швеция и Япония, в 1950-е гг. – Франция и Германия. В 1960 страны – члены ЕЭС приняли участие в проводимом раз в два года обследовании рабочей силы. В странах ЕЭС обследования рабочей силы проводятся методом непрерывного наблюдения. Среди стран Восточной Европы в 1992 приступили к проведению обследования домашних хозяйств по проблемам занятости Венгрия, Польша, Чешская Республика, в 1993 – Словения, Болгария, в 1996 – Румыния. </a:t>
            </a:r>
          </a:p>
          <a:p>
            <a:pPr indent="358775" algn="just">
              <a:lnSpc>
                <a:spcPts val="2200"/>
              </a:lnSpc>
            </a:pPr>
            <a:r>
              <a:rPr lang="ru-RU" sz="2000" dirty="0">
                <a:solidFill>
                  <a:srgbClr val="00297A"/>
                </a:solidFill>
                <a:latin typeface="Arial Narrow" pitchFamily="34" charset="0"/>
                <a:cs typeface="Times New Roman" pitchFamily="18" charset="0"/>
              </a:rPr>
              <a:t>В России </a:t>
            </a:r>
            <a:r>
              <a:rPr lang="ru-RU" sz="2000" dirty="0" smtClean="0">
                <a:solidFill>
                  <a:srgbClr val="00297A"/>
                </a:solidFill>
                <a:latin typeface="Arial Narrow" pitchFamily="34" charset="0"/>
                <a:cs typeface="Times New Roman" pitchFamily="18" charset="0"/>
              </a:rPr>
              <a:t>обследование проводится с 1992 года. </a:t>
            </a:r>
          </a:p>
          <a:p>
            <a:pPr indent="358775" algn="just">
              <a:lnSpc>
                <a:spcPts val="1200"/>
              </a:lnSpc>
            </a:pPr>
            <a:endParaRPr lang="ru-RU" sz="800" dirty="0" smtClean="0">
              <a:solidFill>
                <a:srgbClr val="00297A"/>
              </a:solidFill>
              <a:latin typeface="Arial Narrow" pitchFamily="34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     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Периодичность проведения обследования рабочей силы в России</a:t>
            </a:r>
            <a:endParaRPr lang="ru-RU" sz="2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4687839"/>
              </p:ext>
            </p:extLst>
          </p:nvPr>
        </p:nvGraphicFramePr>
        <p:xfrm>
          <a:off x="288837" y="4077072"/>
          <a:ext cx="8712968" cy="25550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310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1639956"/>
              </p:ext>
            </p:extLst>
          </p:nvPr>
        </p:nvGraphicFramePr>
        <p:xfrm>
          <a:off x="755576" y="2564904"/>
          <a:ext cx="7776864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95536" y="260648"/>
            <a:ext cx="8496944" cy="2304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70510" algn="just"/>
            <a:r>
              <a:rPr lang="ru-RU" sz="2000" dirty="0">
                <a:solidFill>
                  <a:srgbClr val="002060"/>
                </a:solidFill>
                <a:latin typeface="Arial Narrow" pitchFamily="34" charset="0"/>
                <a:ea typeface="Calibri"/>
                <a:cs typeface="Times New Roman"/>
              </a:rPr>
              <a:t>Обследования населения по проблемам занятости проводится путём </a:t>
            </a:r>
            <a:r>
              <a:rPr lang="ru-RU" sz="2000" dirty="0" smtClean="0">
                <a:solidFill>
                  <a:srgbClr val="002060"/>
                </a:solidFill>
                <a:latin typeface="Arial Narrow" pitchFamily="34" charset="0"/>
                <a:ea typeface="Calibri"/>
                <a:cs typeface="Times New Roman"/>
              </a:rPr>
              <a:t>анкетирования </a:t>
            </a:r>
            <a:r>
              <a:rPr lang="ru-RU" sz="2000" dirty="0">
                <a:solidFill>
                  <a:srgbClr val="002060"/>
                </a:solidFill>
                <a:latin typeface="Arial Narrow" pitchFamily="34" charset="0"/>
                <a:ea typeface="Calibri"/>
                <a:cs typeface="Times New Roman"/>
              </a:rPr>
              <a:t>граждан 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ea typeface="Calibri"/>
                <a:cs typeface="Times New Roman"/>
              </a:rPr>
              <a:t>на основе выборочного метода отбора домохозяйств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Arial Narrow" pitchFamily="34" charset="0"/>
                <a:ea typeface="Calibri"/>
                <a:cs typeface="Times New Roman"/>
              </a:rPr>
              <a:t>с последующим распространением итогов на всю численность населения обследуемого возраста. В качестве основы выборки используются материалы переписи населения 2010г.</a:t>
            </a:r>
          </a:p>
          <a:p>
            <a:pPr lvl="0" indent="270510" algn="just"/>
            <a:r>
              <a:rPr lang="ru-RU" sz="2000" dirty="0">
                <a:solidFill>
                  <a:srgbClr val="002060"/>
                </a:solidFill>
                <a:latin typeface="Arial Narrow" pitchFamily="34" charset="0"/>
                <a:ea typeface="Calibri"/>
                <a:cs typeface="Times New Roman"/>
              </a:rPr>
              <a:t>Обследование имеет общенациональные масштабы, т.к. охватывает все регионы, городскую и сельскую местности</a:t>
            </a:r>
            <a:r>
              <a:rPr lang="ru-RU" sz="2000" dirty="0" smtClean="0">
                <a:solidFill>
                  <a:srgbClr val="002060"/>
                </a:solidFill>
                <a:latin typeface="Arial Narrow" pitchFamily="34" charset="0"/>
                <a:ea typeface="Calibri"/>
                <a:cs typeface="Times New Roman"/>
              </a:rPr>
              <a:t>.</a:t>
            </a:r>
            <a:endParaRPr lang="ru-RU" sz="2000" dirty="0">
              <a:solidFill>
                <a:srgbClr val="002060"/>
              </a:solidFill>
              <a:latin typeface="Arial Narrow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71582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060848"/>
            <a:ext cx="8280920" cy="3280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002060"/>
              </a:buClr>
              <a:buFont typeface="Wingdings" pitchFamily="2" charset="2"/>
              <a:buChar char="v"/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Единицы наблюдения </a:t>
            </a:r>
            <a:r>
              <a:rPr lang="ru-RU" sz="2800" dirty="0">
                <a:solidFill>
                  <a:srgbClr val="675D59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частные домашние хозяйства</a:t>
            </a:r>
          </a:p>
          <a:p>
            <a:pPr lvl="0">
              <a:spcBef>
                <a:spcPct val="20000"/>
              </a:spcBef>
              <a:buClr>
                <a:srgbClr val="002060"/>
              </a:buClr>
              <a:defRPr/>
            </a:pPr>
            <a:endParaRPr lang="ru-RU" sz="2800" b="1" dirty="0">
              <a:solidFill>
                <a:srgbClr val="675D59"/>
              </a:solidFill>
              <a:latin typeface="Calibri"/>
            </a:endParaRPr>
          </a:p>
          <a:p>
            <a:pPr marL="342900" lvl="0" indent="-342900" algn="just">
              <a:spcBef>
                <a:spcPct val="20000"/>
              </a:spcBef>
              <a:buClr>
                <a:srgbClr val="002060"/>
              </a:buClr>
              <a:buFont typeface="Wingdings" pitchFamily="2" charset="2"/>
              <a:buChar char="v"/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Объекты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наблюдения </a:t>
            </a:r>
            <a:r>
              <a:rPr lang="ru-RU" sz="2800" b="1" dirty="0">
                <a:solidFill>
                  <a:srgbClr val="675D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лица, в возрасте от  15 лет и старше, являющиеся членами частных домохозяйств и постоянно проживающие в домохозяйстве.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08718"/>
            <a:ext cx="8627490" cy="6155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4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ЕДИНИЦЫ И ОБЪЕКТЫ</a:t>
            </a:r>
            <a:r>
              <a:rPr lang="ru-RU" sz="34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/>
              </a:rPr>
              <a:t> </a:t>
            </a:r>
            <a:r>
              <a:rPr lang="ru-RU" sz="34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НАБЛЮДЕНИЯ</a:t>
            </a:r>
            <a:endParaRPr lang="ru-RU" sz="3400" b="1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0671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3747" y="980728"/>
            <a:ext cx="8558733" cy="4573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2800" b="1" dirty="0">
                <a:solidFill>
                  <a:srgbClr val="B83D68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Коллективные домашние хозяйства </a:t>
            </a:r>
            <a:r>
              <a:rPr lang="ru-RU" sz="2800" dirty="0">
                <a:solidFill>
                  <a:srgbClr val="675D59"/>
                </a:solidFill>
                <a:latin typeface="Arial Narrow" pitchFamily="34" charset="0"/>
              </a:rPr>
              <a:t>- </a:t>
            </a:r>
            <a:r>
              <a:rPr lang="ru-RU" sz="2800" b="1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группа лиц, постоянно проживающих в учреждениях социального и медицинского назначения, казармах, местах лишения свободы, религиозных организациях (монастырях, семинариях) и т.п.; </a:t>
            </a:r>
          </a:p>
          <a:p>
            <a:pPr marL="342000" lvl="0" algn="just">
              <a:spcBef>
                <a:spcPct val="20000"/>
              </a:spcBef>
            </a:pPr>
            <a:r>
              <a:rPr lang="ru-RU" sz="2800" b="1" i="1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В детских домах семейного типа </a:t>
            </a:r>
            <a:r>
              <a:rPr lang="ru-RU" sz="2800" b="1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обследуются воспитатели детского дома и члены их семьи. Дети, воспитывающиеся в детском доме семейного </a:t>
            </a:r>
            <a:r>
              <a:rPr lang="ru-RU" sz="2800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типа опросу </a:t>
            </a:r>
            <a:r>
              <a:rPr lang="ru-RU" sz="2800" b="1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не подлежат.</a:t>
            </a:r>
          </a:p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2800" b="1" dirty="0">
                <a:solidFill>
                  <a:srgbClr val="B83D68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Домохозяйства бездомных.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88640"/>
            <a:ext cx="44021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4000" b="1" kern="0" cap="all" dirty="0">
                <a:ln w="12700">
                  <a:solidFill>
                    <a:srgbClr val="675D59"/>
                  </a:solidFill>
                </a:ln>
                <a:solidFill>
                  <a:srgbClr val="B83D68">
                    <a:lumMod val="75000"/>
                  </a:srgb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alibri"/>
              </a:rPr>
              <a:t>Не обследуются:</a:t>
            </a:r>
            <a:endParaRPr lang="ru-RU" kern="0" dirty="0">
              <a:solidFill>
                <a:srgbClr val="B83D68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319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16632"/>
            <a:ext cx="8784976" cy="6636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32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ea typeface="Calibri"/>
                <a:cs typeface="Times New Roman"/>
              </a:rPr>
              <a:t>При обследовании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ea typeface="Calibri"/>
                <a:cs typeface="Times New Roman"/>
              </a:rPr>
              <a:t>рабочей силы применяются следующие категории: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endParaRPr lang="ru-RU" sz="3600" dirty="0" smtClean="0">
              <a:solidFill>
                <a:schemeClr val="tx2">
                  <a:lumMod val="75000"/>
                </a:schemeClr>
              </a:solidFill>
              <a:latin typeface="Arial Narrow" pitchFamily="34" charset="0"/>
              <a:ea typeface="Calibri"/>
              <a:cs typeface="Times New Roman"/>
            </a:endParaRPr>
          </a:p>
          <a:p>
            <a:pPr lvl="0" indent="84138" algn="just">
              <a:lnSpc>
                <a:spcPts val="2520"/>
              </a:lnSpc>
              <a:spcBef>
                <a:spcPct val="20000"/>
              </a:spcBef>
              <a:buClr>
                <a:srgbClr val="800080"/>
              </a:buClr>
              <a:tabLst>
                <a:tab pos="8428038" algn="l"/>
              </a:tabLst>
            </a:pPr>
            <a:r>
              <a:rPr lang="ru-RU" sz="3600" b="1" dirty="0" smtClean="0">
                <a:solidFill>
                  <a:srgbClr val="002060"/>
                </a:solidFill>
                <a:latin typeface="Arial Narrow" pitchFamily="34" charset="0"/>
                <a:ea typeface="Verdana" pitchFamily="34" charset="0"/>
                <a:cs typeface="Times New Roman" pitchFamily="18" charset="0"/>
              </a:rPr>
              <a:t>Занятые</a:t>
            </a:r>
            <a:r>
              <a:rPr lang="ru-RU" sz="2800" b="1" dirty="0" smtClean="0">
                <a:solidFill>
                  <a:srgbClr val="002060"/>
                </a:solidFill>
                <a:latin typeface="Arial Narrow" pitchFamily="34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Arial Narrow" pitchFamily="34" charset="0"/>
                <a:ea typeface="Verdana" pitchFamily="34" charset="0"/>
                <a:cs typeface="Times New Roman" pitchFamily="18" charset="0"/>
              </a:rPr>
              <a:t>– </a:t>
            </a:r>
            <a:r>
              <a:rPr lang="ru-RU" sz="2800" dirty="0">
                <a:solidFill>
                  <a:srgbClr val="002060"/>
                </a:solidFill>
                <a:latin typeface="Arial Narrow" pitchFamily="34" charset="0"/>
                <a:ea typeface="Verdana" pitchFamily="34" charset="0"/>
                <a:cs typeface="Times New Roman" pitchFamily="18" charset="0"/>
              </a:rPr>
              <a:t>лица в возрасте 15 лет и старше, которые в обследуемую неделю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ea typeface="Verdana" pitchFamily="34" charset="0"/>
                <a:cs typeface="Times New Roman" pitchFamily="18" charset="0"/>
              </a:rPr>
              <a:t>выполняли (хотя бы час в неделю) деятельность, </a:t>
            </a:r>
            <a:r>
              <a:rPr lang="ru-RU" sz="2800" dirty="0">
                <a:solidFill>
                  <a:srgbClr val="002060"/>
                </a:solidFill>
                <a:latin typeface="Arial Narrow" pitchFamily="34" charset="0"/>
                <a:ea typeface="Verdana" pitchFamily="34" charset="0"/>
                <a:cs typeface="Times New Roman" pitchFamily="18" charset="0"/>
              </a:rPr>
              <a:t>связанную с производством товаров или оказанием услуг за плату или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ea typeface="Verdana" pitchFamily="34" charset="0"/>
                <a:cs typeface="Times New Roman" pitchFamily="18" charset="0"/>
              </a:rPr>
              <a:t>прибыль, а также </a:t>
            </a:r>
            <a:r>
              <a:rPr lang="ru-RU" sz="2800" dirty="0">
                <a:solidFill>
                  <a:srgbClr val="002060"/>
                </a:solidFill>
                <a:latin typeface="Arial Narrow" pitchFamily="34" charset="0"/>
                <a:ea typeface="Verdana" pitchFamily="34" charset="0"/>
                <a:cs typeface="Times New Roman" pitchFamily="18" charset="0"/>
              </a:rPr>
              <a:t>лица, временно отсутствовавшие на рабочем месте в течение короткого промежутка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ea typeface="Verdana" pitchFamily="34" charset="0"/>
                <a:cs typeface="Times New Roman" pitchFamily="18" charset="0"/>
              </a:rPr>
              <a:t>времени.</a:t>
            </a:r>
          </a:p>
          <a:p>
            <a:pPr lvl="0" indent="84138" algn="just">
              <a:spcBef>
                <a:spcPct val="20000"/>
              </a:spcBef>
              <a:buClr>
                <a:srgbClr val="800080"/>
              </a:buClr>
              <a:tabLst>
                <a:tab pos="8428038" algn="l"/>
              </a:tabLst>
            </a:pPr>
            <a:endParaRPr lang="ru-RU" sz="800" dirty="0" smtClean="0">
              <a:solidFill>
                <a:srgbClr val="002060"/>
              </a:solidFill>
              <a:latin typeface="Arial Narrow" pitchFamily="34" charset="0"/>
              <a:ea typeface="Verdana" pitchFamily="34" charset="0"/>
              <a:cs typeface="Times New Roman" pitchFamily="18" charset="0"/>
            </a:endParaRPr>
          </a:p>
          <a:p>
            <a:pPr lvl="0" indent="84138" algn="just">
              <a:lnSpc>
                <a:spcPts val="2520"/>
              </a:lnSpc>
              <a:spcBef>
                <a:spcPts val="600"/>
              </a:spcBef>
            </a:pPr>
            <a:r>
              <a:rPr lang="ru-RU" sz="3600" b="1" dirty="0">
                <a:solidFill>
                  <a:srgbClr val="002060"/>
                </a:solidFill>
                <a:latin typeface="Arial Narrow" pitchFamily="34" charset="0"/>
                <a:ea typeface="Verdana" pitchFamily="34" charset="0"/>
                <a:cs typeface="Times New Roman" pitchFamily="18" charset="0"/>
              </a:rPr>
              <a:t>Безработные</a:t>
            </a:r>
            <a:r>
              <a:rPr lang="ru-RU" sz="2800" dirty="0">
                <a:solidFill>
                  <a:srgbClr val="002060"/>
                </a:solidFill>
                <a:latin typeface="Arial Narrow" pitchFamily="34" charset="0"/>
                <a:ea typeface="Verdana" pitchFamily="34" charset="0"/>
                <a:cs typeface="Times New Roman" pitchFamily="18" charset="0"/>
              </a:rPr>
              <a:t> - лица в возрасте 15 лет и старше, которые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ea typeface="Verdana" pitchFamily="34" charset="0"/>
                <a:cs typeface="Times New Roman" pitchFamily="18" charset="0"/>
              </a:rPr>
              <a:t>в рассматриваемый период  </a:t>
            </a:r>
            <a:r>
              <a:rPr lang="ru-RU" sz="2800" dirty="0">
                <a:solidFill>
                  <a:srgbClr val="002060"/>
                </a:solidFill>
                <a:latin typeface="Arial Narrow" pitchFamily="34" charset="0"/>
                <a:ea typeface="Verdana" pitchFamily="34" charset="0"/>
                <a:cs typeface="Times New Roman" pitchFamily="18" charset="0"/>
              </a:rPr>
              <a:t>удовлетворяли одновременно следующим критериям:</a:t>
            </a:r>
          </a:p>
          <a:p>
            <a:pPr lvl="0" indent="84138" algn="just">
              <a:lnSpc>
                <a:spcPts val="2520"/>
              </a:lnSpc>
              <a:spcBef>
                <a:spcPts val="600"/>
              </a:spcBef>
            </a:pPr>
            <a:r>
              <a:rPr lang="ru-RU" sz="2800" dirty="0">
                <a:solidFill>
                  <a:srgbClr val="002060"/>
                </a:solidFill>
                <a:latin typeface="Arial Narrow" pitchFamily="34" charset="0"/>
                <a:ea typeface="Verdana" pitchFamily="34" charset="0"/>
                <a:cs typeface="Times New Roman" pitchFamily="18" charset="0"/>
              </a:rPr>
              <a:t>- не имели работы (доходного занятия);</a:t>
            </a:r>
          </a:p>
          <a:p>
            <a:pPr lvl="0" indent="84138" algn="just">
              <a:lnSpc>
                <a:spcPts val="2520"/>
              </a:lnSpc>
              <a:spcBef>
                <a:spcPts val="600"/>
              </a:spcBef>
            </a:pPr>
            <a:r>
              <a:rPr lang="ru-RU" sz="2800" dirty="0">
                <a:solidFill>
                  <a:srgbClr val="002060"/>
                </a:solidFill>
                <a:latin typeface="Arial Narrow" pitchFamily="34" charset="0"/>
                <a:ea typeface="Verdana" pitchFamily="34" charset="0"/>
                <a:cs typeface="Times New Roman" pitchFamily="18" charset="0"/>
              </a:rPr>
              <a:t>-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ea typeface="Verdana" pitchFamily="34" charset="0"/>
                <a:cs typeface="Times New Roman" pitchFamily="18" charset="0"/>
              </a:rPr>
              <a:t>Любым способом искали работу в </a:t>
            </a:r>
            <a:r>
              <a:rPr lang="ru-RU" sz="2800" dirty="0">
                <a:solidFill>
                  <a:srgbClr val="002060"/>
                </a:solidFill>
                <a:latin typeface="Arial Narrow" pitchFamily="34" charset="0"/>
                <a:ea typeface="Verdana" pitchFamily="34" charset="0"/>
                <a:cs typeface="Times New Roman" pitchFamily="18" charset="0"/>
              </a:rPr>
              <a:t>течение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ea typeface="Verdana" pitchFamily="34" charset="0"/>
                <a:cs typeface="Times New Roman" pitchFamily="18" charset="0"/>
              </a:rPr>
              <a:t>4 </a:t>
            </a:r>
            <a:r>
              <a:rPr lang="ru-RU" sz="2800" dirty="0">
                <a:solidFill>
                  <a:srgbClr val="002060"/>
                </a:solidFill>
                <a:latin typeface="Arial Narrow" pitchFamily="34" charset="0"/>
                <a:ea typeface="Verdana" pitchFamily="34" charset="0"/>
                <a:cs typeface="Times New Roman" pitchFamily="18" charset="0"/>
              </a:rPr>
              <a:t>недель, предшествующих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ea typeface="Verdana" pitchFamily="34" charset="0"/>
                <a:cs typeface="Times New Roman" pitchFamily="18" charset="0"/>
              </a:rPr>
              <a:t>обследованию;</a:t>
            </a:r>
            <a:endParaRPr lang="ru-RU" sz="2800" dirty="0">
              <a:solidFill>
                <a:srgbClr val="002060"/>
              </a:solidFill>
              <a:latin typeface="Arial Narrow" pitchFamily="34" charset="0"/>
              <a:ea typeface="Verdana" pitchFamily="34" charset="0"/>
              <a:cs typeface="Times New Roman" pitchFamily="18" charset="0"/>
            </a:endParaRPr>
          </a:p>
          <a:p>
            <a:pPr lvl="0" indent="84138" algn="just">
              <a:lnSpc>
                <a:spcPts val="2520"/>
              </a:lnSpc>
              <a:spcBef>
                <a:spcPts val="600"/>
              </a:spcBef>
            </a:pPr>
            <a:r>
              <a:rPr lang="ru-RU" sz="2800" dirty="0">
                <a:solidFill>
                  <a:srgbClr val="002060"/>
                </a:solidFill>
                <a:latin typeface="Arial Narrow" pitchFamily="34" charset="0"/>
                <a:ea typeface="Verdana" pitchFamily="34" charset="0"/>
                <a:cs typeface="Times New Roman" pitchFamily="18" charset="0"/>
              </a:rPr>
              <a:t>- были готовы приступить к работе в течение обследуемой недели.</a:t>
            </a:r>
          </a:p>
          <a:p>
            <a:pPr marL="84138" lvl="0" indent="179388" algn="just">
              <a:lnSpc>
                <a:spcPts val="2820"/>
              </a:lnSpc>
              <a:spcBef>
                <a:spcPct val="20000"/>
              </a:spcBef>
              <a:buClr>
                <a:srgbClr val="800080"/>
              </a:buClr>
              <a:tabLst>
                <a:tab pos="8428038" algn="l"/>
              </a:tabLst>
            </a:pPr>
            <a:endParaRPr lang="ru-RU" sz="2800" i="1" dirty="0">
              <a:solidFill>
                <a:srgbClr val="002060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903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620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93904"/>
            <a:ext cx="8568952" cy="3680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2620"/>
              </a:lnSpc>
              <a:spcBef>
                <a:spcPct val="20000"/>
              </a:spcBef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Verdana" pitchFamily="34" charset="0"/>
                <a:cs typeface="Times New Roman" pitchFamily="18" charset="0"/>
              </a:rPr>
              <a:t>Рабочая сила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ea typeface="Verdana" pitchFamily="34" charset="0"/>
                <a:cs typeface="Times New Roman" pitchFamily="18" charset="0"/>
              </a:rPr>
              <a:t>– лица в возрасте 15 лет и старше, которые в обследуемый период являлись занятыми и безработными.</a:t>
            </a:r>
          </a:p>
          <a:p>
            <a:pPr lvl="0" algn="just">
              <a:lnSpc>
                <a:spcPts val="2620"/>
              </a:lnSpc>
              <a:spcBef>
                <a:spcPct val="20000"/>
              </a:spcBef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Verdana" pitchFamily="34" charset="0"/>
                <a:cs typeface="Times New Roman" pitchFamily="18" charset="0"/>
              </a:rPr>
              <a:t>Лица, не входящие в состав рабочей силы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ea typeface="Verdana" pitchFamily="34" charset="0"/>
                <a:cs typeface="Times New Roman" pitchFamily="18" charset="0"/>
              </a:rPr>
              <a:t>- лица </a:t>
            </a:r>
            <a:r>
              <a:rPr lang="ru-RU" sz="2800" dirty="0">
                <a:solidFill>
                  <a:srgbClr val="002060"/>
                </a:solidFill>
                <a:latin typeface="Arial Narrow" pitchFamily="34" charset="0"/>
                <a:ea typeface="Verdana" pitchFamily="34" charset="0"/>
                <a:cs typeface="Times New Roman" pitchFamily="18" charset="0"/>
              </a:rPr>
              <a:t>в возрасте 15 лет и старше, которые в течение короткого учетного периода не являлись ни занятыми, ни безработными. </a:t>
            </a:r>
            <a:endParaRPr lang="ru-RU" sz="2800" dirty="0" smtClean="0">
              <a:solidFill>
                <a:srgbClr val="002060"/>
              </a:solidFill>
              <a:latin typeface="Arial Narrow" pitchFamily="34" charset="0"/>
              <a:ea typeface="Verdana" pitchFamily="34" charset="0"/>
              <a:cs typeface="Times New Roman" pitchFamily="18" charset="0"/>
            </a:endParaRPr>
          </a:p>
          <a:p>
            <a:pPr lvl="0" algn="just">
              <a:lnSpc>
                <a:spcPts val="2320"/>
              </a:lnSpc>
              <a:spcBef>
                <a:spcPct val="20000"/>
              </a:spcBef>
            </a:pPr>
            <a:endParaRPr lang="ru-RU" sz="2800" dirty="0" smtClean="0">
              <a:solidFill>
                <a:srgbClr val="675D59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lvl="0" algn="just">
              <a:lnSpc>
                <a:spcPts val="2320"/>
              </a:lnSpc>
              <a:spcBef>
                <a:spcPct val="20000"/>
              </a:spcBef>
            </a:pPr>
            <a:endParaRPr lang="ru-RU" sz="2800" dirty="0" smtClean="0">
              <a:solidFill>
                <a:srgbClr val="675D59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lvl="0" algn="just">
              <a:lnSpc>
                <a:spcPts val="2320"/>
              </a:lnSpc>
              <a:spcBef>
                <a:spcPct val="20000"/>
              </a:spcBef>
            </a:pPr>
            <a:endParaRPr lang="ru-RU" sz="2800" dirty="0">
              <a:solidFill>
                <a:srgbClr val="675D59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08920"/>
            <a:ext cx="7848872" cy="3375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9793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8640960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70510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ea typeface="Calibri"/>
                <a:cs typeface="Times New Roman"/>
              </a:rPr>
              <a:t>Данное </a:t>
            </a:r>
            <a:r>
              <a:rPr lang="ru-RU" sz="2800" dirty="0">
                <a:solidFill>
                  <a:srgbClr val="002060"/>
                </a:solidFill>
                <a:latin typeface="Arial Narrow" pitchFamily="34" charset="0"/>
                <a:ea typeface="Calibri"/>
                <a:cs typeface="Times New Roman"/>
              </a:rPr>
              <a:t>обследование является единственным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ea typeface="Calibri"/>
                <a:cs typeface="Times New Roman"/>
              </a:rPr>
              <a:t>источником </a:t>
            </a:r>
            <a:r>
              <a:rPr lang="ru-RU" sz="2800" dirty="0">
                <a:solidFill>
                  <a:srgbClr val="002060"/>
                </a:solidFill>
                <a:latin typeface="Arial Narrow" pitchFamily="34" charset="0"/>
                <a:ea typeface="Calibri"/>
                <a:cs typeface="Times New Roman"/>
              </a:rPr>
              <a:t>информации, позволяющий учитывать 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Calibri"/>
                <a:cs typeface="Times New Roman"/>
              </a:rPr>
              <a:t>уровень участия в рабочей силе</a:t>
            </a:r>
            <a:r>
              <a:rPr lang="ru-RU" sz="2800" dirty="0">
                <a:solidFill>
                  <a:srgbClr val="3F3F3F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Arial Narrow" pitchFamily="34" charset="0"/>
                <a:ea typeface="Calibri"/>
                <a:cs typeface="Times New Roman"/>
              </a:rPr>
              <a:t>(уровень экономической активности): удельный вес численности всех занятых и безработных  в общей численности населения, рассчитанный в процентах;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ea typeface="Calibri"/>
                <a:cs typeface="Times New Roman"/>
              </a:rPr>
              <a:t>производить одновременно измерение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Calibri"/>
                <a:cs typeface="Times New Roman"/>
              </a:rPr>
              <a:t>занятых</a:t>
            </a:r>
            <a:r>
              <a:rPr lang="ru-RU" sz="2800" b="1" i="1" dirty="0" smtClean="0">
                <a:solidFill>
                  <a:srgbClr val="3F3F3F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ea typeface="Calibri"/>
                <a:cs typeface="Times New Roman"/>
              </a:rPr>
              <a:t>экономической </a:t>
            </a:r>
            <a:r>
              <a:rPr lang="ru-RU" sz="2800" dirty="0">
                <a:solidFill>
                  <a:srgbClr val="002060"/>
                </a:solidFill>
                <a:latin typeface="Arial Narrow" pitchFamily="34" charset="0"/>
                <a:ea typeface="Calibri"/>
                <a:cs typeface="Times New Roman"/>
              </a:rPr>
              <a:t>деятельностью, 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Calibri"/>
                <a:cs typeface="Times New Roman"/>
              </a:rPr>
              <a:t>безработных</a:t>
            </a:r>
            <a:r>
              <a:rPr lang="ru-RU" sz="2800" dirty="0">
                <a:latin typeface="Arial Narrow" pitchFamily="34" charset="0"/>
                <a:ea typeface="Calibri"/>
                <a:cs typeface="Times New Roman"/>
              </a:rPr>
              <a:t> и 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Calibri"/>
                <a:cs typeface="Times New Roman"/>
              </a:rPr>
              <a:t>лиц, не входящих в состав рабочей силы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Calibri"/>
                <a:cs typeface="Times New Roman"/>
              </a:rPr>
              <a:t>.</a:t>
            </a:r>
          </a:p>
          <a:p>
            <a:pPr indent="270510" algn="just">
              <a:spcAft>
                <a:spcPts val="0"/>
              </a:spcAft>
            </a:pPr>
            <a:endParaRPr lang="ru-RU" sz="1000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ea typeface="Calibri"/>
              <a:cs typeface="Times New Roman"/>
            </a:endParaRPr>
          </a:p>
          <a:p>
            <a:pPr indent="270510" algn="just">
              <a:lnSpc>
                <a:spcPts val="2860"/>
              </a:lnSpc>
              <a:spcAft>
                <a:spcPts val="0"/>
              </a:spcAft>
            </a:pPr>
            <a:r>
              <a:rPr lang="ru-RU" sz="2800" dirty="0">
                <a:solidFill>
                  <a:srgbClr val="002060"/>
                </a:solidFill>
                <a:latin typeface="Arial Narrow" pitchFamily="34" charset="0"/>
                <a:ea typeface="Calibri"/>
                <a:cs typeface="Times New Roman"/>
              </a:rPr>
              <a:t>Обследование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ea typeface="Calibri"/>
                <a:cs typeface="Times New Roman"/>
              </a:rPr>
              <a:t>рабочей силы </a:t>
            </a:r>
            <a:r>
              <a:rPr lang="ru-RU" sz="2800" dirty="0">
                <a:solidFill>
                  <a:srgbClr val="002060"/>
                </a:solidFill>
                <a:latin typeface="Arial Narrow" pitchFamily="34" charset="0"/>
                <a:ea typeface="Calibri"/>
                <a:cs typeface="Times New Roman"/>
              </a:rPr>
              <a:t>– основной источник статистической информации о качественном составе рабочей силы, структуре фактической безработицы, причинах незанятости, способах поиска работы и его продолжительности, структуре лиц, не входящих в состав рабочей силы. </a:t>
            </a:r>
          </a:p>
        </p:txBody>
      </p:sp>
    </p:spTree>
    <p:extLst>
      <p:ext uri="{BB962C8B-B14F-4D97-AF65-F5344CB8AC3E}">
        <p14:creationId xmlns:p14="http://schemas.microsoft.com/office/powerpoint/2010/main" val="23592969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350</TotalTime>
  <Words>704</Words>
  <Application>Microsoft Office PowerPoint</Application>
  <PresentationFormat>Экран (4:3)</PresentationFormat>
  <Paragraphs>122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Сипина Галина Валериевна</dc:creator>
  <cp:lastModifiedBy>Сипина Галина Валериевна</cp:lastModifiedBy>
  <cp:revision>29</cp:revision>
  <cp:lastPrinted>2017-11-23T12:54:20Z</cp:lastPrinted>
  <dcterms:created xsi:type="dcterms:W3CDTF">2017-11-21T12:14:56Z</dcterms:created>
  <dcterms:modified xsi:type="dcterms:W3CDTF">2017-11-24T05:21:32Z</dcterms:modified>
</cp:coreProperties>
</file>