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theme/themeOverride6.xml" ContentType="application/vnd.openxmlformats-officedocument.themeOverrid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notesSlides/notesSlide5.xml" ContentType="application/vnd.openxmlformats-officedocument.presentationml.notesSlid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charts/chart18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charts/chart19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charts/chart20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charts/chart21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24" r:id="rId1"/>
  </p:sldMasterIdLst>
  <p:notesMasterIdLst>
    <p:notesMasterId r:id="rId39"/>
  </p:notesMasterIdLst>
  <p:sldIdLst>
    <p:sldId id="271" r:id="rId2"/>
    <p:sldId id="290" r:id="rId3"/>
    <p:sldId id="273" r:id="rId4"/>
    <p:sldId id="272" r:id="rId5"/>
    <p:sldId id="280" r:id="rId6"/>
    <p:sldId id="276" r:id="rId7"/>
    <p:sldId id="275" r:id="rId8"/>
    <p:sldId id="283" r:id="rId9"/>
    <p:sldId id="284" r:id="rId10"/>
    <p:sldId id="287" r:id="rId11"/>
    <p:sldId id="288" r:id="rId12"/>
    <p:sldId id="292" r:id="rId13"/>
    <p:sldId id="289" r:id="rId14"/>
    <p:sldId id="293" r:id="rId15"/>
    <p:sldId id="294" r:id="rId16"/>
    <p:sldId id="297" r:id="rId17"/>
    <p:sldId id="295" r:id="rId18"/>
    <p:sldId id="317" r:id="rId19"/>
    <p:sldId id="298" r:id="rId20"/>
    <p:sldId id="299" r:id="rId21"/>
    <p:sldId id="300" r:id="rId22"/>
    <p:sldId id="302" r:id="rId23"/>
    <p:sldId id="303" r:id="rId24"/>
    <p:sldId id="304" r:id="rId25"/>
    <p:sldId id="322" r:id="rId26"/>
    <p:sldId id="318" r:id="rId27"/>
    <p:sldId id="307" r:id="rId28"/>
    <p:sldId id="312" r:id="rId29"/>
    <p:sldId id="321" r:id="rId30"/>
    <p:sldId id="306" r:id="rId31"/>
    <p:sldId id="319" r:id="rId32"/>
    <p:sldId id="310" r:id="rId33"/>
    <p:sldId id="314" r:id="rId34"/>
    <p:sldId id="311" r:id="rId35"/>
    <p:sldId id="320" r:id="rId36"/>
    <p:sldId id="316" r:id="rId37"/>
    <p:sldId id="270" r:id="rId38"/>
  </p:sldIdLst>
  <p:sldSz cx="9144000" cy="6858000" type="screen4x3"/>
  <p:notesSz cx="6670675" cy="98758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A33F50"/>
    <a:srgbClr val="FF7C80"/>
    <a:srgbClr val="F7F7F7"/>
    <a:srgbClr val="F5F5F5"/>
    <a:srgbClr val="00A6A2"/>
    <a:srgbClr val="E6C6C4"/>
    <a:srgbClr val="F2E6E6"/>
    <a:srgbClr val="E2ECD0"/>
    <a:srgbClr val="B8E2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04" autoAdjust="0"/>
    <p:restoredTop sz="96071" autoAdjust="0"/>
  </p:normalViewPr>
  <p:slideViewPr>
    <p:cSldViewPr>
      <p:cViewPr varScale="1">
        <p:scale>
          <a:sx n="106" d="100"/>
          <a:sy n="106" d="100"/>
        </p:scale>
        <p:origin x="918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6" Type="http://schemas.openxmlformats.org/officeDocument/2006/relationships/package" Target="../embeddings/_____Microsoft_Excel13.xlsx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_____Microsoft_Excel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_____Microsoft_Excel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_____Microsoft_Excel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_____Microsoft_Excel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_____Microsoft_Excel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_____Microsoft_Excel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5" Type="http://schemas.openxmlformats.org/officeDocument/2006/relationships/package" Target="../embeddings/_____Microsoft_Excel20.xlsx"/><Relationship Id="rId4" Type="http://schemas.openxmlformats.org/officeDocument/2006/relationships/image" Target="../media/image50.jpeg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.xlsx"/><Relationship Id="rId1" Type="http://schemas.openxmlformats.org/officeDocument/2006/relationships/themeOverride" Target="../theme/themeOverride5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8.xlsx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4217923987279078"/>
          <c:w val="0.94892928563492962"/>
          <c:h val="0.307234046712892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было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0800" dist="25400" dir="5400000" rotWithShape="0">
                <a:srgbClr val="000000">
                  <a:alpha val="4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1731794745081115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ru-RU" sz="1400" dirty="0" smtClean="0"/>
                      <a:t>1</a:t>
                    </a:r>
                    <a:r>
                      <a:rPr lang="ru-RU" dirty="0" smtClean="0"/>
                      <a:t>07,1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Микропредприятия, млн. рублей</c:v>
                </c:pt>
              </c:strCache>
            </c:strRef>
          </c:cat>
          <c:val>
            <c:numRef>
              <c:f>Лист1!$B$2</c:f>
              <c:numCache>
                <c:formatCode>0</c:formatCode>
                <c:ptCount val="1"/>
                <c:pt idx="0">
                  <c:v>60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стало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50800" dist="25400" dir="5400000" rotWithShape="0">
                <a:srgbClr val="000000">
                  <a:alpha val="45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120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Микропредприятия, млн. рублей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120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7649080"/>
        <c:axId val="247657216"/>
      </c:barChart>
      <c:catAx>
        <c:axId val="1976490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247657216"/>
        <c:crosses val="autoZero"/>
        <c:auto val="1"/>
        <c:lblAlgn val="ctr"/>
        <c:lblOffset val="100"/>
        <c:noMultiLvlLbl val="0"/>
      </c:catAx>
      <c:valAx>
        <c:axId val="247657216"/>
        <c:scaling>
          <c:orientation val="minMax"/>
          <c:min val="0"/>
        </c:scaling>
        <c:delete val="1"/>
        <c:axPos val="l"/>
        <c:numFmt formatCode="0" sourceLinked="1"/>
        <c:majorTickMark val="out"/>
        <c:minorTickMark val="none"/>
        <c:tickLblPos val="none"/>
        <c:crossAx val="197649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2581563358039583"/>
          <c:y val="9.3612168291538497E-2"/>
          <c:w val="0.61596380164108977"/>
          <c:h val="0.179141279457793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Число замещенных рабочих мест </a:t>
            </a:r>
            <a:r>
              <a:rPr lang="ru-RU" sz="1600" b="1" i="0" u="none" strike="noStrike" kern="120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в </a:t>
            </a:r>
            <a:r>
              <a:rPr lang="ru-RU" sz="1600" b="1" i="0" u="none" strike="noStrike" kern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сфере индивидуальных предпринимателей </a:t>
            </a:r>
          </a:p>
          <a:p>
            <a:pPr algn="ctr" rtl="0"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pPr>
            <a:r>
              <a:rPr lang="ru-RU" sz="1400" b="0" dirty="0" smtClean="0">
                <a:solidFill>
                  <a:schemeClr val="tx1"/>
                </a:solidFill>
              </a:rPr>
              <a:t>(включая наемных работников, помогающих</a:t>
            </a:r>
          </a:p>
          <a:p>
            <a:pPr algn="ctr" rtl="0"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pPr>
            <a:r>
              <a:rPr lang="ru-RU" sz="1400" b="0" dirty="0" smtClean="0">
                <a:solidFill>
                  <a:schemeClr val="tx1"/>
                </a:solidFill>
              </a:rPr>
              <a:t> членов семьи и партнеров)</a:t>
            </a:r>
            <a:endParaRPr lang="ru-RU" sz="1400" b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2194970234788725"/>
          <c:y val="3.49407340813316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600" b="1" i="0" u="none" strike="noStrike" kern="120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4">
                    <a:tint val="100000"/>
                    <a:shade val="100000"/>
                    <a:satMod val="130000"/>
                  </a:schemeClr>
                </a:gs>
                <a:gs pos="100000">
                  <a:schemeClr val="accent4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5.3278223715883422E-2"/>
                  <c:y val="4.39829534753060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'занятые ИПД'!$A$12:$A$31</c:f>
              <c:strCache>
                <c:ptCount val="20"/>
                <c:pt idx="0">
                  <c:v>Владимирская область</c:v>
                </c:pt>
                <c:pt idx="1">
                  <c:v>город Владимир</c:v>
                </c:pt>
                <c:pt idx="2">
                  <c:v>город Ковров</c:v>
                </c:pt>
                <c:pt idx="3">
                  <c:v>округ Муром</c:v>
                </c:pt>
                <c:pt idx="4">
                  <c:v>Александровский муниципальный район</c:v>
                </c:pt>
                <c:pt idx="5">
                  <c:v>город Гусь-Хрустальный</c:v>
                </c:pt>
                <c:pt idx="6">
                  <c:v>Вязниковский муниципальный район</c:v>
                </c:pt>
                <c:pt idx="7">
                  <c:v>Собинский муниципальный район</c:v>
                </c:pt>
                <c:pt idx="8">
                  <c:v>Петушинский муниципальный район</c:v>
                </c:pt>
                <c:pt idx="9">
                  <c:v>Кольчугинский муниципальный район</c:v>
                </c:pt>
                <c:pt idx="10">
                  <c:v>Суздальский муниципальный район</c:v>
                </c:pt>
                <c:pt idx="11">
                  <c:v>Киржачский муниципальный район</c:v>
                </c:pt>
                <c:pt idx="12">
                  <c:v>Судогодский муниципальный район</c:v>
                </c:pt>
                <c:pt idx="13">
                  <c:v>Меленковский муниципальный район</c:v>
                </c:pt>
                <c:pt idx="14">
                  <c:v>Юрьев-Польский муниципальный район</c:v>
                </c:pt>
                <c:pt idx="15">
                  <c:v>Ковровский муниципальный район</c:v>
                </c:pt>
                <c:pt idx="16">
                  <c:v>Гороховецкий муниципальный район</c:v>
                </c:pt>
                <c:pt idx="17">
                  <c:v>Камешковский муниципальный район</c:v>
                </c:pt>
                <c:pt idx="18">
                  <c:v>Гусь-Хрустальный муниципальный район</c:v>
                </c:pt>
                <c:pt idx="19">
                  <c:v>Селивановский муниципальный район</c:v>
                </c:pt>
              </c:strCache>
            </c:strRef>
          </c:cat>
          <c:val>
            <c:numRef>
              <c:f>'занятые ИПД'!$C$12:$C$31</c:f>
              <c:numCache>
                <c:formatCode>#,##0</c:formatCode>
                <c:ptCount val="20"/>
                <c:pt idx="0">
                  <c:v>62624.100000000013</c:v>
                </c:pt>
                <c:pt idx="1">
                  <c:v>18215.999999999993</c:v>
                </c:pt>
                <c:pt idx="2">
                  <c:v>7196.5000000000009</c:v>
                </c:pt>
                <c:pt idx="3">
                  <c:v>6959.5</c:v>
                </c:pt>
                <c:pt idx="4">
                  <c:v>4599.4000000000005</c:v>
                </c:pt>
                <c:pt idx="5">
                  <c:v>3190.8999999999996</c:v>
                </c:pt>
                <c:pt idx="6">
                  <c:v>2491.9000000000005</c:v>
                </c:pt>
                <c:pt idx="7">
                  <c:v>2470.3000000000002</c:v>
                </c:pt>
                <c:pt idx="8">
                  <c:v>2108</c:v>
                </c:pt>
                <c:pt idx="9">
                  <c:v>2090.4</c:v>
                </c:pt>
                <c:pt idx="10">
                  <c:v>2060</c:v>
                </c:pt>
                <c:pt idx="11">
                  <c:v>2053.7999999999997</c:v>
                </c:pt>
                <c:pt idx="12">
                  <c:v>1484.8</c:v>
                </c:pt>
                <c:pt idx="13">
                  <c:v>1404.9</c:v>
                </c:pt>
                <c:pt idx="14">
                  <c:v>1155.8</c:v>
                </c:pt>
                <c:pt idx="15">
                  <c:v>891</c:v>
                </c:pt>
                <c:pt idx="16">
                  <c:v>766.69999999999993</c:v>
                </c:pt>
                <c:pt idx="17">
                  <c:v>760.2</c:v>
                </c:pt>
                <c:pt idx="18">
                  <c:v>700.3</c:v>
                </c:pt>
                <c:pt idx="19">
                  <c:v>641.6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8"/>
        <c:overlap val="-20"/>
        <c:axId val="251676864"/>
        <c:axId val="251677256"/>
      </c:barChart>
      <c:catAx>
        <c:axId val="2516768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1677256"/>
        <c:crosses val="autoZero"/>
        <c:auto val="1"/>
        <c:lblAlgn val="ctr"/>
        <c:lblOffset val="100"/>
        <c:noMultiLvlLbl val="0"/>
      </c:catAx>
      <c:valAx>
        <c:axId val="251677256"/>
        <c:scaling>
          <c:orientation val="minMax"/>
        </c:scaling>
        <c:delete val="1"/>
        <c:axPos val="t"/>
        <c:numFmt formatCode="#,##0" sourceLinked="1"/>
        <c:majorTickMark val="none"/>
        <c:minorTickMark val="none"/>
        <c:tickLblPos val="nextTo"/>
        <c:crossAx val="251676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9666734842336829"/>
          <c:y val="2.4116248257527697E-2"/>
          <c:w val="0.48803692172396562"/>
          <c:h val="0.87046743572812679"/>
        </c:manualLayout>
      </c:layout>
      <c:barChart>
        <c:barDir val="bar"/>
        <c:grouping val="clustered"/>
        <c:varyColors val="0"/>
        <c:ser>
          <c:idx val="0"/>
          <c:order val="0"/>
          <c:tx>
            <c:v>Оплата труда в среднем за месяц на 1 замещенное рабочее место, тыс. руб.</c:v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Лист1!$A$2:$A$15</c:f>
              <c:strCache>
                <c:ptCount val="14"/>
                <c:pt idx="0">
                  <c:v>Предоставление прочих коммунальных, cоциальных и персональных услуг</c:v>
                </c:pt>
                <c:pt idx="1">
                  <c:v>Здравоохранение и предоставление социальных услуг</c:v>
                </c:pt>
                <c:pt idx="2">
                  <c:v>Образование</c:v>
                </c:pt>
                <c:pt idx="3">
                  <c:v>Операции с недвижимым имуществом. аренда и предоставление услуг</c:v>
                </c:pt>
                <c:pt idx="4">
                  <c:v>Финансовая деятельность</c:v>
                </c:pt>
                <c:pt idx="5">
                  <c:v>Транспорт и связь</c:v>
                </c:pt>
                <c:pt idx="6">
                  <c:v>Гостиницы и рестораны</c:v>
                </c:pt>
                <c:pt idx="7">
                  <c:v>Оптовая и розничная торговля; ремонт автотранспортных средств, мотоциклов, бытовых изделий и предметов личного пользования</c:v>
                </c:pt>
                <c:pt idx="8">
                  <c:v>Строительство</c:v>
                </c:pt>
                <c:pt idx="9">
                  <c:v>Производство и распределение электроэнергии, газа и воды</c:v>
                </c:pt>
                <c:pt idx="10">
                  <c:v>Обрабатывающие производства</c:v>
                </c:pt>
                <c:pt idx="11">
                  <c:v>Добыча полензных ископаемых</c:v>
                </c:pt>
                <c:pt idx="12">
                  <c:v>Рыболовство, рыбоводство</c:v>
                </c:pt>
                <c:pt idx="13">
                  <c:v>Сельское хозяйство, охота илесное хозяйство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13.6</c:v>
                </c:pt>
                <c:pt idx="1">
                  <c:v>16</c:v>
                </c:pt>
                <c:pt idx="2">
                  <c:v>9.4</c:v>
                </c:pt>
                <c:pt idx="3">
                  <c:v>15.3</c:v>
                </c:pt>
                <c:pt idx="4">
                  <c:v>23.5</c:v>
                </c:pt>
                <c:pt idx="5">
                  <c:v>16</c:v>
                </c:pt>
                <c:pt idx="6">
                  <c:v>11.2</c:v>
                </c:pt>
                <c:pt idx="7">
                  <c:v>13.3</c:v>
                </c:pt>
                <c:pt idx="8">
                  <c:v>16.2</c:v>
                </c:pt>
                <c:pt idx="9">
                  <c:v>18.5</c:v>
                </c:pt>
                <c:pt idx="10">
                  <c:v>17.7</c:v>
                </c:pt>
                <c:pt idx="11">
                  <c:v>18.100000000000001</c:v>
                </c:pt>
                <c:pt idx="12">
                  <c:v>10.4</c:v>
                </c:pt>
                <c:pt idx="13">
                  <c:v>18.8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Средняя численность работников, тыс. человек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Лист1!$A$2:$A$15</c:f>
              <c:strCache>
                <c:ptCount val="14"/>
                <c:pt idx="0">
                  <c:v>Предоставление прочих коммунальных, cоциальных и персональных услуг</c:v>
                </c:pt>
                <c:pt idx="1">
                  <c:v>Здравоохранение и предоставление социальных услуг</c:v>
                </c:pt>
                <c:pt idx="2">
                  <c:v>Образование</c:v>
                </c:pt>
                <c:pt idx="3">
                  <c:v>Операции с недвижимым имуществом. аренда и предоставление услуг</c:v>
                </c:pt>
                <c:pt idx="4">
                  <c:v>Финансовая деятельность</c:v>
                </c:pt>
                <c:pt idx="5">
                  <c:v>Транспорт и связь</c:v>
                </c:pt>
                <c:pt idx="6">
                  <c:v>Гостиницы и рестораны</c:v>
                </c:pt>
                <c:pt idx="7">
                  <c:v>Оптовая и розничная торговля; ремонт автотранспортных средств, мотоциклов, бытовых изделий и предметов личного пользования</c:v>
                </c:pt>
                <c:pt idx="8">
                  <c:v>Строительство</c:v>
                </c:pt>
                <c:pt idx="9">
                  <c:v>Производство и распределение электроэнергии, газа и воды</c:v>
                </c:pt>
                <c:pt idx="10">
                  <c:v>Обрабатывающие производства</c:v>
                </c:pt>
                <c:pt idx="11">
                  <c:v>Добыча полензных ископаемых</c:v>
                </c:pt>
                <c:pt idx="12">
                  <c:v>Рыболовство, рыбоводство</c:v>
                </c:pt>
                <c:pt idx="13">
                  <c:v>Сельское хозяйство, охота илесное хозяйство</c:v>
                </c:pt>
              </c:strCache>
            </c:strRef>
          </c:cat>
          <c:val>
            <c:numRef>
              <c:f>Лист1!$C$2:$C$15</c:f>
              <c:numCache>
                <c:formatCode>General</c:formatCode>
                <c:ptCount val="14"/>
                <c:pt idx="0">
                  <c:v>3.7</c:v>
                </c:pt>
                <c:pt idx="1">
                  <c:v>3.1</c:v>
                </c:pt>
                <c:pt idx="2">
                  <c:v>0.2</c:v>
                </c:pt>
                <c:pt idx="3">
                  <c:v>27.9</c:v>
                </c:pt>
                <c:pt idx="4">
                  <c:v>1.3</c:v>
                </c:pt>
                <c:pt idx="5">
                  <c:v>6.6</c:v>
                </c:pt>
                <c:pt idx="6">
                  <c:v>6.3</c:v>
                </c:pt>
                <c:pt idx="7">
                  <c:v>30.9</c:v>
                </c:pt>
                <c:pt idx="8">
                  <c:v>12.4</c:v>
                </c:pt>
                <c:pt idx="9">
                  <c:v>3.1</c:v>
                </c:pt>
                <c:pt idx="10">
                  <c:v>43.9</c:v>
                </c:pt>
                <c:pt idx="11">
                  <c:v>1.4</c:v>
                </c:pt>
                <c:pt idx="12">
                  <c:v>0.1</c:v>
                </c:pt>
                <c:pt idx="13">
                  <c:v>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overlap val="-20"/>
        <c:axId val="251678040"/>
        <c:axId val="251678432"/>
      </c:barChart>
      <c:catAx>
        <c:axId val="2516780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1678432"/>
        <c:crosses val="autoZero"/>
        <c:auto val="1"/>
        <c:lblAlgn val="ctr"/>
        <c:lblOffset val="100"/>
        <c:noMultiLvlLbl val="0"/>
      </c:catAx>
      <c:valAx>
        <c:axId val="251678432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51678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999956204066283E-2"/>
          <c:y val="0.94498490407972691"/>
          <c:w val="0.89999997810203314"/>
          <c:h val="4.30982518458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3804731385231246"/>
          <c:y val="0.21421824773949391"/>
          <c:w val="0.64054917995614502"/>
          <c:h val="0.7489342037830325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5.2940732182153269E-2"/>
                  <c:y val="-4.380181152341475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85325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33006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11 434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8 </a:t>
                    </a:r>
                    <a:r>
                      <a:rPr lang="en-US" smtClean="0"/>
                      <a:t>444 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5 </a:t>
                    </a:r>
                    <a:r>
                      <a:rPr lang="en-US" smtClean="0"/>
                      <a:t>937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4 </a:t>
                    </a:r>
                    <a:r>
                      <a:rPr lang="en-US" smtClean="0"/>
                      <a:t>300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r>
                      <a:rPr lang="en-US" baseline="0" smtClean="0"/>
                      <a:t> </a:t>
                    </a:r>
                    <a:r>
                      <a:rPr lang="en-US" smtClean="0"/>
                      <a:t>751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5.8373198704206918E-3"/>
                  <c:y val="4.71185615735636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2 535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smtClean="0"/>
                      <a:t>2 324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smtClean="0"/>
                      <a:t>2 094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mtClean="0"/>
                      <a:t>2 035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 smtClean="0"/>
                      <a:t>1 863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 smtClean="0"/>
                      <a:t>1 358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 smtClean="0"/>
                      <a:t>1 288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 smtClean="0"/>
                      <a:t>1 191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 smtClean="0"/>
                      <a:t>1 024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/>
              <c:tx>
                <c:rich>
                  <a:bodyPr/>
                  <a:lstStyle/>
                  <a:p>
                    <a:r>
                      <a:rPr lang="en-US" smtClean="0"/>
                      <a:t>572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/>
              <c:tx>
                <c:rich>
                  <a:bodyPr/>
                  <a:lstStyle/>
                  <a:p>
                    <a:r>
                      <a:rPr lang="en-US" smtClean="0"/>
                      <a:t>530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/>
              <c:tx>
                <c:rich>
                  <a:bodyPr/>
                  <a:lstStyle/>
                  <a:p>
                    <a:r>
                      <a:rPr lang="en-US" smtClean="0"/>
                      <a:t>504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"/>
              <c:layout/>
              <c:tx>
                <c:rich>
                  <a:bodyPr/>
                  <a:lstStyle/>
                  <a:p>
                    <a:r>
                      <a:rPr lang="en-US" smtClean="0"/>
                      <a:t>420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выручка!$A$11:$A$30</c:f>
              <c:strCache>
                <c:ptCount val="20"/>
                <c:pt idx="0">
                  <c:v>Всего</c:v>
                </c:pt>
                <c:pt idx="1">
                  <c:v>город Владимир</c:v>
                </c:pt>
                <c:pt idx="2">
                  <c:v>город Ковров</c:v>
                </c:pt>
                <c:pt idx="3">
                  <c:v>округ Муром</c:v>
                </c:pt>
                <c:pt idx="4">
                  <c:v>Александровский муниципальный район</c:v>
                </c:pt>
                <c:pt idx="5">
                  <c:v>город Гусь-Хрустальный</c:v>
                </c:pt>
                <c:pt idx="6">
                  <c:v>Собинский муниципальный район</c:v>
                </c:pt>
                <c:pt idx="7">
                  <c:v>Суздальский муниципальный район</c:v>
                </c:pt>
                <c:pt idx="8">
                  <c:v>Вязниковский муниципальный район</c:v>
                </c:pt>
                <c:pt idx="9">
                  <c:v>Петушинский муниципальный район</c:v>
                </c:pt>
                <c:pt idx="10">
                  <c:v>Киржачский муниципальный район</c:v>
                </c:pt>
                <c:pt idx="11">
                  <c:v>Кольчугинский муниципальный район</c:v>
                </c:pt>
                <c:pt idx="12">
                  <c:v>Судогодский муниципальный район</c:v>
                </c:pt>
                <c:pt idx="13">
                  <c:v>Меленковский муниципальный район</c:v>
                </c:pt>
                <c:pt idx="14">
                  <c:v>Ковровский муниципальный район</c:v>
                </c:pt>
                <c:pt idx="15">
                  <c:v>Юрьев-Польский муниципальный район</c:v>
                </c:pt>
                <c:pt idx="16">
                  <c:v>Гороховецкий муниципальный район</c:v>
                </c:pt>
                <c:pt idx="17">
                  <c:v>Гусь-Хрустальный муниципальный район</c:v>
                </c:pt>
                <c:pt idx="18">
                  <c:v>Камешковский муниципальный район</c:v>
                </c:pt>
                <c:pt idx="19">
                  <c:v>Селивановский муниципальный район</c:v>
                </c:pt>
              </c:strCache>
            </c:strRef>
          </c:cat>
          <c:val>
            <c:numRef>
              <c:f>выручка!$C$11:$C$30</c:f>
              <c:numCache>
                <c:formatCode>0</c:formatCode>
                <c:ptCount val="20"/>
                <c:pt idx="0">
                  <c:v>85325374.400000006</c:v>
                </c:pt>
                <c:pt idx="1">
                  <c:v>33006155.099999998</c:v>
                </c:pt>
                <c:pt idx="2">
                  <c:v>11434134.400000006</c:v>
                </c:pt>
                <c:pt idx="3">
                  <c:v>8443573.6000000015</c:v>
                </c:pt>
                <c:pt idx="4">
                  <c:v>5937035.9000000004</c:v>
                </c:pt>
                <c:pt idx="5">
                  <c:v>4299884.0999999996</c:v>
                </c:pt>
                <c:pt idx="6" formatCode="#,##0">
                  <c:v>2751362</c:v>
                </c:pt>
                <c:pt idx="7" formatCode="#,##0">
                  <c:v>2534608</c:v>
                </c:pt>
                <c:pt idx="8" formatCode="#,##0">
                  <c:v>2324256.2999999998</c:v>
                </c:pt>
                <c:pt idx="9" formatCode="#,##0">
                  <c:v>2093685.2000000002</c:v>
                </c:pt>
                <c:pt idx="10" formatCode="#,##0">
                  <c:v>2035499.7000000009</c:v>
                </c:pt>
                <c:pt idx="11" formatCode="#,##0">
                  <c:v>1862696.7999999998</c:v>
                </c:pt>
                <c:pt idx="12" formatCode="#,##0">
                  <c:v>1358311.7000000002</c:v>
                </c:pt>
                <c:pt idx="13" formatCode="#,##0">
                  <c:v>1287573.5</c:v>
                </c:pt>
                <c:pt idx="14" formatCode="#,##0">
                  <c:v>1191475.7999999996</c:v>
                </c:pt>
                <c:pt idx="15" formatCode="#,##0">
                  <c:v>1023839.1999999998</c:v>
                </c:pt>
                <c:pt idx="16" formatCode="#,##0">
                  <c:v>571775.29999999993</c:v>
                </c:pt>
                <c:pt idx="17" formatCode="#,##0">
                  <c:v>529579.69999999995</c:v>
                </c:pt>
                <c:pt idx="18" formatCode="#,##0">
                  <c:v>504039.40000000014</c:v>
                </c:pt>
                <c:pt idx="19" formatCode="#,##0">
                  <c:v>420117.49999999994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-20"/>
        <c:axId val="252729720"/>
        <c:axId val="252730112"/>
      </c:barChart>
      <c:catAx>
        <c:axId val="25272972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2730112"/>
        <c:crosses val="autoZero"/>
        <c:auto val="1"/>
        <c:lblAlgn val="ctr"/>
        <c:lblOffset val="100"/>
        <c:noMultiLvlLbl val="0"/>
      </c:catAx>
      <c:valAx>
        <c:axId val="252730112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252729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Выручка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реализации товаров (работ, услуг)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малых и средних предприятий – юридических лиц в 2015г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млн. руб.)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3789900247308845"/>
          <c:y val="3.44138623585885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7030A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324 373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166 393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26 508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21 561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17525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13 014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11 636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9 665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smtClean="0"/>
                      <a:t>9 069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smtClean="0"/>
                      <a:t>7 743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mtClean="0"/>
                      <a:t>7 639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 smtClean="0"/>
                      <a:t>6 590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 smtClean="0"/>
                      <a:t>5 910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 smtClean="0"/>
                      <a:t>3 563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 smtClean="0"/>
                      <a:t>3 538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 smtClean="0"/>
                      <a:t>3 273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/>
              <c:tx>
                <c:rich>
                  <a:bodyPr/>
                  <a:lstStyle/>
                  <a:p>
                    <a:r>
                      <a:rPr lang="en-US" smtClean="0"/>
                      <a:t>2 185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/>
              <c:tx>
                <c:rich>
                  <a:bodyPr/>
                  <a:lstStyle/>
                  <a:p>
                    <a:r>
                      <a:rPr lang="en-US" smtClean="0"/>
                      <a:t>1 957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/>
              <c:tx>
                <c:rich>
                  <a:bodyPr/>
                  <a:lstStyle/>
                  <a:p>
                    <a:r>
                      <a:rPr lang="en-US" smtClean="0"/>
                      <a:t>1 932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"/>
              <c:layout/>
              <c:tx>
                <c:rich>
                  <a:bodyPr/>
                  <a:lstStyle/>
                  <a:p>
                    <a:r>
                      <a:rPr lang="en-US" smtClean="0"/>
                      <a:t>1 032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выручка!$A$7:$A$26</c:f>
              <c:strCache>
                <c:ptCount val="20"/>
                <c:pt idx="0">
                  <c:v>Владимирская область</c:v>
                </c:pt>
                <c:pt idx="1">
                  <c:v>город Владимир</c:v>
                </c:pt>
                <c:pt idx="2">
                  <c:v>город Ковров</c:v>
                </c:pt>
                <c:pt idx="3">
                  <c:v>Александровский муниципальный район</c:v>
                </c:pt>
                <c:pt idx="4">
                  <c:v>округ Муром</c:v>
                </c:pt>
                <c:pt idx="5">
                  <c:v>Кольчугинский муниципальный район</c:v>
                </c:pt>
                <c:pt idx="6">
                  <c:v>Петушинский муниципальный район</c:v>
                </c:pt>
                <c:pt idx="7">
                  <c:v>Собинский муниципальный район</c:v>
                </c:pt>
                <c:pt idx="8">
                  <c:v>город Гусь-Хрустальный</c:v>
                </c:pt>
                <c:pt idx="9">
                  <c:v>Вязниковский муниципальный район</c:v>
                </c:pt>
                <c:pt idx="10">
                  <c:v>Киржачский муниципальный район</c:v>
                </c:pt>
                <c:pt idx="11">
                  <c:v>Суздальский муниципальный район</c:v>
                </c:pt>
                <c:pt idx="12">
                  <c:v>Судогодский муниципальный район</c:v>
                </c:pt>
                <c:pt idx="13">
                  <c:v>Ковровский муниципальный район</c:v>
                </c:pt>
                <c:pt idx="14">
                  <c:v>Юрьев-Польский муниципальный район</c:v>
                </c:pt>
                <c:pt idx="15">
                  <c:v>Камешковский муниципальный район</c:v>
                </c:pt>
                <c:pt idx="16">
                  <c:v>Меленковский муниципальный район</c:v>
                </c:pt>
                <c:pt idx="17">
                  <c:v>Гусь-Хрустальный муниципальный район</c:v>
                </c:pt>
                <c:pt idx="18">
                  <c:v>Гороховецкий муниципальный район</c:v>
                </c:pt>
                <c:pt idx="19">
                  <c:v>Селивановский муниципальный район</c:v>
                </c:pt>
              </c:strCache>
            </c:strRef>
          </c:cat>
          <c:val>
            <c:numRef>
              <c:f>выручка!$C$7:$C$26</c:f>
              <c:numCache>
                <c:formatCode>0.0</c:formatCode>
                <c:ptCount val="20"/>
                <c:pt idx="0">
                  <c:v>324373.28360000043</c:v>
                </c:pt>
                <c:pt idx="1">
                  <c:v>166392.89169999995</c:v>
                </c:pt>
                <c:pt idx="2">
                  <c:v>26507.50830000002</c:v>
                </c:pt>
                <c:pt idx="3">
                  <c:v>21560.65930000001</c:v>
                </c:pt>
                <c:pt idx="4">
                  <c:v>17525.051800000012</c:v>
                </c:pt>
                <c:pt idx="5">
                  <c:v>13013.5515</c:v>
                </c:pt>
                <c:pt idx="6">
                  <c:v>11635.549300000004</c:v>
                </c:pt>
                <c:pt idx="7">
                  <c:v>9664.5663999999979</c:v>
                </c:pt>
                <c:pt idx="8">
                  <c:v>9068.7891999999993</c:v>
                </c:pt>
                <c:pt idx="9">
                  <c:v>7743.2330000000002</c:v>
                </c:pt>
                <c:pt idx="10">
                  <c:v>7638.8575999999985</c:v>
                </c:pt>
                <c:pt idx="11">
                  <c:v>6589.5941000000012</c:v>
                </c:pt>
                <c:pt idx="12">
                  <c:v>5910.0156999999999</c:v>
                </c:pt>
                <c:pt idx="13">
                  <c:v>3562.8972999999996</c:v>
                </c:pt>
                <c:pt idx="14">
                  <c:v>3537.5230000000001</c:v>
                </c:pt>
                <c:pt idx="15">
                  <c:v>3273.1779999999999</c:v>
                </c:pt>
                <c:pt idx="16">
                  <c:v>2184.7997999999998</c:v>
                </c:pt>
                <c:pt idx="17">
                  <c:v>1956.4933000000001</c:v>
                </c:pt>
                <c:pt idx="18">
                  <c:v>1931.7143999999998</c:v>
                </c:pt>
                <c:pt idx="19">
                  <c:v>1031.8597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overlap val="-4"/>
        <c:axId val="252730896"/>
        <c:axId val="252731288"/>
      </c:barChart>
      <c:catAx>
        <c:axId val="25273089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2731288"/>
        <c:crosses val="autoZero"/>
        <c:auto val="1"/>
        <c:lblAlgn val="ctr"/>
        <c:lblOffset val="100"/>
        <c:noMultiLvlLbl val="0"/>
      </c:catAx>
      <c:valAx>
        <c:axId val="252731288"/>
        <c:scaling>
          <c:orientation val="minMax"/>
        </c:scaling>
        <c:delete val="1"/>
        <c:axPos val="t"/>
        <c:numFmt formatCode="0.0" sourceLinked="1"/>
        <c:majorTickMark val="none"/>
        <c:minorTickMark val="none"/>
        <c:tickLblPos val="nextTo"/>
        <c:crossAx val="252730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086612691960464"/>
          <c:y val="3.4060380070982527E-2"/>
          <c:w val="0.88089395295947504"/>
          <c:h val="0.5520319496233733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rgbClr val="CC99FF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blipFill>
                <a:blip xmlns:r="http://schemas.openxmlformats.org/officeDocument/2006/relationships" r:embed="rId4"/>
                <a:tile tx="0" ty="0" sx="100000" sy="100000" flip="none" algn="tl"/>
              </a:blip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invertIfNegative val="0"/>
            <c:bubble3D val="0"/>
            <c:spPr>
              <a:blipFill>
                <a:blip xmlns:r="http://schemas.openxmlformats.org/officeDocument/2006/relationships" r:embed="rId5"/>
                <a:tile tx="0" ty="0" sx="100000" sy="100000" flip="none" algn="tl"/>
              </a:blip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1.2953742768077123E-5"/>
                  <c:y val="8.973243032780747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011445040186951E-2"/>
                      <c:h val="5.6982381658355397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2.716259818003415E-3"/>
                  <c:y val="2.47012444404510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1562254053937969E-2"/>
                      <c:h val="7.4082393638528241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4.7135869123784953E-3"/>
                  <c:y val="2.61143432619015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128864766659912E-2"/>
                      <c:h val="8.804771852583973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3.1703410171979025E-3"/>
                  <c:y val="1.72046513020950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624933364079983E-2"/>
                      <c:h val="6.6432117345792713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3.2576329054008007E-3"/>
                  <c:y val="5.534184674363927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5046054640053993E-2"/>
                      <c:h val="6.0615556254398961E-2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1.0745187976311536E-3"/>
                  <c:y val="-3.859019572607412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32827631663707E-2"/>
                      <c:h val="6.2965916408344189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Лист1!$A$32:$A$37</c:f>
              <c:strCache>
                <c:ptCount val="6"/>
                <c:pt idx="0">
                  <c:v>Сельское хозяйство, охота и лесное хозяйство, рыболовство, рыбоводство</c:v>
                </c:pt>
                <c:pt idx="1">
                  <c:v>Добыча полезных ископаемых,        обрабатывающие производства, производство и распределение электроэнергии, газа и воды</c:v>
                </c:pt>
                <c:pt idx="2">
                  <c:v>Строительство</c:v>
                </c:pt>
                <c:pt idx="3">
                  <c:v>Оптовая и  розничная  торговля;  ремонт  автотранспортных  средств, мотоциклов, бытовых изделий</c:v>
                </c:pt>
                <c:pt idx="4">
                  <c:v>Транспорт и связь</c:v>
                </c:pt>
                <c:pt idx="5">
                  <c:v>Прочие виды экономической деятельности</c:v>
                </c:pt>
              </c:strCache>
            </c:strRef>
          </c:cat>
          <c:val>
            <c:numRef>
              <c:f>Лист1!$C$32:$C$37</c:f>
              <c:numCache>
                <c:formatCode>#,##0.0</c:formatCode>
                <c:ptCount val="6"/>
                <c:pt idx="0">
                  <c:v>49.8</c:v>
                </c:pt>
                <c:pt idx="1">
                  <c:v>37.799999999999997</c:v>
                </c:pt>
                <c:pt idx="2">
                  <c:v>21.4</c:v>
                </c:pt>
                <c:pt idx="3">
                  <c:v>34.799999999999997</c:v>
                </c:pt>
                <c:pt idx="4">
                  <c:v>14.6</c:v>
                </c:pt>
                <c:pt idx="5">
                  <c:v>9.6999999999999993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52903000"/>
        <c:axId val="252903392"/>
      </c:barChart>
      <c:catAx>
        <c:axId val="252903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52903392"/>
        <c:crosses val="autoZero"/>
        <c:auto val="1"/>
        <c:lblAlgn val="ctr"/>
        <c:lblOffset val="100"/>
        <c:noMultiLvlLbl val="0"/>
      </c:catAx>
      <c:valAx>
        <c:axId val="252903392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52903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6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9395533112808256"/>
          <c:y val="0.16506979681142472"/>
          <c:w val="0.57964675515109376"/>
          <c:h val="0.7874604789129008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D07C7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1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 расчете'!$A$11:$A$30</c:f>
              <c:strCache>
                <c:ptCount val="20"/>
                <c:pt idx="0">
                  <c:v>В среднем по области</c:v>
                </c:pt>
                <c:pt idx="1">
                  <c:v>город Владимир</c:v>
                </c:pt>
                <c:pt idx="2">
                  <c:v>город Ковров</c:v>
                </c:pt>
                <c:pt idx="3">
                  <c:v>Ковровский муниципальный район</c:v>
                </c:pt>
                <c:pt idx="4">
                  <c:v>город Гусь-Хрустальный</c:v>
                </c:pt>
                <c:pt idx="5">
                  <c:v>Суздальский муниципальный район</c:v>
                </c:pt>
                <c:pt idx="6">
                  <c:v>округ Муром</c:v>
                </c:pt>
                <c:pt idx="7">
                  <c:v>Александровский муниципальный район</c:v>
                </c:pt>
                <c:pt idx="8">
                  <c:v>Собинский муниципальный район</c:v>
                </c:pt>
                <c:pt idx="9">
                  <c:v>Судогодский муниципальный район</c:v>
                </c:pt>
                <c:pt idx="10">
                  <c:v>Меленковский муниципальный район</c:v>
                </c:pt>
                <c:pt idx="11">
                  <c:v>Киржачский муниципальный район</c:v>
                </c:pt>
                <c:pt idx="12">
                  <c:v>Вязниковский муниципальный район</c:v>
                </c:pt>
                <c:pt idx="13">
                  <c:v>Кольчугинский муниципальный район</c:v>
                </c:pt>
                <c:pt idx="14">
                  <c:v>Юрьев-Польский муниципальный район</c:v>
                </c:pt>
                <c:pt idx="15">
                  <c:v>Петушинский муниципальный район</c:v>
                </c:pt>
                <c:pt idx="16">
                  <c:v>Селивановский муниципальный район</c:v>
                </c:pt>
                <c:pt idx="17">
                  <c:v>Гороховецкий муниципальный район</c:v>
                </c:pt>
                <c:pt idx="18">
                  <c:v>Гусь-Хрустальный муниципальный район</c:v>
                </c:pt>
                <c:pt idx="19">
                  <c:v>Камешковский муниципальный район</c:v>
                </c:pt>
              </c:strCache>
            </c:strRef>
          </c:cat>
          <c:val>
            <c:numRef>
              <c:f>'в расчете'!$C$11:$C$30</c:f>
              <c:numCache>
                <c:formatCode>#,##0</c:formatCode>
                <c:ptCount val="20"/>
                <c:pt idx="0">
                  <c:v>3414.6540099247636</c:v>
                </c:pt>
                <c:pt idx="1">
                  <c:v>4636.3471133586172</c:v>
                </c:pt>
                <c:pt idx="2">
                  <c:v>4329.4715638015923</c:v>
                </c:pt>
                <c:pt idx="3">
                  <c:v>3688.7795665634662</c:v>
                </c:pt>
                <c:pt idx="4">
                  <c:v>3478.8706310679609</c:v>
                </c:pt>
                <c:pt idx="5">
                  <c:v>3429.7807848443831</c:v>
                </c:pt>
                <c:pt idx="6">
                  <c:v>3390.993413654619</c:v>
                </c:pt>
                <c:pt idx="7">
                  <c:v>2851.6022574447638</c:v>
                </c:pt>
                <c:pt idx="8">
                  <c:v>2600.5314744801522</c:v>
                </c:pt>
                <c:pt idx="9">
                  <c:v>2290.5762225969647</c:v>
                </c:pt>
                <c:pt idx="10">
                  <c:v>2286.986678507993</c:v>
                </c:pt>
                <c:pt idx="11">
                  <c:v>2254.1524916943531</c:v>
                </c:pt>
                <c:pt idx="12">
                  <c:v>2174.2341440598689</c:v>
                </c:pt>
                <c:pt idx="13">
                  <c:v>2158.397219003476</c:v>
                </c:pt>
                <c:pt idx="14">
                  <c:v>2072.5489878542508</c:v>
                </c:pt>
                <c:pt idx="15">
                  <c:v>2009.2948176583495</c:v>
                </c:pt>
                <c:pt idx="16">
                  <c:v>1981.6863207547167</c:v>
                </c:pt>
                <c:pt idx="17">
                  <c:v>1826.758146964856</c:v>
                </c:pt>
                <c:pt idx="18">
                  <c:v>1495.9878531073446</c:v>
                </c:pt>
                <c:pt idx="19">
                  <c:v>1396.2310249307484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7"/>
        <c:overlap val="-20"/>
        <c:axId val="252903784"/>
        <c:axId val="252904176"/>
      </c:barChart>
      <c:catAx>
        <c:axId val="25290378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2904176"/>
        <c:crosses val="autoZero"/>
        <c:auto val="1"/>
        <c:lblAlgn val="ctr"/>
        <c:lblOffset val="100"/>
        <c:noMultiLvlLbl val="0"/>
      </c:catAx>
      <c:valAx>
        <c:axId val="252904176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252903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ru-RU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808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1.7133956386292948E-2"/>
                  <c:y val="-3.269118505545826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37 </a:t>
                    </a:r>
                    <a:r>
                      <a:rPr lang="en-US" dirty="0" smtClean="0"/>
                      <a:t>860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7 809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5 503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5 </a:t>
                    </a:r>
                    <a:r>
                      <a:rPr lang="en-US" smtClean="0"/>
                      <a:t>029 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4 890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4 </a:t>
                    </a:r>
                    <a:r>
                      <a:rPr lang="en-US" smtClean="0"/>
                      <a:t>387 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4 </a:t>
                    </a:r>
                    <a:r>
                      <a:rPr lang="en-US" smtClean="0"/>
                      <a:t>201 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4 133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3 052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/>
                      <a:t>2 342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/>
                      <a:t>2 113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/>
                      <a:t>1 </a:t>
                    </a:r>
                    <a:r>
                      <a:rPr lang="en-US" smtClean="0"/>
                      <a:t>983 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/>
                      <a:t>1 840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/>
                      <a:t>1 823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/>
                      <a:t>1 360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/>
                      <a:t>1 260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/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en-US" dirty="0" smtClean="0"/>
                      <a:t>008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/>
              <c:tx>
                <c:rich>
                  <a:bodyPr/>
                  <a:lstStyle/>
                  <a:p>
                    <a:r>
                      <a:rPr lang="en-US"/>
                      <a:t>757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593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'осн ф'!$A$8:$A$26</c:f>
              <c:strCache>
                <c:ptCount val="19"/>
                <c:pt idx="0">
                  <c:v>город Владимир</c:v>
                </c:pt>
                <c:pt idx="1">
                  <c:v>город Ковров</c:v>
                </c:pt>
                <c:pt idx="2">
                  <c:v>Суздальский муниципальный район</c:v>
                </c:pt>
                <c:pt idx="3">
                  <c:v>Собинский муниципальный район</c:v>
                </c:pt>
                <c:pt idx="4">
                  <c:v>Юрьев-Польский муниципальный район</c:v>
                </c:pt>
                <c:pt idx="5">
                  <c:v>Александровский муниципальный район</c:v>
                </c:pt>
                <c:pt idx="6">
                  <c:v>Петушинский муниципальный район</c:v>
                </c:pt>
                <c:pt idx="7">
                  <c:v>округ Муром</c:v>
                </c:pt>
                <c:pt idx="8">
                  <c:v>Киржачский муниципальный район</c:v>
                </c:pt>
                <c:pt idx="9">
                  <c:v>город Гусь-Хрустальный</c:v>
                </c:pt>
                <c:pt idx="10">
                  <c:v>Кольчугинский муниципальный район</c:v>
                </c:pt>
                <c:pt idx="11">
                  <c:v>Вязниковский муниципальный район</c:v>
                </c:pt>
                <c:pt idx="12">
                  <c:v>Судогодский муниципальный район</c:v>
                </c:pt>
                <c:pt idx="13">
                  <c:v>Ковровский муниципальный район</c:v>
                </c:pt>
                <c:pt idx="14">
                  <c:v>Селивановский муниципальный район</c:v>
                </c:pt>
                <c:pt idx="15">
                  <c:v>Меленковский муниципальный район</c:v>
                </c:pt>
                <c:pt idx="16">
                  <c:v>Гусь-Хрустальный муниципальный район</c:v>
                </c:pt>
                <c:pt idx="17">
                  <c:v>Камешковский муниципальный район</c:v>
                </c:pt>
                <c:pt idx="18">
                  <c:v>Гороховецкий муниципальный район</c:v>
                </c:pt>
              </c:strCache>
            </c:strRef>
          </c:cat>
          <c:val>
            <c:numRef>
              <c:f>'осн ф'!$B$8:$B$26</c:f>
              <c:numCache>
                <c:formatCode>#,##0</c:formatCode>
                <c:ptCount val="19"/>
                <c:pt idx="0">
                  <c:v>37859580</c:v>
                </c:pt>
                <c:pt idx="1">
                  <c:v>7809209</c:v>
                </c:pt>
                <c:pt idx="2">
                  <c:v>5503004</c:v>
                </c:pt>
                <c:pt idx="3">
                  <c:v>5028688</c:v>
                </c:pt>
                <c:pt idx="4">
                  <c:v>4890391</c:v>
                </c:pt>
                <c:pt idx="5">
                  <c:v>4386767</c:v>
                </c:pt>
                <c:pt idx="6">
                  <c:v>4200884</c:v>
                </c:pt>
                <c:pt idx="7">
                  <c:v>4133203</c:v>
                </c:pt>
                <c:pt idx="8">
                  <c:v>3052128</c:v>
                </c:pt>
                <c:pt idx="9">
                  <c:v>2342112</c:v>
                </c:pt>
                <c:pt idx="10">
                  <c:v>2113339</c:v>
                </c:pt>
                <c:pt idx="11">
                  <c:v>1982574</c:v>
                </c:pt>
                <c:pt idx="12">
                  <c:v>1840261</c:v>
                </c:pt>
                <c:pt idx="13">
                  <c:v>1823008</c:v>
                </c:pt>
                <c:pt idx="14">
                  <c:v>1360045</c:v>
                </c:pt>
                <c:pt idx="15">
                  <c:v>1260380</c:v>
                </c:pt>
                <c:pt idx="16">
                  <c:v>1007804</c:v>
                </c:pt>
                <c:pt idx="17">
                  <c:v>757301</c:v>
                </c:pt>
                <c:pt idx="18">
                  <c:v>592559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252906136"/>
        <c:axId val="303872560"/>
      </c:barChart>
      <c:catAx>
        <c:axId val="2529061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3872560"/>
        <c:crosses val="autoZero"/>
        <c:auto val="1"/>
        <c:lblAlgn val="ctr"/>
        <c:lblOffset val="100"/>
        <c:noMultiLvlLbl val="0"/>
      </c:catAx>
      <c:valAx>
        <c:axId val="303872560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252906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2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/>
              <a:t>Инвестиции в основной </a:t>
            </a:r>
            <a:r>
              <a:rPr lang="ru-RU" sz="1200" b="1" i="0" u="none" strike="noStrike" kern="120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капитал </a:t>
            </a:r>
            <a:r>
              <a:rPr lang="ru-RU" sz="1200" b="1" i="0" u="none" strike="noStrike" kern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индивидуальных предпринимателей</a:t>
            </a:r>
            <a:r>
              <a:rPr lang="ru-RU" sz="1200" b="1" i="0" u="none" strike="noStrike" kern="120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i="0" u="none" strike="noStrike" kern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по муниципальным образованиям в 2015 г.</a:t>
            </a:r>
            <a:endParaRPr lang="en-US" sz="1200" b="1" i="0" u="none" strike="noStrike" kern="1200" baseline="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endParaRPr>
          </a:p>
          <a:p>
            <a:pPr algn="ctr" rtl="0">
              <a:defRPr sz="1200">
                <a:solidFill>
                  <a:prstClr val="black">
                    <a:lumMod val="65000"/>
                    <a:lumOff val="35000"/>
                  </a:prstClr>
                </a:solidFill>
              </a:defRPr>
            </a:pPr>
            <a:r>
              <a:rPr lang="ru-RU" sz="1200" b="0" i="0" u="none" strike="noStrike" kern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(млн. руб.)</a:t>
            </a:r>
            <a:endParaRPr lang="ru-RU" sz="1200" b="0" i="0" u="none" strike="noStrike" kern="1200" baseline="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22545728801052284"/>
          <c:y val="2.98931003899755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200" b="1" i="0" u="none" strike="noStrike" kern="120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инвест!$A$7:$A$26</c:f>
              <c:strCache>
                <c:ptCount val="20"/>
                <c:pt idx="0">
                  <c:v>Владимирская область</c:v>
                </c:pt>
                <c:pt idx="1">
                  <c:v>город Владимир</c:v>
                </c:pt>
                <c:pt idx="2">
                  <c:v>Петушинский муниципальный район</c:v>
                </c:pt>
                <c:pt idx="3">
                  <c:v>город Ковров</c:v>
                </c:pt>
                <c:pt idx="4">
                  <c:v>Александровский муниципальный район</c:v>
                </c:pt>
                <c:pt idx="5">
                  <c:v>округ Муром</c:v>
                </c:pt>
                <c:pt idx="6">
                  <c:v>Гусь-Хрустальный муниципальный район</c:v>
                </c:pt>
                <c:pt idx="7">
                  <c:v>Вязниковский муниципальный район</c:v>
                </c:pt>
                <c:pt idx="8">
                  <c:v>Собинский муниципальный район</c:v>
                </c:pt>
                <c:pt idx="9">
                  <c:v>Меленковский муниципальный район</c:v>
                </c:pt>
                <c:pt idx="10">
                  <c:v>Кольчугинский муниципальный район</c:v>
                </c:pt>
                <c:pt idx="11">
                  <c:v>Ковровский муниципальный район</c:v>
                </c:pt>
                <c:pt idx="12">
                  <c:v>Судогодский муниципальный район</c:v>
                </c:pt>
                <c:pt idx="13">
                  <c:v>Киржачский муниципальный район</c:v>
                </c:pt>
                <c:pt idx="14">
                  <c:v>Юрьев-Польский муниципальный район</c:v>
                </c:pt>
                <c:pt idx="15">
                  <c:v>город Гусь-Хрустальный</c:v>
                </c:pt>
                <c:pt idx="16">
                  <c:v>Гороховецкий муниципальный район</c:v>
                </c:pt>
                <c:pt idx="17">
                  <c:v>Суздальский муниципальный район</c:v>
                </c:pt>
                <c:pt idx="18">
                  <c:v>Селивановский муниципальный район</c:v>
                </c:pt>
                <c:pt idx="19">
                  <c:v>Камешковский муниципальный район</c:v>
                </c:pt>
              </c:strCache>
            </c:strRef>
          </c:cat>
          <c:val>
            <c:numRef>
              <c:f>инвест!$C$7:$C$26</c:f>
              <c:numCache>
                <c:formatCode>#,##0</c:formatCode>
                <c:ptCount val="20"/>
                <c:pt idx="0">
                  <c:v>1040</c:v>
                </c:pt>
                <c:pt idx="1">
                  <c:v>491</c:v>
                </c:pt>
                <c:pt idx="2">
                  <c:v>166</c:v>
                </c:pt>
                <c:pt idx="3">
                  <c:v>53</c:v>
                </c:pt>
                <c:pt idx="4">
                  <c:v>46</c:v>
                </c:pt>
                <c:pt idx="5">
                  <c:v>41</c:v>
                </c:pt>
                <c:pt idx="6">
                  <c:v>39</c:v>
                </c:pt>
                <c:pt idx="7">
                  <c:v>37</c:v>
                </c:pt>
                <c:pt idx="8">
                  <c:v>22</c:v>
                </c:pt>
                <c:pt idx="9">
                  <c:v>21</c:v>
                </c:pt>
                <c:pt idx="10">
                  <c:v>19</c:v>
                </c:pt>
                <c:pt idx="11">
                  <c:v>15</c:v>
                </c:pt>
                <c:pt idx="12">
                  <c:v>14</c:v>
                </c:pt>
                <c:pt idx="13">
                  <c:v>12</c:v>
                </c:pt>
                <c:pt idx="14">
                  <c:v>7</c:v>
                </c:pt>
                <c:pt idx="15">
                  <c:v>7</c:v>
                </c:pt>
                <c:pt idx="16">
                  <c:v>6</c:v>
                </c:pt>
                <c:pt idx="17">
                  <c:v>6</c:v>
                </c:pt>
                <c:pt idx="18">
                  <c:v>4</c:v>
                </c:pt>
                <c:pt idx="19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overlap val="-20"/>
        <c:axId val="303873344"/>
        <c:axId val="303873736"/>
      </c:barChart>
      <c:catAx>
        <c:axId val="30387334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3873736"/>
        <c:crosses val="autoZero"/>
        <c:auto val="1"/>
        <c:lblAlgn val="ctr"/>
        <c:lblOffset val="100"/>
        <c:noMultiLvlLbl val="0"/>
      </c:catAx>
      <c:valAx>
        <c:axId val="303873736"/>
        <c:scaling>
          <c:orientation val="minMax"/>
        </c:scaling>
        <c:delete val="1"/>
        <c:axPos val="t"/>
        <c:numFmt formatCode="#,##0" sourceLinked="1"/>
        <c:majorTickMark val="none"/>
        <c:minorTickMark val="none"/>
        <c:tickLblPos val="nextTo"/>
        <c:crossAx val="303873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/>
              <a:t>Инвестиции</a:t>
            </a:r>
            <a:r>
              <a:rPr lang="ru-RU" sz="1200" baseline="0" dirty="0"/>
              <a:t> в основной </a:t>
            </a:r>
            <a:r>
              <a:rPr lang="ru-RU" sz="1200" b="1" i="0" u="none" strike="noStrike" kern="120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капитал </a:t>
            </a:r>
            <a:r>
              <a:rPr lang="ru-RU" sz="1200" b="1" i="0" u="none" strike="noStrike" kern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юридических лиц по </a:t>
            </a:r>
            <a:r>
              <a:rPr lang="ru-RU" sz="1200" b="1" i="0" u="none" strike="noStrike" kern="120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муниципальным </a:t>
            </a:r>
            <a:r>
              <a:rPr lang="ru-RU" sz="1200" baseline="0" dirty="0"/>
              <a:t>образованиям в 2015 г.</a:t>
            </a:r>
            <a:r>
              <a:rPr lang="en-US" sz="1200" baseline="0" dirty="0"/>
              <a:t> </a:t>
            </a:r>
            <a:r>
              <a:rPr lang="ru-RU" sz="1200" b="0" baseline="0" dirty="0" smtClean="0"/>
              <a:t>(млн</a:t>
            </a:r>
            <a:r>
              <a:rPr lang="en-US" sz="1200" b="0" baseline="0" dirty="0" smtClean="0"/>
              <a:t>.</a:t>
            </a:r>
            <a:r>
              <a:rPr lang="ru-RU" sz="1200" b="0" baseline="0" dirty="0" smtClean="0"/>
              <a:t> руб.)</a:t>
            </a:r>
            <a:endParaRPr lang="ru-RU" sz="1200" b="0" dirty="0"/>
          </a:p>
        </c:rich>
      </c:tx>
      <c:layout>
        <c:manualLayout>
          <c:xMode val="edge"/>
          <c:yMode val="edge"/>
          <c:x val="0.13040466120976743"/>
          <c:y val="2.12288095840553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8216019082393837"/>
          <c:y val="0.13866187402084809"/>
          <c:w val="0.6050109129796778"/>
          <c:h val="0.8232280971784959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99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1.0268059185130291E-3"/>
                  <c:y val="-7.4898416176185749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13 787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инвест!$A$7:$A$26</c:f>
              <c:strCache>
                <c:ptCount val="20"/>
                <c:pt idx="0">
                  <c:v>Владимирская область</c:v>
                </c:pt>
                <c:pt idx="1">
                  <c:v>город Владимир</c:v>
                </c:pt>
                <c:pt idx="2">
                  <c:v>город Ковров</c:v>
                </c:pt>
                <c:pt idx="3">
                  <c:v>округ Муром</c:v>
                </c:pt>
                <c:pt idx="4">
                  <c:v>Киржачский муниципальный район</c:v>
                </c:pt>
                <c:pt idx="5">
                  <c:v>Юрьев-Польский муниципальный район</c:v>
                </c:pt>
                <c:pt idx="6">
                  <c:v>Собинский муниципальный район</c:v>
                </c:pt>
                <c:pt idx="7">
                  <c:v>Суздальский муниципальный район</c:v>
                </c:pt>
                <c:pt idx="8">
                  <c:v>Александровский муниципальный район</c:v>
                </c:pt>
                <c:pt idx="9">
                  <c:v>Петушинский муниципальный район</c:v>
                </c:pt>
                <c:pt idx="10">
                  <c:v>город Гусь-Хрустальный</c:v>
                </c:pt>
                <c:pt idx="11">
                  <c:v>Судогодский муниципальный район</c:v>
                </c:pt>
                <c:pt idx="12">
                  <c:v>Меленковский муниципальный район</c:v>
                </c:pt>
                <c:pt idx="13">
                  <c:v>Вязниковский муниципальный район</c:v>
                </c:pt>
                <c:pt idx="14">
                  <c:v>Кольчугинский муниципальный район</c:v>
                </c:pt>
                <c:pt idx="15">
                  <c:v>Селивановский муниципальный район</c:v>
                </c:pt>
                <c:pt idx="16">
                  <c:v>Ковровский муниципальный район</c:v>
                </c:pt>
                <c:pt idx="17">
                  <c:v>Камешковский муниципальный район</c:v>
                </c:pt>
                <c:pt idx="18">
                  <c:v>Гороховецкий муниципальный район</c:v>
                </c:pt>
                <c:pt idx="19">
                  <c:v>Гусь-Хрустальный муниципальный район</c:v>
                </c:pt>
              </c:strCache>
            </c:strRef>
          </c:cat>
          <c:val>
            <c:numRef>
              <c:f>инвест!$B$7:$B$26</c:f>
              <c:numCache>
                <c:formatCode>#,##0</c:formatCode>
                <c:ptCount val="20"/>
                <c:pt idx="0">
                  <c:v>13787</c:v>
                </c:pt>
                <c:pt idx="1">
                  <c:v>5559</c:v>
                </c:pt>
                <c:pt idx="2">
                  <c:v>1796</c:v>
                </c:pt>
                <c:pt idx="3">
                  <c:v>1032</c:v>
                </c:pt>
                <c:pt idx="4">
                  <c:v>844</c:v>
                </c:pt>
                <c:pt idx="5">
                  <c:v>789</c:v>
                </c:pt>
                <c:pt idx="6">
                  <c:v>701</c:v>
                </c:pt>
                <c:pt idx="7">
                  <c:v>680</c:v>
                </c:pt>
                <c:pt idx="8">
                  <c:v>436</c:v>
                </c:pt>
                <c:pt idx="9">
                  <c:v>358</c:v>
                </c:pt>
                <c:pt idx="10">
                  <c:v>217</c:v>
                </c:pt>
                <c:pt idx="11">
                  <c:v>191</c:v>
                </c:pt>
                <c:pt idx="12">
                  <c:v>171</c:v>
                </c:pt>
                <c:pt idx="13">
                  <c:v>163</c:v>
                </c:pt>
                <c:pt idx="14">
                  <c:v>149</c:v>
                </c:pt>
                <c:pt idx="15">
                  <c:v>120</c:v>
                </c:pt>
                <c:pt idx="16">
                  <c:v>90</c:v>
                </c:pt>
                <c:pt idx="17">
                  <c:v>74</c:v>
                </c:pt>
                <c:pt idx="18">
                  <c:v>71</c:v>
                </c:pt>
                <c:pt idx="19">
                  <c:v>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303874520"/>
        <c:axId val="303874912"/>
      </c:barChart>
      <c:catAx>
        <c:axId val="30387452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3874912"/>
        <c:crosses val="autoZero"/>
        <c:auto val="1"/>
        <c:lblAlgn val="ctr"/>
        <c:lblOffset val="100"/>
        <c:noMultiLvlLbl val="0"/>
      </c:catAx>
      <c:valAx>
        <c:axId val="303874912"/>
        <c:scaling>
          <c:orientation val="minMax"/>
        </c:scaling>
        <c:delete val="1"/>
        <c:axPos val="t"/>
        <c:numFmt formatCode="#,##0" sourceLinked="1"/>
        <c:majorTickMark val="none"/>
        <c:minorTickMark val="none"/>
        <c:tickLblPos val="nextTo"/>
        <c:crossAx val="303874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1394351019104888"/>
          <c:y val="0.853322236386047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4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414814842971941E-2"/>
          <c:y val="6.8940528892231318E-2"/>
          <c:w val="0.95586056584839241"/>
          <c:h val="0.81651007324008495"/>
        </c:manualLayout>
      </c:layout>
      <c:pie3DChart>
        <c:varyColors val="1"/>
        <c:ser>
          <c:idx val="0"/>
          <c:order val="0"/>
          <c:tx>
            <c:strRef>
              <c:f>Лист1!$D$32</c:f>
              <c:strCache>
                <c:ptCount val="1"/>
                <c:pt idx="0">
                  <c:v>здания, сооружения</c:v>
                </c:pt>
              </c:strCache>
            </c:strRef>
          </c:tx>
          <c:explosion val="6"/>
          <c:dPt>
            <c:idx val="0"/>
            <c:bubble3D val="0"/>
            <c:explosion val="24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5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explosion val="18"/>
            <c:spPr>
              <a:solidFill>
                <a:srgbClr val="FF66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explosion val="19"/>
            <c:spPr>
              <a:solidFill>
                <a:schemeClr val="accent4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explosion val="20"/>
            <c:spPr>
              <a:solidFill>
                <a:srgbClr val="00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explosion val="19"/>
            <c:spPr>
              <a:solidFill>
                <a:srgbClr val="FFFF57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0.13166091099842619"/>
                  <c:y val="5.0541818986314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6003469182634634E-2"/>
                  <c:y val="8.40237326826195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351013128524637E-3"/>
                  <c:y val="5.1466973286868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0332159392414301E-2"/>
                  <c:y val="-1.5263640290346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4409307666224135E-2"/>
                  <c:y val="-3.7799013032699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3221089883454845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Лист1!$B$33:$B$38</c:f>
              <c:strCache>
                <c:ptCount val="6"/>
                <c:pt idx="0">
                  <c:v>Сельское хозяйство, охота и лесное хозяйство, рыболовство,                   рыбоводство</c:v>
                </c:pt>
                <c:pt idx="1">
                  <c:v>Добыча полезных ископаемых,обрабатывающие производства, производство и распределение электроэнергии, газа и воды</c:v>
                </c:pt>
                <c:pt idx="2">
                  <c:v>Строительство</c:v>
                </c:pt>
                <c:pt idx="3">
                  <c:v>Оптовая и  розничная  торговля;  ремонт  автотранспортных  средств, мотоциклов, бытовых изделий</c:v>
                </c:pt>
                <c:pt idx="4">
                  <c:v>Транспорт и связь</c:v>
                </c:pt>
                <c:pt idx="5">
                  <c:v>Прочие виды экономической деятельности</c:v>
                </c:pt>
              </c:strCache>
            </c:strRef>
          </c:cat>
          <c:val>
            <c:numRef>
              <c:f>Лист1!$D$33:$D$38</c:f>
              <c:numCache>
                <c:formatCode>General</c:formatCode>
                <c:ptCount val="6"/>
                <c:pt idx="0">
                  <c:v>12.6</c:v>
                </c:pt>
                <c:pt idx="1">
                  <c:v>30.7</c:v>
                </c:pt>
                <c:pt idx="2">
                  <c:v>24.5</c:v>
                </c:pt>
                <c:pt idx="3">
                  <c:v>13.9</c:v>
                </c:pt>
                <c:pt idx="4">
                  <c:v>0.9</c:v>
                </c:pt>
                <c:pt idx="5">
                  <c:v>17.399999999999999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904974219589006E-2"/>
          <c:y val="6.4442492500833934E-2"/>
          <c:w val="0.94347806840906567"/>
          <c:h val="0.677264802118764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январь-март 2014 г.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0800" dist="25400" dir="5400000" rotWithShape="0">
                <a:srgbClr val="000000">
                  <a:alpha val="4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1731794745081115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ru-RU" sz="1400" dirty="0" smtClean="0"/>
                      <a:t>1</a:t>
                    </a:r>
                    <a:r>
                      <a:rPr lang="ru-RU" dirty="0" smtClean="0"/>
                      <a:t>07,1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Малые предприятия, млн. рублей</c:v>
                </c:pt>
              </c:strCache>
            </c:strRef>
          </c:cat>
          <c:val>
            <c:numRef>
              <c:f>Лист1!$B$2</c:f>
              <c:numCache>
                <c:formatCode>0</c:formatCode>
                <c:ptCount val="1"/>
                <c:pt idx="0">
                  <c:v>400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январь-март 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50800" dist="25400" dir="5400000" rotWithShape="0">
                <a:srgbClr val="000000">
                  <a:alpha val="45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800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Малые предприятия, млн. рублей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800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7658000"/>
        <c:axId val="247658392"/>
      </c:barChart>
      <c:catAx>
        <c:axId val="247658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247658392"/>
        <c:crosses val="autoZero"/>
        <c:auto val="1"/>
        <c:lblAlgn val="ctr"/>
        <c:lblOffset val="100"/>
        <c:noMultiLvlLbl val="0"/>
      </c:catAx>
      <c:valAx>
        <c:axId val="247658392"/>
        <c:scaling>
          <c:orientation val="minMax"/>
          <c:min val="0"/>
        </c:scaling>
        <c:delete val="1"/>
        <c:axPos val="l"/>
        <c:numFmt formatCode="0" sourceLinked="1"/>
        <c:majorTickMark val="out"/>
        <c:minorTickMark val="none"/>
        <c:tickLblPos val="none"/>
        <c:crossAx val="247658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100" b="1"/>
              <a:t>машины, оборудование,                                  транспортные средства</a:t>
            </a:r>
          </a:p>
        </c:rich>
      </c:tx>
      <c:layout>
        <c:manualLayout>
          <c:xMode val="edge"/>
          <c:yMode val="edge"/>
          <c:x val="0.29592351931173494"/>
          <c:y val="0.78279391090384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9399978841275071E-3"/>
          <c:y val="0.14781718695971649"/>
          <c:w val="0.99706000211587253"/>
          <c:h val="0.69399184441995165"/>
        </c:manualLayout>
      </c:layout>
      <c:pie3DChart>
        <c:varyColors val="1"/>
        <c:ser>
          <c:idx val="0"/>
          <c:order val="0"/>
          <c:tx>
            <c:strRef>
              <c:f>Лист1!$E$32</c:f>
              <c:strCache>
                <c:ptCount val="1"/>
                <c:pt idx="0">
                  <c:v>машины, оборудование, транспортные средства</c:v>
                </c:pt>
              </c:strCache>
            </c:strRef>
          </c:tx>
          <c:explosion val="7"/>
          <c:dPt>
            <c:idx val="0"/>
            <c:bubble3D val="0"/>
            <c:explosion val="17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9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explosion val="15"/>
            <c:spPr>
              <a:solidFill>
                <a:srgbClr val="FF66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explosion val="26"/>
            <c:spPr>
              <a:solidFill>
                <a:schemeClr val="accent4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explosion val="24"/>
            <c:spPr>
              <a:solidFill>
                <a:srgbClr val="00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explosion val="27"/>
            <c:spPr>
              <a:solidFill>
                <a:srgbClr val="FFFF57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0.1038779576260459"/>
                  <c:y val="-5.71940645526003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2041922034119495E-3"/>
                  <c:y val="0.121655743923210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6016055610136931E-2"/>
                  <c:y val="1.7281999469787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7582840227782696E-2"/>
                  <c:y val="1.87309550051867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0140530973696182E-3"/>
                  <c:y val="-0.218488153637906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1141549868793335E-2"/>
                  <c:y val="-5.14338234238533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Лист1!$B$33:$B$38</c:f>
              <c:strCache>
                <c:ptCount val="6"/>
                <c:pt idx="0">
                  <c:v>Сельское хозяйство, охота и лесное хозяйство, рыболовство,                   рыбоводство</c:v>
                </c:pt>
                <c:pt idx="1">
                  <c:v>Добыча полезных ископаемых,обрабатывающие производства, производство и распределение электроэнергии, газа и воды</c:v>
                </c:pt>
                <c:pt idx="2">
                  <c:v>Строительство</c:v>
                </c:pt>
                <c:pt idx="3">
                  <c:v>Оптовая и  розничная  торговля;  ремонт  автотранспортных  средств, мотоциклов, бытовых изделий</c:v>
                </c:pt>
                <c:pt idx="4">
                  <c:v>Транспорт и связь</c:v>
                </c:pt>
                <c:pt idx="5">
                  <c:v>Прочие виды экономической деятельности</c:v>
                </c:pt>
              </c:strCache>
            </c:strRef>
          </c:cat>
          <c:val>
            <c:numRef>
              <c:f>Лист1!$E$33:$E$38</c:f>
              <c:numCache>
                <c:formatCode>General</c:formatCode>
                <c:ptCount val="6"/>
                <c:pt idx="0">
                  <c:v>11.3</c:v>
                </c:pt>
                <c:pt idx="1">
                  <c:v>46.6</c:v>
                </c:pt>
                <c:pt idx="2">
                  <c:v>4.5</c:v>
                </c:pt>
                <c:pt idx="3">
                  <c:v>5.2</c:v>
                </c:pt>
                <c:pt idx="4">
                  <c:v>13.2</c:v>
                </c:pt>
                <c:pt idx="5">
                  <c:v>19.2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000" b="1" i="0" baseline="0" dirty="0" smtClean="0">
                <a:effectLst/>
              </a:rPr>
              <a:t>Инвестиции в материальные основные фонды </a:t>
            </a:r>
            <a:r>
              <a:rPr lang="ru-RU" sz="1000" b="1" i="0" u="none" strike="noStrike" baseline="0" dirty="0" smtClean="0">
                <a:effectLst/>
              </a:rPr>
              <a:t>(по видам)</a:t>
            </a:r>
            <a:r>
              <a:rPr lang="ru-RU" sz="1000" b="1" i="0" baseline="0" dirty="0" smtClean="0">
                <a:effectLst/>
              </a:rPr>
              <a:t> малых и средних предприятий -  </a:t>
            </a:r>
            <a:endParaRPr lang="ru-RU" sz="1000" dirty="0" smtClean="0">
              <a:effectLst/>
            </a:endParaRPr>
          </a:p>
          <a:p>
            <a: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ru-RU" sz="1000" b="1" i="0" baseline="0" dirty="0" smtClean="0">
                <a:effectLst/>
              </a:rPr>
              <a:t>юридических лиц в 2015г.</a:t>
            </a:r>
            <a:endParaRPr lang="ru-RU" sz="1000" dirty="0" smtClean="0">
              <a:effectLst/>
            </a:endParaRPr>
          </a:p>
          <a:p>
            <a: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ru-RU" sz="1000" b="1" i="0" baseline="0" dirty="0" smtClean="0">
                <a:effectLst/>
              </a:rPr>
              <a:t> </a:t>
            </a:r>
            <a:r>
              <a:rPr lang="ru-RU" sz="1000" b="0" i="0" baseline="0" dirty="0" smtClean="0">
                <a:effectLst/>
              </a:rPr>
              <a:t>(млн. руб.)</a:t>
            </a:r>
            <a:endParaRPr lang="ru-RU" sz="1000" dirty="0">
              <a:effectLst/>
            </a:endParaRPr>
          </a:p>
        </c:rich>
      </c:tx>
      <c:layout>
        <c:manualLayout>
          <c:xMode val="edge"/>
          <c:yMode val="edge"/>
          <c:x val="0.13153047708852356"/>
          <c:y val="7.932433158320123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solidFill>
            <a:schemeClr val="bg1">
              <a:lumMod val="85000"/>
            </a:schemeClr>
          </a:solidFill>
        </a:ln>
        <a:effectLst/>
        <a:sp3d>
          <a:contourClr>
            <a:schemeClr val="bg1">
              <a:lumMod val="85000"/>
            </a:schemeClr>
          </a:contourClr>
        </a:sp3d>
      </c:spPr>
    </c:floor>
    <c:sideWall>
      <c:thickness val="0"/>
      <c:spPr>
        <a:noFill/>
        <a:ln>
          <a:solidFill>
            <a:schemeClr val="bg1">
              <a:lumMod val="85000"/>
            </a:schemeClr>
          </a:solidFill>
        </a:ln>
        <a:effectLst/>
        <a:sp3d>
          <a:contourClr>
            <a:schemeClr val="bg1">
              <a:lumMod val="85000"/>
            </a:schemeClr>
          </a:contourClr>
        </a:sp3d>
      </c:spPr>
    </c:sideWall>
    <c:backWall>
      <c:thickness val="0"/>
      <c:spPr>
        <a:noFill/>
        <a:ln>
          <a:solidFill>
            <a:schemeClr val="bg1">
              <a:lumMod val="85000"/>
            </a:schemeClr>
          </a:solidFill>
        </a:ln>
        <a:effectLst/>
        <a:sp3d>
          <a:contourClr>
            <a:schemeClr val="bg1">
              <a:lumMod val="85000"/>
            </a:schemeClr>
          </a:contourClr>
        </a:sp3d>
      </c:spPr>
    </c:backWall>
    <c:plotArea>
      <c:layout>
        <c:manualLayout>
          <c:layoutTarget val="inner"/>
          <c:xMode val="edge"/>
          <c:yMode val="edge"/>
          <c:x val="0.11743732679092052"/>
          <c:y val="0.15466598506503434"/>
          <c:w val="0.82390480518681208"/>
          <c:h val="0.6447779397576465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Лист1!$B$4</c:f>
              <c:strCache>
                <c:ptCount val="1"/>
                <c:pt idx="0">
                  <c:v>Здания,сооружения (по полной учетной стоимости)</c:v>
                </c:pt>
              </c:strCache>
            </c:strRef>
          </c:tx>
          <c:spPr>
            <a:blipFill dpi="0" rotWithShape="1">
              <a:blip xmlns:r="http://schemas.openxmlformats.org/officeDocument/2006/relationships" r:embed="rId4">
                <a:alphaModFix amt="94000"/>
              </a:blip>
              <a:srcRect/>
              <a:tile tx="0" ty="0" sx="100000" sy="100000" flip="none" algn="tl"/>
            </a:blipFill>
            <a:ln>
              <a:solidFill>
                <a:schemeClr val="bg1">
                  <a:lumMod val="85000"/>
                </a:schemeClr>
              </a:solidFill>
            </a:ln>
            <a:effectLst/>
            <a:sp3d>
              <a:contourClr>
                <a:schemeClr val="bg1">
                  <a:lumMod val="8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2.8646865778316603E-2"/>
                  <c:y val="-4.38383815139117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5918592847048401E-2"/>
                  <c:y val="-4.1750839537058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Лист1!$C$3:$D$3</c:f>
              <c:strCache>
                <c:ptCount val="2"/>
                <c:pt idx="0">
                  <c:v>городская местность</c:v>
                </c:pt>
                <c:pt idx="1">
                  <c:v>сельская местность</c:v>
                </c:pt>
              </c:strCache>
            </c:strRef>
          </c:cat>
          <c:val>
            <c:numRef>
              <c:f>Лист1!$C$4:$D$4</c:f>
              <c:numCache>
                <c:formatCode>General</c:formatCode>
                <c:ptCount val="2"/>
                <c:pt idx="0">
                  <c:v>5578</c:v>
                </c:pt>
                <c:pt idx="1">
                  <c:v>1150</c:v>
                </c:pt>
              </c:numCache>
            </c:numRef>
          </c:val>
        </c:ser>
        <c:ser>
          <c:idx val="1"/>
          <c:order val="1"/>
          <c:tx>
            <c:strRef>
              <c:f>Лист1!$B$5</c:f>
              <c:strCache>
                <c:ptCount val="1"/>
                <c:pt idx="0">
                  <c:v>Машины,оборудование,транспортные средства (по полной учетной стоимости)</c:v>
                </c:pt>
              </c:strCache>
            </c:strRef>
          </c:tx>
          <c:spPr>
            <a:gradFill flip="none" rotWithShape="1">
              <a:gsLst>
                <a:gs pos="47000">
                  <a:schemeClr val="accent1">
                    <a:lumMod val="20000"/>
                    <a:lumOff val="80000"/>
                  </a:schemeClr>
                </a:gs>
                <a:gs pos="81000">
                  <a:srgbClr val="C8D084"/>
                </a:gs>
                <a:gs pos="68000">
                  <a:srgbClr val="91C7A2"/>
                </a:gs>
                <a:gs pos="96000">
                  <a:schemeClr val="accent4">
                    <a:lumMod val="60000"/>
                    <a:lumOff val="40000"/>
                  </a:schemeClr>
                </a:gs>
                <a:gs pos="0">
                  <a:srgbClr val="00B0F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bg1">
                  <a:lumMod val="85000"/>
                </a:schemeClr>
              </a:solidFill>
            </a:ln>
            <a:effectLst/>
            <a:sp3d>
              <a:contourClr>
                <a:schemeClr val="bg1">
                  <a:lumMod val="8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3.5467548106487286E-2"/>
                  <c:y val="-4.80134654676176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2739275175219032E-2"/>
                  <c:y val="-4.38383815139117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Лист1!$C$3:$D$3</c:f>
              <c:strCache>
                <c:ptCount val="2"/>
                <c:pt idx="0">
                  <c:v>городская местность</c:v>
                </c:pt>
                <c:pt idx="1">
                  <c:v>сельская местность</c:v>
                </c:pt>
              </c:strCache>
            </c:strRef>
          </c:cat>
          <c:val>
            <c:numRef>
              <c:f>Лист1!$C$5:$D$5</c:f>
              <c:numCache>
                <c:formatCode>General</c:formatCode>
                <c:ptCount val="2"/>
                <c:pt idx="0">
                  <c:v>5246</c:v>
                </c:pt>
                <c:pt idx="1">
                  <c:v>886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3848376"/>
        <c:axId val="303848768"/>
        <c:axId val="0"/>
      </c:bar3DChart>
      <c:catAx>
        <c:axId val="303848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3848768"/>
        <c:crosses val="autoZero"/>
        <c:auto val="1"/>
        <c:lblAlgn val="ctr"/>
        <c:lblOffset val="100"/>
        <c:noMultiLvlLbl val="0"/>
      </c:catAx>
      <c:valAx>
        <c:axId val="3038487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3848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7262781731502348"/>
          <c:w val="0.8556786584287146"/>
          <c:h val="0.124728038298869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5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905001546374725E-2"/>
          <c:y val="1.7421010122292746E-2"/>
          <c:w val="0.80933049480988595"/>
          <c:h val="0.827902735717141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было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0800" dist="25400" dir="5400000" rotWithShape="0">
                <a:srgbClr val="000000">
                  <a:alpha val="4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1731794745081115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ru-RU" sz="1400" dirty="0" smtClean="0"/>
                      <a:t>1</a:t>
                    </a:r>
                    <a:r>
                      <a:rPr lang="ru-RU" dirty="0" smtClean="0"/>
                      <a:t>07,1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Средние предприятия, млрд. рублей</c:v>
                </c:pt>
              </c:strCache>
            </c:strRef>
          </c:cat>
          <c:val>
            <c:numRef>
              <c:f>Лист1!$B$2</c:f>
              <c:numCache>
                <c:formatCode>0</c:formatCode>
                <c:ptCount val="1"/>
                <c:pt idx="0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стало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50800" dist="25400" dir="5400000" rotWithShape="0">
                <a:srgbClr val="000000">
                  <a:alpha val="45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Средние предприятия, млрд. рублей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7659176"/>
        <c:axId val="247659568"/>
      </c:barChart>
      <c:catAx>
        <c:axId val="2476591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247659568"/>
        <c:crosses val="autoZero"/>
        <c:auto val="1"/>
        <c:lblAlgn val="ctr"/>
        <c:lblOffset val="100"/>
        <c:noMultiLvlLbl val="0"/>
      </c:catAx>
      <c:valAx>
        <c:axId val="247659568"/>
        <c:scaling>
          <c:orientation val="minMax"/>
          <c:min val="0"/>
        </c:scaling>
        <c:delete val="1"/>
        <c:axPos val="l"/>
        <c:numFmt formatCode="0" sourceLinked="1"/>
        <c:majorTickMark val="out"/>
        <c:minorTickMark val="none"/>
        <c:tickLblPos val="none"/>
        <c:crossAx val="247659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/>
              <a:t>Число</a:t>
            </a:r>
            <a:r>
              <a:rPr lang="ru-RU" sz="1400" baseline="0" dirty="0"/>
              <a:t> </a:t>
            </a:r>
            <a:r>
              <a:rPr lang="ru-RU" sz="1400" b="1" i="0" u="none" strike="noStrike" kern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отчитавшихся малых </a:t>
            </a:r>
            <a:r>
              <a:rPr lang="ru-RU" sz="1400" baseline="0" dirty="0" smtClean="0"/>
              <a:t>и средних предприятий</a:t>
            </a:r>
            <a:endParaRPr lang="ru-RU" sz="1400" b="0" dirty="0"/>
          </a:p>
        </c:rich>
      </c:tx>
      <c:layout>
        <c:manualLayout>
          <c:xMode val="edge"/>
          <c:yMode val="edge"/>
          <c:x val="0.12255539661137083"/>
          <c:y val="1.152191579520838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'кол-во'!$A$9:$A$27</c:f>
              <c:strCache>
                <c:ptCount val="19"/>
                <c:pt idx="0">
                  <c:v>город Владимир</c:v>
                </c:pt>
                <c:pt idx="1">
                  <c:v>город Ковров</c:v>
                </c:pt>
                <c:pt idx="2">
                  <c:v>Александровский муниципальный район</c:v>
                </c:pt>
                <c:pt idx="3">
                  <c:v>округ Муром</c:v>
                </c:pt>
                <c:pt idx="4">
                  <c:v>Петушинский муниципальный район</c:v>
                </c:pt>
                <c:pt idx="5">
                  <c:v>город Гусь-Хрустальный</c:v>
                </c:pt>
                <c:pt idx="6">
                  <c:v>Киржачский муниципальный район</c:v>
                </c:pt>
                <c:pt idx="7">
                  <c:v>Кольчугинский муниципальный район</c:v>
                </c:pt>
                <c:pt idx="8">
                  <c:v>Вязниковский муниципальный район</c:v>
                </c:pt>
                <c:pt idx="9">
                  <c:v>Суздальский муниципальный район</c:v>
                </c:pt>
                <c:pt idx="10">
                  <c:v>Собинский муниципальный район</c:v>
                </c:pt>
                <c:pt idx="11">
                  <c:v>Камешковский муниципальный район</c:v>
                </c:pt>
                <c:pt idx="12">
                  <c:v>Судогодский муниципальный район</c:v>
                </c:pt>
                <c:pt idx="13">
                  <c:v>Ковровский муниципальный район</c:v>
                </c:pt>
                <c:pt idx="14">
                  <c:v>Юрьев-Польский муниципальный район</c:v>
                </c:pt>
                <c:pt idx="15">
                  <c:v>Гороховецкий муниципальный район</c:v>
                </c:pt>
                <c:pt idx="16">
                  <c:v>Меленковский муниципальный район</c:v>
                </c:pt>
                <c:pt idx="17">
                  <c:v>Гусь-Хрустальный муниципальный район</c:v>
                </c:pt>
                <c:pt idx="18">
                  <c:v>Селивановский муниципальный район</c:v>
                </c:pt>
              </c:strCache>
            </c:strRef>
          </c:cat>
          <c:val>
            <c:numRef>
              <c:f>'кол-во'!$B$9:$B$27</c:f>
              <c:numCache>
                <c:formatCode>#,##0</c:formatCode>
                <c:ptCount val="19"/>
                <c:pt idx="0">
                  <c:v>9421</c:v>
                </c:pt>
                <c:pt idx="1">
                  <c:v>2142</c:v>
                </c:pt>
                <c:pt idx="2">
                  <c:v>1456</c:v>
                </c:pt>
                <c:pt idx="3">
                  <c:v>1188</c:v>
                </c:pt>
                <c:pt idx="4">
                  <c:v>853</c:v>
                </c:pt>
                <c:pt idx="5">
                  <c:v>630</c:v>
                </c:pt>
                <c:pt idx="6">
                  <c:v>589</c:v>
                </c:pt>
                <c:pt idx="7">
                  <c:v>543</c:v>
                </c:pt>
                <c:pt idx="8">
                  <c:v>504</c:v>
                </c:pt>
                <c:pt idx="9">
                  <c:v>498</c:v>
                </c:pt>
                <c:pt idx="10">
                  <c:v>393</c:v>
                </c:pt>
                <c:pt idx="11">
                  <c:v>341</c:v>
                </c:pt>
                <c:pt idx="12">
                  <c:v>305</c:v>
                </c:pt>
                <c:pt idx="13">
                  <c:v>258</c:v>
                </c:pt>
                <c:pt idx="14">
                  <c:v>217</c:v>
                </c:pt>
                <c:pt idx="15">
                  <c:v>191</c:v>
                </c:pt>
                <c:pt idx="16">
                  <c:v>190</c:v>
                </c:pt>
                <c:pt idx="17">
                  <c:v>162</c:v>
                </c:pt>
                <c:pt idx="18">
                  <c:v>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197645944"/>
        <c:axId val="247988016"/>
      </c:barChart>
      <c:catAx>
        <c:axId val="19764594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7988016"/>
        <c:crosses val="autoZero"/>
        <c:auto val="1"/>
        <c:lblAlgn val="ctr"/>
        <c:lblOffset val="100"/>
        <c:noMultiLvlLbl val="0"/>
      </c:catAx>
      <c:valAx>
        <c:axId val="247988016"/>
        <c:scaling>
          <c:orientation val="minMax"/>
        </c:scaling>
        <c:delete val="1"/>
        <c:axPos val="t"/>
        <c:numFmt formatCode="#,##0" sourceLinked="1"/>
        <c:majorTickMark val="none"/>
        <c:minorTickMark val="none"/>
        <c:tickLblPos val="nextTo"/>
        <c:crossAx val="197645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4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/>
              <a:t>Число </a:t>
            </a:r>
            <a:r>
              <a:rPr lang="ru-RU" sz="1400" dirty="0" smtClean="0"/>
              <a:t>малых и средних предприятий, </a:t>
            </a:r>
            <a:r>
              <a:rPr lang="ru-RU" sz="1400" b="1" i="0" u="none" strike="noStrike" kern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осуществлявших деятельность </a:t>
            </a:r>
            <a:r>
              <a:rPr lang="en-US" sz="1400" b="1" i="0" u="none" strike="noStrike" kern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endParaRPr lang="ru-RU" sz="1400" b="1" i="0" u="none" strike="noStrike" kern="1200" baseline="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18970867894111057"/>
          <c:y val="3.8042155008843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400" b="1" i="0" u="none" strike="noStrike" kern="120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A33F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4.1653173288074372E-2"/>
                  <c:y val="-3.64084344617131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'осущ деят'!$A$9:$A$27</c:f>
              <c:strCache>
                <c:ptCount val="19"/>
                <c:pt idx="0">
                  <c:v>город Владимир</c:v>
                </c:pt>
                <c:pt idx="1">
                  <c:v>город Ковров</c:v>
                </c:pt>
                <c:pt idx="2">
                  <c:v>Александровский муниципальный район</c:v>
                </c:pt>
                <c:pt idx="3">
                  <c:v>округ Муром</c:v>
                </c:pt>
                <c:pt idx="4">
                  <c:v>Петушинский муниципальный район</c:v>
                </c:pt>
                <c:pt idx="5">
                  <c:v>город Гусь-Хрустальный</c:v>
                </c:pt>
                <c:pt idx="6">
                  <c:v>Киржачский муниципальный район</c:v>
                </c:pt>
                <c:pt idx="7">
                  <c:v>Кольчугинский муниципальный район</c:v>
                </c:pt>
                <c:pt idx="8">
                  <c:v>Вязниковский муниципальный район</c:v>
                </c:pt>
                <c:pt idx="9">
                  <c:v>Суздальский муниципальный район</c:v>
                </c:pt>
                <c:pt idx="10">
                  <c:v>Собинский муниципальный район</c:v>
                </c:pt>
                <c:pt idx="11">
                  <c:v>Судогодский муниципальный район</c:v>
                </c:pt>
                <c:pt idx="12">
                  <c:v>Ковровский муниципальный район</c:v>
                </c:pt>
                <c:pt idx="13">
                  <c:v>Камешковский муниципальный район</c:v>
                </c:pt>
                <c:pt idx="14">
                  <c:v>Юрьев-Польский муниципальный район</c:v>
                </c:pt>
                <c:pt idx="15">
                  <c:v>Гусь-Хрустальный муниципальный район</c:v>
                </c:pt>
                <c:pt idx="16">
                  <c:v>Меленковский муниципальный район</c:v>
                </c:pt>
                <c:pt idx="17">
                  <c:v>Гороховецкий муниципальный район</c:v>
                </c:pt>
                <c:pt idx="18">
                  <c:v>Селивановский муниципальный район</c:v>
                </c:pt>
              </c:strCache>
            </c:strRef>
          </c:cat>
          <c:val>
            <c:numRef>
              <c:f>'осущ деят'!$B$9:$B$27</c:f>
              <c:numCache>
                <c:formatCode>#,##0</c:formatCode>
                <c:ptCount val="19"/>
                <c:pt idx="0">
                  <c:v>6062</c:v>
                </c:pt>
                <c:pt idx="1">
                  <c:v>1347</c:v>
                </c:pt>
                <c:pt idx="2">
                  <c:v>925</c:v>
                </c:pt>
                <c:pt idx="3">
                  <c:v>787</c:v>
                </c:pt>
                <c:pt idx="4">
                  <c:v>524</c:v>
                </c:pt>
                <c:pt idx="5">
                  <c:v>465</c:v>
                </c:pt>
                <c:pt idx="6">
                  <c:v>372</c:v>
                </c:pt>
                <c:pt idx="7">
                  <c:v>362</c:v>
                </c:pt>
                <c:pt idx="8">
                  <c:v>337</c:v>
                </c:pt>
                <c:pt idx="9">
                  <c:v>288</c:v>
                </c:pt>
                <c:pt idx="10">
                  <c:v>265</c:v>
                </c:pt>
                <c:pt idx="11">
                  <c:v>212</c:v>
                </c:pt>
                <c:pt idx="12">
                  <c:v>162</c:v>
                </c:pt>
                <c:pt idx="13">
                  <c:v>146</c:v>
                </c:pt>
                <c:pt idx="14">
                  <c:v>139</c:v>
                </c:pt>
                <c:pt idx="15">
                  <c:v>132</c:v>
                </c:pt>
                <c:pt idx="16">
                  <c:v>123</c:v>
                </c:pt>
                <c:pt idx="17">
                  <c:v>108</c:v>
                </c:pt>
                <c:pt idx="18">
                  <c:v>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7"/>
        <c:overlap val="-20"/>
        <c:axId val="251947176"/>
        <c:axId val="251947568"/>
      </c:barChart>
      <c:catAx>
        <c:axId val="25194717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1947568"/>
        <c:crosses val="autoZero"/>
        <c:auto val="1"/>
        <c:lblAlgn val="ctr"/>
        <c:lblOffset val="100"/>
        <c:noMultiLvlLbl val="0"/>
      </c:catAx>
      <c:valAx>
        <c:axId val="251947568"/>
        <c:scaling>
          <c:orientation val="minMax"/>
        </c:scaling>
        <c:delete val="1"/>
        <c:axPos val="t"/>
        <c:numFmt formatCode="#,##0" sourceLinked="1"/>
        <c:majorTickMark val="none"/>
        <c:minorTickMark val="none"/>
        <c:tickLblPos val="nextTo"/>
        <c:crossAx val="251947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2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0" u="none" strike="noStrike" baseline="0" dirty="0">
                <a:effectLst/>
              </a:rPr>
              <a:t>Число  индивидуальных предпринимателей,  </a:t>
            </a:r>
            <a:r>
              <a:rPr lang="ru-RU" sz="12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+mn-lt"/>
                <a:ea typeface="+mn-ea"/>
                <a:cs typeface="+mn-cs"/>
              </a:rPr>
              <a:t>предоставивших отчет </a:t>
            </a:r>
          </a:p>
        </c:rich>
      </c:tx>
      <c:layout>
        <c:manualLayout>
          <c:xMode val="edge"/>
          <c:yMode val="edge"/>
          <c:x val="0.25103826564509801"/>
          <c:y val="1.8787922485607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200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0672179790874399"/>
          <c:y val="9.4018399664994479E-2"/>
          <c:w val="0.66675261394503127"/>
          <c:h val="0.876134489330245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'кол-во'!$A$16:$A$34</c:f>
              <c:strCache>
                <c:ptCount val="19"/>
                <c:pt idx="0">
                  <c:v>город Владимир</c:v>
                </c:pt>
                <c:pt idx="1">
                  <c:v>город Ковров</c:v>
                </c:pt>
                <c:pt idx="2">
                  <c:v>округ Муром</c:v>
                </c:pt>
                <c:pt idx="3">
                  <c:v>Александровский муниципальный район</c:v>
                </c:pt>
                <c:pt idx="4">
                  <c:v>Вязниковский муниципальный район</c:v>
                </c:pt>
                <c:pt idx="5">
                  <c:v>город Гусь-Хрустальный</c:v>
                </c:pt>
                <c:pt idx="6">
                  <c:v>Петушинский муниципальный район</c:v>
                </c:pt>
                <c:pt idx="7">
                  <c:v>Собинский муниципальный район</c:v>
                </c:pt>
                <c:pt idx="8">
                  <c:v>Кольчугинский муниципальный район</c:v>
                </c:pt>
                <c:pt idx="9">
                  <c:v>Киржачский муниципальный район</c:v>
                </c:pt>
                <c:pt idx="10">
                  <c:v>Суздальский муниципальный район</c:v>
                </c:pt>
                <c:pt idx="11">
                  <c:v>Судогодский муниципальный район</c:v>
                </c:pt>
                <c:pt idx="12">
                  <c:v>Меленковский муниципальный район</c:v>
                </c:pt>
                <c:pt idx="13">
                  <c:v>Юрьев-Польский муниципальный район</c:v>
                </c:pt>
                <c:pt idx="14">
                  <c:v>Гусь-Хрустальный муниципальный район</c:v>
                </c:pt>
                <c:pt idx="15">
                  <c:v>Камешковский муниципальный район</c:v>
                </c:pt>
                <c:pt idx="16">
                  <c:v>Ковровский муниципальный район</c:v>
                </c:pt>
                <c:pt idx="17">
                  <c:v>Гороховецкий муниципальный район</c:v>
                </c:pt>
                <c:pt idx="18">
                  <c:v>Селивановский муниципальный район</c:v>
                </c:pt>
              </c:strCache>
            </c:strRef>
          </c:cat>
          <c:val>
            <c:numRef>
              <c:f>'кол-во'!$B$16:$B$34</c:f>
              <c:numCache>
                <c:formatCode>#,##0</c:formatCode>
                <c:ptCount val="19"/>
                <c:pt idx="0">
                  <c:v>8669</c:v>
                </c:pt>
                <c:pt idx="1">
                  <c:v>3159</c:v>
                </c:pt>
                <c:pt idx="2">
                  <c:v>2841</c:v>
                </c:pt>
                <c:pt idx="3">
                  <c:v>2598</c:v>
                </c:pt>
                <c:pt idx="4">
                  <c:v>1529</c:v>
                </c:pt>
                <c:pt idx="5">
                  <c:v>1398</c:v>
                </c:pt>
                <c:pt idx="6">
                  <c:v>1349</c:v>
                </c:pt>
                <c:pt idx="7">
                  <c:v>1297</c:v>
                </c:pt>
                <c:pt idx="8">
                  <c:v>1134</c:v>
                </c:pt>
                <c:pt idx="9">
                  <c:v>1087</c:v>
                </c:pt>
                <c:pt idx="10">
                  <c:v>1048</c:v>
                </c:pt>
                <c:pt idx="11">
                  <c:v>742</c:v>
                </c:pt>
                <c:pt idx="12">
                  <c:v>693</c:v>
                </c:pt>
                <c:pt idx="13">
                  <c:v>667</c:v>
                </c:pt>
                <c:pt idx="14">
                  <c:v>466</c:v>
                </c:pt>
                <c:pt idx="15">
                  <c:v>457</c:v>
                </c:pt>
                <c:pt idx="16">
                  <c:v>410</c:v>
                </c:pt>
                <c:pt idx="17">
                  <c:v>389</c:v>
                </c:pt>
                <c:pt idx="18">
                  <c:v>301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51"/>
        <c:axId val="251948352"/>
        <c:axId val="251948744"/>
      </c:barChart>
      <c:catAx>
        <c:axId val="2519483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1948744"/>
        <c:crosses val="autoZero"/>
        <c:auto val="0"/>
        <c:lblAlgn val="ctr"/>
        <c:lblOffset val="100"/>
        <c:noMultiLvlLbl val="0"/>
      </c:catAx>
      <c:valAx>
        <c:axId val="251948744"/>
        <c:scaling>
          <c:orientation val="minMax"/>
        </c:scaling>
        <c:delete val="1"/>
        <c:axPos val="t"/>
        <c:numFmt formatCode="#,##0" sourceLinked="1"/>
        <c:majorTickMark val="none"/>
        <c:minorTickMark val="none"/>
        <c:tickLblPos val="nextTo"/>
        <c:crossAx val="251948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2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/>
              <a:t>Индивидуальные предприниматели, </a:t>
            </a:r>
            <a:r>
              <a:rPr lang="ru-RU" sz="1200" b="1" i="0" u="none" strike="noStrike" kern="120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осуществлявшие предпринимательскую </a:t>
            </a:r>
            <a:r>
              <a:rPr lang="ru-RU" sz="1200" b="1" i="0" u="none" strike="noStrike" kern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деятельность</a:t>
            </a:r>
            <a:endParaRPr lang="ru-RU" sz="1200" b="1" i="1" u="none" strike="noStrike" kern="1200" baseline="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2131281048137508"/>
          <c:y val="1.0953216612579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200" b="1" i="0" u="none" strike="noStrike" kern="120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rgbClr val="7030A0"/>
                </a:gs>
                <a:gs pos="100000">
                  <a:srgbClr val="6076B4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4.8894457271524285E-2"/>
                  <c:y val="-4.06463272952696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'осущ деят'!$A$16:$A$34</c:f>
              <c:strCache>
                <c:ptCount val="19"/>
                <c:pt idx="0">
                  <c:v>город Владимир</c:v>
                </c:pt>
                <c:pt idx="1">
                  <c:v>город Ковров</c:v>
                </c:pt>
                <c:pt idx="2">
                  <c:v>округ Муром</c:v>
                </c:pt>
                <c:pt idx="3">
                  <c:v>Александровский муниципальный район</c:v>
                </c:pt>
                <c:pt idx="4">
                  <c:v>город Гусь-Хрустальный</c:v>
                </c:pt>
                <c:pt idx="5">
                  <c:v>Вязниковский муниципальный район</c:v>
                </c:pt>
                <c:pt idx="6">
                  <c:v>Собинский муниципальный район</c:v>
                </c:pt>
                <c:pt idx="7">
                  <c:v>Петушинский муниципальный район</c:v>
                </c:pt>
                <c:pt idx="8">
                  <c:v>Киржачский муниципальный район</c:v>
                </c:pt>
                <c:pt idx="9">
                  <c:v>Кольчугинский муниципальный район</c:v>
                </c:pt>
                <c:pt idx="10">
                  <c:v>Суздальский муниципальный район</c:v>
                </c:pt>
                <c:pt idx="11">
                  <c:v>Судогодский муниципальный район</c:v>
                </c:pt>
                <c:pt idx="12">
                  <c:v>Меленковский муниципальный район</c:v>
                </c:pt>
                <c:pt idx="13">
                  <c:v>Юрьев-Польский муниципальный район</c:v>
                </c:pt>
                <c:pt idx="14">
                  <c:v>Камешковский муниципальный район</c:v>
                </c:pt>
                <c:pt idx="15">
                  <c:v>Гусь-Хрустальный муниципальный район</c:v>
                </c:pt>
                <c:pt idx="16">
                  <c:v>Ковровский муниципальный район</c:v>
                </c:pt>
                <c:pt idx="17">
                  <c:v>Гороховецкий муниципальный район</c:v>
                </c:pt>
                <c:pt idx="18">
                  <c:v>Селивановский муниципальный район</c:v>
                </c:pt>
              </c:strCache>
            </c:strRef>
          </c:cat>
          <c:val>
            <c:numRef>
              <c:f>'осущ деят'!$B$16:$B$34</c:f>
              <c:numCache>
                <c:formatCode>#,##0</c:formatCode>
                <c:ptCount val="19"/>
                <c:pt idx="0">
                  <c:v>7119</c:v>
                </c:pt>
                <c:pt idx="1">
                  <c:v>2641</c:v>
                </c:pt>
                <c:pt idx="2">
                  <c:v>2490</c:v>
                </c:pt>
                <c:pt idx="3">
                  <c:v>2082</c:v>
                </c:pt>
                <c:pt idx="4">
                  <c:v>1236</c:v>
                </c:pt>
                <c:pt idx="5">
                  <c:v>1069</c:v>
                </c:pt>
                <c:pt idx="6">
                  <c:v>1058</c:v>
                </c:pt>
                <c:pt idx="7">
                  <c:v>1042</c:v>
                </c:pt>
                <c:pt idx="8">
                  <c:v>903</c:v>
                </c:pt>
                <c:pt idx="9">
                  <c:v>863</c:v>
                </c:pt>
                <c:pt idx="10">
                  <c:v>739</c:v>
                </c:pt>
                <c:pt idx="11">
                  <c:v>593</c:v>
                </c:pt>
                <c:pt idx="12">
                  <c:v>563</c:v>
                </c:pt>
                <c:pt idx="13">
                  <c:v>494</c:v>
                </c:pt>
                <c:pt idx="14">
                  <c:v>361</c:v>
                </c:pt>
                <c:pt idx="15">
                  <c:v>354</c:v>
                </c:pt>
                <c:pt idx="16">
                  <c:v>323</c:v>
                </c:pt>
                <c:pt idx="17">
                  <c:v>313</c:v>
                </c:pt>
                <c:pt idx="18">
                  <c:v>212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0"/>
        <c:axId val="251949528"/>
        <c:axId val="251949920"/>
      </c:barChart>
      <c:catAx>
        <c:axId val="2519495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1949920"/>
        <c:crosses val="autoZero"/>
        <c:auto val="1"/>
        <c:lblAlgn val="ctr"/>
        <c:lblOffset val="100"/>
        <c:noMultiLvlLbl val="0"/>
      </c:catAx>
      <c:valAx>
        <c:axId val="251949920"/>
        <c:scaling>
          <c:orientation val="minMax"/>
        </c:scaling>
        <c:delete val="1"/>
        <c:axPos val="t"/>
        <c:numFmt formatCode="#,##0" sourceLinked="1"/>
        <c:majorTickMark val="none"/>
        <c:minorTickMark val="none"/>
        <c:tickLblPos val="nextTo"/>
        <c:crossAx val="251949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6341803698100147E-2"/>
          <c:y val="0.13235006051959142"/>
          <c:w val="0.90308783632060019"/>
          <c:h val="0.633660770148345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2010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1.2072655846122139E-2"/>
                  <c:y val="-2.55928063463242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2291055072117495E-2"/>
                  <c:y val="-2.46047222823195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2.9621318373071529E-2"/>
                  <c:y val="-2.62270857875049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2.7751285647498899E-2"/>
                  <c:y val="-2.36024138714944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2.8813096862210095E-2"/>
                  <c:y val="2.6266352532704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2.8813096862210161E-2"/>
                  <c:y val="3.41403682807365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2.8813096862210095E-2"/>
                  <c:y val="2.10170087006839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2.8813096862210095E-2"/>
                  <c:y val="2.62663525327050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-2.9621318373071529E-2"/>
                  <c:y val="2.36416806166945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-2.8813096862210095E-2"/>
                  <c:y val="2.62663525327050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Лист1!$A$2:$A$21</c:f>
              <c:strCache>
                <c:ptCount val="20"/>
                <c:pt idx="0">
                  <c:v>г. Владимир</c:v>
                </c:pt>
                <c:pt idx="1">
                  <c:v>г. Гусь-Хрустальный</c:v>
                </c:pt>
                <c:pt idx="2">
                  <c:v>г. Ковров</c:v>
                </c:pt>
                <c:pt idx="3">
                  <c:v>Округ Муром</c:v>
                </c:pt>
                <c:pt idx="4">
                  <c:v>Александровский </c:v>
                </c:pt>
                <c:pt idx="5">
                  <c:v>Вязниковский  </c:v>
                </c:pt>
                <c:pt idx="6">
                  <c:v>Гороховецкий  </c:v>
                </c:pt>
                <c:pt idx="7">
                  <c:v>Гусь-Хрустальный  </c:v>
                </c:pt>
                <c:pt idx="8">
                  <c:v>Камешковский </c:v>
                </c:pt>
                <c:pt idx="9">
                  <c:v>Киржачский  </c:v>
                </c:pt>
                <c:pt idx="10">
                  <c:v>Ковровский  </c:v>
                </c:pt>
                <c:pt idx="11">
                  <c:v>Кольчугинский </c:v>
                </c:pt>
                <c:pt idx="12">
                  <c:v>Меленковский  </c:v>
                </c:pt>
                <c:pt idx="13">
                  <c:v>Муромский  </c:v>
                </c:pt>
                <c:pt idx="14">
                  <c:v>Петушинский  </c:v>
                </c:pt>
                <c:pt idx="15">
                  <c:v>Селивановский  </c:v>
                </c:pt>
                <c:pt idx="16">
                  <c:v>Собинский </c:v>
                </c:pt>
                <c:pt idx="17">
                  <c:v>Судогодский  </c:v>
                </c:pt>
                <c:pt idx="18">
                  <c:v>Суздальский  </c:v>
                </c:pt>
                <c:pt idx="19">
                  <c:v>Юрьев-Польский  </c:v>
                </c:pt>
              </c:strCache>
            </c:strRef>
          </c:cat>
          <c:val>
            <c:numRef>
              <c:f>Лист1!$B$2:$B$21</c:f>
              <c:numCache>
                <c:formatCode>General</c:formatCode>
                <c:ptCount val="20"/>
                <c:pt idx="0">
                  <c:v>565</c:v>
                </c:pt>
                <c:pt idx="1">
                  <c:v>350</c:v>
                </c:pt>
                <c:pt idx="2">
                  <c:v>415</c:v>
                </c:pt>
                <c:pt idx="3">
                  <c:v>353</c:v>
                </c:pt>
                <c:pt idx="4">
                  <c:v>370</c:v>
                </c:pt>
                <c:pt idx="5">
                  <c:v>301</c:v>
                </c:pt>
                <c:pt idx="6">
                  <c:v>253</c:v>
                </c:pt>
                <c:pt idx="7">
                  <c:v>145</c:v>
                </c:pt>
                <c:pt idx="8">
                  <c:v>339</c:v>
                </c:pt>
                <c:pt idx="9">
                  <c:v>340</c:v>
                </c:pt>
                <c:pt idx="10">
                  <c:v>203</c:v>
                </c:pt>
                <c:pt idx="11">
                  <c:v>274</c:v>
                </c:pt>
                <c:pt idx="12">
                  <c:v>235</c:v>
                </c:pt>
                <c:pt idx="13">
                  <c:v>238</c:v>
                </c:pt>
                <c:pt idx="14">
                  <c:v>377</c:v>
                </c:pt>
                <c:pt idx="15">
                  <c:v>232</c:v>
                </c:pt>
                <c:pt idx="16">
                  <c:v>274</c:v>
                </c:pt>
                <c:pt idx="17">
                  <c:v>260</c:v>
                </c:pt>
                <c:pt idx="18">
                  <c:v>357</c:v>
                </c:pt>
                <c:pt idx="19">
                  <c:v>274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ln w="22225" cap="rnd">
              <a:solidFill>
                <a:srgbClr val="C00000"/>
              </a:solidFill>
              <a:round/>
            </a:ln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5833986733952536E-2"/>
                  <c:y val="4.15841131193981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2.8958044637326267E-2"/>
                  <c:y val="-2.88910244487155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2.3356070941337039E-2"/>
                  <c:y val="-3.41403682807365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2.6994088221919055E-2"/>
                  <c:y val="-3.15156963647261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2.6994088221919055E-2"/>
                  <c:y val="-3.4140368280736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3.4270122783083216E-2"/>
                  <c:y val="-3.15156963647260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-2.9621318373071529E-2"/>
                  <c:y val="-3.41403682807366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-2.8813096862210095E-2"/>
                  <c:y val="-3.15156963647261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Лист1!$A$2:$A$21</c:f>
              <c:strCache>
                <c:ptCount val="20"/>
                <c:pt idx="0">
                  <c:v>г. Владимир</c:v>
                </c:pt>
                <c:pt idx="1">
                  <c:v>г. Гусь-Хрустальный</c:v>
                </c:pt>
                <c:pt idx="2">
                  <c:v>г. Ковров</c:v>
                </c:pt>
                <c:pt idx="3">
                  <c:v>Округ Муром</c:v>
                </c:pt>
                <c:pt idx="4">
                  <c:v>Александровский </c:v>
                </c:pt>
                <c:pt idx="5">
                  <c:v>Вязниковский  </c:v>
                </c:pt>
                <c:pt idx="6">
                  <c:v>Гороховецкий  </c:v>
                </c:pt>
                <c:pt idx="7">
                  <c:v>Гусь-Хрустальный  </c:v>
                </c:pt>
                <c:pt idx="8">
                  <c:v>Камешковский </c:v>
                </c:pt>
                <c:pt idx="9">
                  <c:v>Киржачский  </c:v>
                </c:pt>
                <c:pt idx="10">
                  <c:v>Ковровский  </c:v>
                </c:pt>
                <c:pt idx="11">
                  <c:v>Кольчугинский </c:v>
                </c:pt>
                <c:pt idx="12">
                  <c:v>Меленковский  </c:v>
                </c:pt>
                <c:pt idx="13">
                  <c:v>Муромский  </c:v>
                </c:pt>
                <c:pt idx="14">
                  <c:v>Петушинский  </c:v>
                </c:pt>
                <c:pt idx="15">
                  <c:v>Селивановский  </c:v>
                </c:pt>
                <c:pt idx="16">
                  <c:v>Собинский </c:v>
                </c:pt>
                <c:pt idx="17">
                  <c:v>Судогодский  </c:v>
                </c:pt>
                <c:pt idx="18">
                  <c:v>Суздальский  </c:v>
                </c:pt>
                <c:pt idx="19">
                  <c:v>Юрьев-Польский  </c:v>
                </c:pt>
              </c:strCache>
            </c:strRef>
          </c:cat>
          <c:val>
            <c:numRef>
              <c:f>Лист1!$C$2:$C$21</c:f>
              <c:numCache>
                <c:formatCode>General</c:formatCode>
                <c:ptCount val="20"/>
                <c:pt idx="0">
                  <c:v>506</c:v>
                </c:pt>
                <c:pt idx="1">
                  <c:v>344</c:v>
                </c:pt>
                <c:pt idx="2">
                  <c:v>381</c:v>
                </c:pt>
                <c:pt idx="3">
                  <c:v>338</c:v>
                </c:pt>
                <c:pt idx="4">
                  <c:v>371</c:v>
                </c:pt>
                <c:pt idx="5">
                  <c:v>279</c:v>
                </c:pt>
                <c:pt idx="6">
                  <c:v>266</c:v>
                </c:pt>
                <c:pt idx="7">
                  <c:v>155</c:v>
                </c:pt>
                <c:pt idx="8">
                  <c:v>265</c:v>
                </c:pt>
                <c:pt idx="9">
                  <c:v>432</c:v>
                </c:pt>
                <c:pt idx="10">
                  <c:v>214</c:v>
                </c:pt>
                <c:pt idx="11">
                  <c:v>313</c:v>
                </c:pt>
                <c:pt idx="12">
                  <c:v>258</c:v>
                </c:pt>
                <c:pt idx="13">
                  <c:v>243</c:v>
                </c:pt>
                <c:pt idx="14">
                  <c:v>341</c:v>
                </c:pt>
                <c:pt idx="15">
                  <c:v>213</c:v>
                </c:pt>
                <c:pt idx="16">
                  <c:v>306</c:v>
                </c:pt>
                <c:pt idx="17">
                  <c:v>272</c:v>
                </c:pt>
                <c:pt idx="18">
                  <c:v>353</c:v>
                </c:pt>
                <c:pt idx="19">
                  <c:v>249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9075400"/>
        <c:axId val="249075008"/>
      </c:lineChart>
      <c:catAx>
        <c:axId val="249075400"/>
        <c:scaling>
          <c:orientation val="minMax"/>
        </c:scaling>
        <c:delete val="0"/>
        <c:axPos val="b"/>
        <c:majorGridlines>
          <c:spPr>
            <a:ln>
              <a:solidFill>
                <a:sysClr val="window" lastClr="FFFFFF">
                  <a:lumMod val="85000"/>
                </a:sysClr>
              </a:solidFill>
            </a:ln>
          </c:spPr>
        </c:majorGridlines>
        <c:numFmt formatCode="General" sourceLinked="1"/>
        <c:majorTickMark val="in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249075008"/>
        <c:crosses val="autoZero"/>
        <c:auto val="0"/>
        <c:lblAlgn val="ctr"/>
        <c:lblOffset val="100"/>
        <c:noMultiLvlLbl val="0"/>
      </c:catAx>
      <c:valAx>
        <c:axId val="2490750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90754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7367860518828891"/>
          <c:y val="4.8231665779825635E-2"/>
          <c:w val="0.18440379127233925"/>
          <c:h val="4.4291648583297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Число</a:t>
            </a:r>
            <a:r>
              <a:rPr lang="ru-RU" baseline="0" dirty="0"/>
              <a:t> замещенных рабочих мест </a:t>
            </a:r>
            <a:endParaRPr lang="ru-RU" baseline="0" dirty="0" smtClean="0"/>
          </a:p>
          <a:p>
            <a:pPr algn="ctr" rtl="0">
              <a:defRPr sz="16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i="0" u="none" strike="noStrike" kern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юридических лиц</a:t>
            </a:r>
            <a:endParaRPr lang="ru-RU" sz="1600" b="1" i="0" u="none" strike="noStrike" kern="1200" baseline="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22402993051843934"/>
          <c:y val="1.963029609029936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6259557904872166"/>
          <c:y val="0.16859489693009311"/>
          <c:w val="0.71419793512221841"/>
          <c:h val="0.7686690466329353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'зам рм'!$A$8:$A$27</c:f>
              <c:strCache>
                <c:ptCount val="20"/>
                <c:pt idx="0">
                  <c:v>Владимирская область</c:v>
                </c:pt>
                <c:pt idx="1">
                  <c:v>город Владимир</c:v>
                </c:pt>
                <c:pt idx="2">
                  <c:v>город Ковров</c:v>
                </c:pt>
                <c:pt idx="3">
                  <c:v>Александровский муниципальный район</c:v>
                </c:pt>
                <c:pt idx="4">
                  <c:v>округ Муром</c:v>
                </c:pt>
                <c:pt idx="5">
                  <c:v>Петушинский муниципальный район</c:v>
                </c:pt>
                <c:pt idx="6">
                  <c:v>город Гусь-Хрустальный</c:v>
                </c:pt>
                <c:pt idx="7">
                  <c:v>Вязниковский муниципальный район</c:v>
                </c:pt>
                <c:pt idx="8">
                  <c:v>Собинский муниципальный район</c:v>
                </c:pt>
                <c:pt idx="9">
                  <c:v>Кольчугинский муниципальный район</c:v>
                </c:pt>
                <c:pt idx="10">
                  <c:v>Суздальский муниципальный район</c:v>
                </c:pt>
                <c:pt idx="11">
                  <c:v>Киржачский муниципальный район</c:v>
                </c:pt>
                <c:pt idx="12">
                  <c:v>Судогодский муниципальный район</c:v>
                </c:pt>
                <c:pt idx="13">
                  <c:v>Юрьев-Польский муниципальный район</c:v>
                </c:pt>
                <c:pt idx="14">
                  <c:v>Меленковский муниципальный район</c:v>
                </c:pt>
                <c:pt idx="15">
                  <c:v>Ковровский муниципальный район</c:v>
                </c:pt>
                <c:pt idx="16">
                  <c:v>Гусь-Хрустальный муниципальный район</c:v>
                </c:pt>
                <c:pt idx="17">
                  <c:v>Камешковский муниципальный район</c:v>
                </c:pt>
                <c:pt idx="18">
                  <c:v>Гороховецкий муниципальный район</c:v>
                </c:pt>
                <c:pt idx="19">
                  <c:v>Селивановский муниципальный район</c:v>
                </c:pt>
              </c:strCache>
            </c:strRef>
          </c:cat>
          <c:val>
            <c:numRef>
              <c:f>'зам рм'!$B$8:$B$27</c:f>
              <c:numCache>
                <c:formatCode>#,##0</c:formatCode>
                <c:ptCount val="20"/>
                <c:pt idx="0">
                  <c:v>148560</c:v>
                </c:pt>
                <c:pt idx="1">
                  <c:v>59371</c:v>
                </c:pt>
                <c:pt idx="2">
                  <c:v>14502</c:v>
                </c:pt>
                <c:pt idx="3">
                  <c:v>10774</c:v>
                </c:pt>
                <c:pt idx="4">
                  <c:v>8335</c:v>
                </c:pt>
                <c:pt idx="5">
                  <c:v>6757</c:v>
                </c:pt>
                <c:pt idx="6">
                  <c:v>5808</c:v>
                </c:pt>
                <c:pt idx="7">
                  <c:v>5661</c:v>
                </c:pt>
                <c:pt idx="8">
                  <c:v>4996</c:v>
                </c:pt>
                <c:pt idx="9">
                  <c:v>4777</c:v>
                </c:pt>
                <c:pt idx="10">
                  <c:v>4382</c:v>
                </c:pt>
                <c:pt idx="11">
                  <c:v>3680</c:v>
                </c:pt>
                <c:pt idx="12">
                  <c:v>3501</c:v>
                </c:pt>
                <c:pt idx="13">
                  <c:v>2764</c:v>
                </c:pt>
                <c:pt idx="14">
                  <c:v>2234</c:v>
                </c:pt>
                <c:pt idx="15">
                  <c:v>2217</c:v>
                </c:pt>
                <c:pt idx="16">
                  <c:v>1897</c:v>
                </c:pt>
                <c:pt idx="17">
                  <c:v>1693</c:v>
                </c:pt>
                <c:pt idx="18">
                  <c:v>1297</c:v>
                </c:pt>
                <c:pt idx="19">
                  <c:v>909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-20"/>
        <c:axId val="251675688"/>
        <c:axId val="251676080"/>
      </c:barChart>
      <c:catAx>
        <c:axId val="2516756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1676080"/>
        <c:crosses val="autoZero"/>
        <c:auto val="1"/>
        <c:lblAlgn val="ctr"/>
        <c:lblOffset val="100"/>
        <c:noMultiLvlLbl val="0"/>
      </c:catAx>
      <c:valAx>
        <c:axId val="251676080"/>
        <c:scaling>
          <c:orientation val="minMax"/>
        </c:scaling>
        <c:delete val="1"/>
        <c:axPos val="t"/>
        <c:numFmt formatCode="#,##0" sourceLinked="1"/>
        <c:majorTickMark val="none"/>
        <c:minorTickMark val="none"/>
        <c:tickLblPos val="nextTo"/>
        <c:crossAx val="251675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8840CF-3E93-4371-912C-8E4E45406C33}" type="doc">
      <dgm:prSet loTypeId="urn:microsoft.com/office/officeart/2005/8/layout/hierarchy3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D45A0D4-9D9E-4DBA-A062-C0CBEAB6C999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rPr>
            <a:t>Численность </a:t>
          </a:r>
          <a:br>
            <a: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rPr>
          </a:br>
          <a:r>
            <a: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rPr>
            <a:t>работников, человек</a:t>
          </a:r>
          <a:endParaRPr kumimoji="0" lang="ru-RU" sz="1600" b="0" i="0" u="none" strike="noStrike" kern="0" cap="none" spc="0" normalizeH="0" baseline="0" noProof="0" dirty="0">
            <a:ln>
              <a:noFill/>
            </a:ln>
            <a:solidFill>
              <a:schemeClr val="tx2">
                <a:lumMod val="75000"/>
              </a:schemeClr>
            </a:solidFill>
            <a:effectLst/>
            <a:uLnTx/>
            <a:uFillTx/>
            <a:latin typeface="Arial"/>
            <a:ea typeface="+mn-ea"/>
            <a:cs typeface="+mn-cs"/>
          </a:endParaRPr>
        </a:p>
      </dgm:t>
    </dgm:pt>
    <dgm:pt modelId="{86A3309F-6470-4D18-B43D-50CCE22FAA25}" type="parTrans" cxnId="{EBDA1197-B83F-4CFE-A689-FA0BAF9D0F63}">
      <dgm:prSet/>
      <dgm:spPr/>
      <dgm:t>
        <a:bodyPr/>
        <a:lstStyle/>
        <a:p>
          <a:endParaRPr lang="ru-RU"/>
        </a:p>
      </dgm:t>
    </dgm:pt>
    <dgm:pt modelId="{7650136E-60DF-480D-B16F-CD93B5503886}" type="sibTrans" cxnId="{EBDA1197-B83F-4CFE-A689-FA0BAF9D0F63}">
      <dgm:prSet/>
      <dgm:spPr/>
      <dgm:t>
        <a:bodyPr/>
        <a:lstStyle/>
        <a:p>
          <a:endParaRPr lang="ru-RU"/>
        </a:p>
      </dgm:t>
    </dgm:pt>
    <dgm:pt modelId="{34403B7F-4AED-417A-AE01-0E015EBE7257}">
      <dgm:prSet phldrT="[Текст]" custT="1"/>
      <dgm:spPr>
        <a:ln>
          <a:solidFill>
            <a:srgbClr val="7E9C9D"/>
          </a:solidFill>
        </a:ln>
      </dgm:spPr>
      <dgm:t>
        <a:bodyPr/>
        <a:lstStyle/>
        <a:p>
          <a:r>
            <a:rPr lang="ru-RU" sz="1600" dirty="0" smtClean="0">
              <a:latin typeface="Arial" pitchFamily="34" charset="0"/>
              <a:cs typeface="Arial" pitchFamily="34" charset="0"/>
            </a:rPr>
            <a:t>до 15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76159A73-07E4-4E94-A399-E6B221B2024D}" type="parTrans" cxnId="{6B92EEFB-5E70-42B2-BEF9-62CC763D3285}">
      <dgm:prSet/>
      <dgm:spPr>
        <a:ln>
          <a:solidFill>
            <a:srgbClr val="9DB5CF"/>
          </a:solidFill>
        </a:ln>
      </dgm:spPr>
      <dgm:t>
        <a:bodyPr/>
        <a:lstStyle/>
        <a:p>
          <a:endParaRPr lang="ru-RU"/>
        </a:p>
      </dgm:t>
    </dgm:pt>
    <dgm:pt modelId="{88AB6A9C-F4B2-4DF7-BB11-8EBB0DC44015}" type="sibTrans" cxnId="{6B92EEFB-5E70-42B2-BEF9-62CC763D3285}">
      <dgm:prSet/>
      <dgm:spPr/>
      <dgm:t>
        <a:bodyPr/>
        <a:lstStyle/>
        <a:p>
          <a:endParaRPr lang="ru-RU"/>
        </a:p>
      </dgm:t>
    </dgm:pt>
    <dgm:pt modelId="{33E7088F-970C-40F7-93F0-24F573DD2E46}">
      <dgm:prSet phldrT="[Текст]" custT="1"/>
      <dgm:spPr>
        <a:ln>
          <a:solidFill>
            <a:srgbClr val="7E9C9D"/>
          </a:solidFill>
        </a:ln>
      </dgm:spPr>
      <dgm:t>
        <a:bodyPr/>
        <a:lstStyle/>
        <a:p>
          <a:r>
            <a:rPr lang="ru-RU" sz="1600" dirty="0" smtClean="0">
              <a:latin typeface="Arial" pitchFamily="34" charset="0"/>
              <a:cs typeface="Arial" pitchFamily="34" charset="0"/>
            </a:rPr>
            <a:t>от 16 до 100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B2A4613F-0F70-462E-B49E-74BA5C8606AA}" type="parTrans" cxnId="{8625B15F-99B8-48C2-B090-58437D167449}">
      <dgm:prSet/>
      <dgm:spPr>
        <a:ln>
          <a:solidFill>
            <a:srgbClr val="9DB5CF"/>
          </a:solidFill>
        </a:ln>
      </dgm:spPr>
      <dgm:t>
        <a:bodyPr/>
        <a:lstStyle/>
        <a:p>
          <a:endParaRPr lang="ru-RU"/>
        </a:p>
      </dgm:t>
    </dgm:pt>
    <dgm:pt modelId="{F066321A-4D83-4FE8-BBDD-F2FBD8DC003F}" type="sibTrans" cxnId="{8625B15F-99B8-48C2-B090-58437D167449}">
      <dgm:prSet/>
      <dgm:spPr/>
      <dgm:t>
        <a:bodyPr/>
        <a:lstStyle/>
        <a:p>
          <a:endParaRPr lang="ru-RU"/>
        </a:p>
      </dgm:t>
    </dgm:pt>
    <dgm:pt modelId="{71F3B874-EC24-423F-A07A-D548DA2A75AC}">
      <dgm:prSet phldrT="[Текст]" custT="1"/>
      <dgm:spPr>
        <a:ln>
          <a:solidFill>
            <a:srgbClr val="7E9C9D"/>
          </a:solidFill>
        </a:ln>
      </dgm:spPr>
      <dgm:t>
        <a:bodyPr/>
        <a:lstStyle/>
        <a:p>
          <a:r>
            <a:rPr lang="ru-RU" sz="1600" dirty="0" smtClean="0">
              <a:latin typeface="Arial" pitchFamily="34" charset="0"/>
              <a:cs typeface="Arial" pitchFamily="34" charset="0"/>
            </a:rPr>
            <a:t>от 101 до 250</a:t>
          </a:r>
          <a:endParaRPr lang="ru-RU" sz="1600" dirty="0">
            <a:latin typeface="Arial" pitchFamily="34" charset="0"/>
            <a:cs typeface="Arial" pitchFamily="34" charset="0"/>
          </a:endParaRPr>
        </a:p>
      </dgm:t>
    </dgm:pt>
    <dgm:pt modelId="{24B30B80-ACD2-49B0-BE5A-77E1A62B926F}" type="parTrans" cxnId="{278CD30A-A645-4D34-94A3-C03B2677159D}">
      <dgm:prSet/>
      <dgm:spPr>
        <a:solidFill>
          <a:schemeClr val="accent5">
            <a:lumMod val="20000"/>
            <a:lumOff val="8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9C10EDEA-3CC3-48F6-BA9A-21B607A3FF04}" type="sibTrans" cxnId="{278CD30A-A645-4D34-94A3-C03B2677159D}">
      <dgm:prSet/>
      <dgm:spPr/>
      <dgm:t>
        <a:bodyPr/>
        <a:lstStyle/>
        <a:p>
          <a:endParaRPr lang="ru-RU"/>
        </a:p>
      </dgm:t>
    </dgm:pt>
    <dgm:pt modelId="{3EA58A98-283C-4E02-B5FD-AAF349E4BDE3}" type="pres">
      <dgm:prSet presAssocID="{848840CF-3E93-4371-912C-8E4E45406C3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6985926-E4D1-4744-8F6D-AFE5ECD5C737}" type="pres">
      <dgm:prSet presAssocID="{0D45A0D4-9D9E-4DBA-A062-C0CBEAB6C999}" presName="root" presStyleCnt="0"/>
      <dgm:spPr/>
    </dgm:pt>
    <dgm:pt modelId="{8EBD6550-1287-4B2F-8EC9-BA401D47E251}" type="pres">
      <dgm:prSet presAssocID="{0D45A0D4-9D9E-4DBA-A062-C0CBEAB6C999}" presName="rootComposite" presStyleCnt="0"/>
      <dgm:spPr/>
    </dgm:pt>
    <dgm:pt modelId="{0251B30A-D257-41C1-B92F-5B6688861F71}" type="pres">
      <dgm:prSet presAssocID="{0D45A0D4-9D9E-4DBA-A062-C0CBEAB6C999}" presName="rootText" presStyleLbl="node1" presStyleIdx="0" presStyleCnt="1" custScaleX="82088" custScaleY="43641" custLinFactNeighborY="-13350"/>
      <dgm:spPr/>
      <dgm:t>
        <a:bodyPr/>
        <a:lstStyle/>
        <a:p>
          <a:endParaRPr lang="ru-RU"/>
        </a:p>
      </dgm:t>
    </dgm:pt>
    <dgm:pt modelId="{D781619C-41EB-4BD3-B673-C1F1C3846355}" type="pres">
      <dgm:prSet presAssocID="{0D45A0D4-9D9E-4DBA-A062-C0CBEAB6C999}" presName="rootConnector" presStyleLbl="node1" presStyleIdx="0" presStyleCnt="1"/>
      <dgm:spPr/>
      <dgm:t>
        <a:bodyPr/>
        <a:lstStyle/>
        <a:p>
          <a:endParaRPr lang="ru-RU"/>
        </a:p>
      </dgm:t>
    </dgm:pt>
    <dgm:pt modelId="{1776EF1A-CB7C-4F9A-9821-17B2899F877F}" type="pres">
      <dgm:prSet presAssocID="{0D45A0D4-9D9E-4DBA-A062-C0CBEAB6C999}" presName="childShape" presStyleCnt="0"/>
      <dgm:spPr/>
    </dgm:pt>
    <dgm:pt modelId="{00D0E147-1152-4CDB-B4E4-DBC068CFEFEB}" type="pres">
      <dgm:prSet presAssocID="{76159A73-07E4-4E94-A399-E6B221B2024D}" presName="Name13" presStyleLbl="parChTrans1D2" presStyleIdx="0" presStyleCnt="3"/>
      <dgm:spPr/>
      <dgm:t>
        <a:bodyPr/>
        <a:lstStyle/>
        <a:p>
          <a:endParaRPr lang="ru-RU"/>
        </a:p>
      </dgm:t>
    </dgm:pt>
    <dgm:pt modelId="{B72F5292-E069-4102-A5CB-42048D697F45}" type="pres">
      <dgm:prSet presAssocID="{34403B7F-4AED-417A-AE01-0E015EBE7257}" presName="childText" presStyleLbl="bgAcc1" presStyleIdx="0" presStyleCnt="3" custScaleX="51687" custScaleY="28986" custLinFactNeighborX="1972" custLinFactNeighborY="-178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59B88F-868E-4382-82AD-CA83985A93C8}" type="pres">
      <dgm:prSet presAssocID="{B2A4613F-0F70-462E-B49E-74BA5C8606AA}" presName="Name13" presStyleLbl="parChTrans1D2" presStyleIdx="1" presStyleCnt="3"/>
      <dgm:spPr/>
      <dgm:t>
        <a:bodyPr/>
        <a:lstStyle/>
        <a:p>
          <a:endParaRPr lang="ru-RU"/>
        </a:p>
      </dgm:t>
    </dgm:pt>
    <dgm:pt modelId="{03B76BDE-E581-4B91-880C-E6D72998432F}" type="pres">
      <dgm:prSet presAssocID="{33E7088F-970C-40F7-93F0-24F573DD2E46}" presName="childText" presStyleLbl="bgAcc1" presStyleIdx="1" presStyleCnt="3" custScaleX="65269" custScaleY="33744" custLinFactNeighborX="657" custLinFactNeighborY="-102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2B3493-B2DF-4CF7-A57C-8E399BB0DA5A}" type="pres">
      <dgm:prSet presAssocID="{24B30B80-ACD2-49B0-BE5A-77E1A62B926F}" presName="Name13" presStyleLbl="parChTrans1D2" presStyleIdx="2" presStyleCnt="3"/>
      <dgm:spPr/>
      <dgm:t>
        <a:bodyPr/>
        <a:lstStyle/>
        <a:p>
          <a:endParaRPr lang="ru-RU"/>
        </a:p>
      </dgm:t>
    </dgm:pt>
    <dgm:pt modelId="{8FAD7A70-4FF4-4C1E-93E0-FEC2C47808E8}" type="pres">
      <dgm:prSet presAssocID="{71F3B874-EC24-423F-A07A-D548DA2A75AC}" presName="childText" presStyleLbl="bgAcc1" presStyleIdx="2" presStyleCnt="3" custScaleX="81545" custScaleY="34284" custLinFactNeighborX="1959" custLinFactNeighborY="-74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C45740-7C26-4E44-8EA4-8CAF239D5557}" type="presOf" srcId="{0D45A0D4-9D9E-4DBA-A062-C0CBEAB6C999}" destId="{D781619C-41EB-4BD3-B673-C1F1C3846355}" srcOrd="1" destOrd="0" presId="urn:microsoft.com/office/officeart/2005/8/layout/hierarchy3"/>
    <dgm:cxn modelId="{B5DBB29E-4C64-478D-A66D-BB8C9868DDE8}" type="presOf" srcId="{76159A73-07E4-4E94-A399-E6B221B2024D}" destId="{00D0E147-1152-4CDB-B4E4-DBC068CFEFEB}" srcOrd="0" destOrd="0" presId="urn:microsoft.com/office/officeart/2005/8/layout/hierarchy3"/>
    <dgm:cxn modelId="{B331DA00-5C40-4367-84AE-4DACE6DFCC4C}" type="presOf" srcId="{34403B7F-4AED-417A-AE01-0E015EBE7257}" destId="{B72F5292-E069-4102-A5CB-42048D697F45}" srcOrd="0" destOrd="0" presId="urn:microsoft.com/office/officeart/2005/8/layout/hierarchy3"/>
    <dgm:cxn modelId="{278CD30A-A645-4D34-94A3-C03B2677159D}" srcId="{0D45A0D4-9D9E-4DBA-A062-C0CBEAB6C999}" destId="{71F3B874-EC24-423F-A07A-D548DA2A75AC}" srcOrd="2" destOrd="0" parTransId="{24B30B80-ACD2-49B0-BE5A-77E1A62B926F}" sibTransId="{9C10EDEA-3CC3-48F6-BA9A-21B607A3FF04}"/>
    <dgm:cxn modelId="{EBDA1197-B83F-4CFE-A689-FA0BAF9D0F63}" srcId="{848840CF-3E93-4371-912C-8E4E45406C33}" destId="{0D45A0D4-9D9E-4DBA-A062-C0CBEAB6C999}" srcOrd="0" destOrd="0" parTransId="{86A3309F-6470-4D18-B43D-50CCE22FAA25}" sibTransId="{7650136E-60DF-480D-B16F-CD93B5503886}"/>
    <dgm:cxn modelId="{55AF773A-7C04-4B55-B707-E0ADE3466F37}" type="presOf" srcId="{71F3B874-EC24-423F-A07A-D548DA2A75AC}" destId="{8FAD7A70-4FF4-4C1E-93E0-FEC2C47808E8}" srcOrd="0" destOrd="0" presId="urn:microsoft.com/office/officeart/2005/8/layout/hierarchy3"/>
    <dgm:cxn modelId="{6B504DE7-9540-40D0-A48C-5856B67A9010}" type="presOf" srcId="{0D45A0D4-9D9E-4DBA-A062-C0CBEAB6C999}" destId="{0251B30A-D257-41C1-B92F-5B6688861F71}" srcOrd="0" destOrd="0" presId="urn:microsoft.com/office/officeart/2005/8/layout/hierarchy3"/>
    <dgm:cxn modelId="{6B92EEFB-5E70-42B2-BEF9-62CC763D3285}" srcId="{0D45A0D4-9D9E-4DBA-A062-C0CBEAB6C999}" destId="{34403B7F-4AED-417A-AE01-0E015EBE7257}" srcOrd="0" destOrd="0" parTransId="{76159A73-07E4-4E94-A399-E6B221B2024D}" sibTransId="{88AB6A9C-F4B2-4DF7-BB11-8EBB0DC44015}"/>
    <dgm:cxn modelId="{C3886DB3-99D7-4219-B4C0-5CC4F96C4874}" type="presOf" srcId="{B2A4613F-0F70-462E-B49E-74BA5C8606AA}" destId="{F159B88F-868E-4382-82AD-CA83985A93C8}" srcOrd="0" destOrd="0" presId="urn:microsoft.com/office/officeart/2005/8/layout/hierarchy3"/>
    <dgm:cxn modelId="{8625B15F-99B8-48C2-B090-58437D167449}" srcId="{0D45A0D4-9D9E-4DBA-A062-C0CBEAB6C999}" destId="{33E7088F-970C-40F7-93F0-24F573DD2E46}" srcOrd="1" destOrd="0" parTransId="{B2A4613F-0F70-462E-B49E-74BA5C8606AA}" sibTransId="{F066321A-4D83-4FE8-BBDD-F2FBD8DC003F}"/>
    <dgm:cxn modelId="{6364A945-245D-40DD-9703-368DFB8914AD}" type="presOf" srcId="{33E7088F-970C-40F7-93F0-24F573DD2E46}" destId="{03B76BDE-E581-4B91-880C-E6D72998432F}" srcOrd="0" destOrd="0" presId="urn:microsoft.com/office/officeart/2005/8/layout/hierarchy3"/>
    <dgm:cxn modelId="{AE7174AB-73E8-425E-AD2B-582571B877A0}" type="presOf" srcId="{24B30B80-ACD2-49B0-BE5A-77E1A62B926F}" destId="{742B3493-B2DF-4CF7-A57C-8E399BB0DA5A}" srcOrd="0" destOrd="0" presId="urn:microsoft.com/office/officeart/2005/8/layout/hierarchy3"/>
    <dgm:cxn modelId="{41945FA0-BA6B-4F43-BE73-BBC532F48417}" type="presOf" srcId="{848840CF-3E93-4371-912C-8E4E45406C33}" destId="{3EA58A98-283C-4E02-B5FD-AAF349E4BDE3}" srcOrd="0" destOrd="0" presId="urn:microsoft.com/office/officeart/2005/8/layout/hierarchy3"/>
    <dgm:cxn modelId="{51FC1C75-E6CB-407B-BD57-181FC56C30F3}" type="presParOf" srcId="{3EA58A98-283C-4E02-B5FD-AAF349E4BDE3}" destId="{86985926-E4D1-4744-8F6D-AFE5ECD5C737}" srcOrd="0" destOrd="0" presId="urn:microsoft.com/office/officeart/2005/8/layout/hierarchy3"/>
    <dgm:cxn modelId="{E2DCB1E9-AB35-465C-8C2F-94E108DDCC36}" type="presParOf" srcId="{86985926-E4D1-4744-8F6D-AFE5ECD5C737}" destId="{8EBD6550-1287-4B2F-8EC9-BA401D47E251}" srcOrd="0" destOrd="0" presId="urn:microsoft.com/office/officeart/2005/8/layout/hierarchy3"/>
    <dgm:cxn modelId="{BA406003-7C9C-4EFA-8897-AC9D5F321200}" type="presParOf" srcId="{8EBD6550-1287-4B2F-8EC9-BA401D47E251}" destId="{0251B30A-D257-41C1-B92F-5B6688861F71}" srcOrd="0" destOrd="0" presId="urn:microsoft.com/office/officeart/2005/8/layout/hierarchy3"/>
    <dgm:cxn modelId="{1B40B208-60A8-47D0-8D7F-F7509EA29C82}" type="presParOf" srcId="{8EBD6550-1287-4B2F-8EC9-BA401D47E251}" destId="{D781619C-41EB-4BD3-B673-C1F1C3846355}" srcOrd="1" destOrd="0" presId="urn:microsoft.com/office/officeart/2005/8/layout/hierarchy3"/>
    <dgm:cxn modelId="{CA0AAEDA-930E-49C8-8B86-1EC473090B94}" type="presParOf" srcId="{86985926-E4D1-4744-8F6D-AFE5ECD5C737}" destId="{1776EF1A-CB7C-4F9A-9821-17B2899F877F}" srcOrd="1" destOrd="0" presId="urn:microsoft.com/office/officeart/2005/8/layout/hierarchy3"/>
    <dgm:cxn modelId="{A4891E7A-656C-4A9E-BADE-3B48E9D7EB13}" type="presParOf" srcId="{1776EF1A-CB7C-4F9A-9821-17B2899F877F}" destId="{00D0E147-1152-4CDB-B4E4-DBC068CFEFEB}" srcOrd="0" destOrd="0" presId="urn:microsoft.com/office/officeart/2005/8/layout/hierarchy3"/>
    <dgm:cxn modelId="{FF32C839-BFFF-4FD7-8D4D-2F2471C6F603}" type="presParOf" srcId="{1776EF1A-CB7C-4F9A-9821-17B2899F877F}" destId="{B72F5292-E069-4102-A5CB-42048D697F45}" srcOrd="1" destOrd="0" presId="urn:microsoft.com/office/officeart/2005/8/layout/hierarchy3"/>
    <dgm:cxn modelId="{607B17D5-5669-4960-B7A6-C91F1C705AB8}" type="presParOf" srcId="{1776EF1A-CB7C-4F9A-9821-17B2899F877F}" destId="{F159B88F-868E-4382-82AD-CA83985A93C8}" srcOrd="2" destOrd="0" presId="urn:microsoft.com/office/officeart/2005/8/layout/hierarchy3"/>
    <dgm:cxn modelId="{961CD881-4893-4F16-9C39-3BBC6EF3315F}" type="presParOf" srcId="{1776EF1A-CB7C-4F9A-9821-17B2899F877F}" destId="{03B76BDE-E581-4B91-880C-E6D72998432F}" srcOrd="3" destOrd="0" presId="urn:microsoft.com/office/officeart/2005/8/layout/hierarchy3"/>
    <dgm:cxn modelId="{C417C7F4-E58B-4D53-A4C2-034B5D54B678}" type="presParOf" srcId="{1776EF1A-CB7C-4F9A-9821-17B2899F877F}" destId="{742B3493-B2DF-4CF7-A57C-8E399BB0DA5A}" srcOrd="4" destOrd="0" presId="urn:microsoft.com/office/officeart/2005/8/layout/hierarchy3"/>
    <dgm:cxn modelId="{1D10C30B-5FF0-4CCD-BE2C-765305176244}" type="presParOf" srcId="{1776EF1A-CB7C-4F9A-9821-17B2899F877F}" destId="{8FAD7A70-4FF4-4C1E-93E0-FEC2C47808E8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51B30A-D257-41C1-B92F-5B6688861F71}">
      <dsp:nvSpPr>
        <dsp:cNvPr id="0" name=""/>
        <dsp:cNvSpPr/>
      </dsp:nvSpPr>
      <dsp:spPr>
        <a:xfrm>
          <a:off x="251512" y="150512"/>
          <a:ext cx="2305287" cy="612787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rPr>
            <a:t>Численность </a:t>
          </a:r>
          <a:br>
            <a: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rPr>
          </a:br>
          <a:r>
            <a: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rPr>
            <a:t>работников, человек</a:t>
          </a:r>
          <a:endParaRPr kumimoji="0" lang="ru-RU" sz="1600" b="0" i="0" u="none" strike="noStrike" kern="0" cap="none" spc="0" normalizeH="0" baseline="0" noProof="0" dirty="0">
            <a:ln>
              <a:noFill/>
            </a:ln>
            <a:solidFill>
              <a:schemeClr val="tx2">
                <a:lumMod val="75000"/>
              </a:schemeClr>
            </a:solidFill>
            <a:effectLst/>
            <a:uLnTx/>
            <a:uFillTx/>
            <a:latin typeface="Arial"/>
            <a:ea typeface="+mn-ea"/>
            <a:cs typeface="+mn-cs"/>
          </a:endParaRPr>
        </a:p>
      </dsp:txBody>
      <dsp:txXfrm>
        <a:off x="269460" y="168460"/>
        <a:ext cx="2269391" cy="576891"/>
      </dsp:txXfrm>
    </dsp:sp>
    <dsp:sp modelId="{00D0E147-1152-4CDB-B4E4-DBC068CFEFEB}">
      <dsp:nvSpPr>
        <dsp:cNvPr id="0" name=""/>
        <dsp:cNvSpPr/>
      </dsp:nvSpPr>
      <dsp:spPr>
        <a:xfrm>
          <a:off x="482041" y="763300"/>
          <a:ext cx="274832" cy="491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1524"/>
              </a:lnTo>
              <a:lnTo>
                <a:pt x="274832" y="491524"/>
              </a:lnTo>
            </a:path>
          </a:pathLst>
        </a:custGeom>
        <a:noFill/>
        <a:ln w="28575" cap="flat" cmpd="sng" algn="ctr">
          <a:solidFill>
            <a:srgbClr val="9DB5C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2F5292-E069-4102-A5CB-42048D697F45}">
      <dsp:nvSpPr>
        <dsp:cNvPr id="0" name=""/>
        <dsp:cNvSpPr/>
      </dsp:nvSpPr>
      <dsp:spPr>
        <a:xfrm>
          <a:off x="756873" y="1051321"/>
          <a:ext cx="1161225" cy="4070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7E9C9D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до 15</a:t>
          </a:r>
          <a:endParaRPr lang="ru-RU" sz="1600" kern="1200" dirty="0">
            <a:latin typeface="Arial" pitchFamily="34" charset="0"/>
            <a:cs typeface="Arial" pitchFamily="34" charset="0"/>
          </a:endParaRPr>
        </a:p>
      </dsp:txBody>
      <dsp:txXfrm>
        <a:off x="768794" y="1063242"/>
        <a:ext cx="1137383" cy="383166"/>
      </dsp:txXfrm>
    </dsp:sp>
    <dsp:sp modelId="{F159B88F-868E-4382-82AD-CA83985A93C8}">
      <dsp:nvSpPr>
        <dsp:cNvPr id="0" name=""/>
        <dsp:cNvSpPr/>
      </dsp:nvSpPr>
      <dsp:spPr>
        <a:xfrm>
          <a:off x="482041" y="763300"/>
          <a:ext cx="245289" cy="13890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9033"/>
              </a:lnTo>
              <a:lnTo>
                <a:pt x="245289" y="1389033"/>
              </a:lnTo>
            </a:path>
          </a:pathLst>
        </a:custGeom>
        <a:noFill/>
        <a:ln w="28575" cap="flat" cmpd="sng" algn="ctr">
          <a:solidFill>
            <a:srgbClr val="9DB5C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B76BDE-E581-4B91-880C-E6D72998432F}">
      <dsp:nvSpPr>
        <dsp:cNvPr id="0" name=""/>
        <dsp:cNvSpPr/>
      </dsp:nvSpPr>
      <dsp:spPr>
        <a:xfrm>
          <a:off x="727330" y="1915424"/>
          <a:ext cx="1466365" cy="4738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7E9C9D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от 16 до 100</a:t>
          </a:r>
          <a:endParaRPr lang="ru-RU" sz="1600" kern="1200" dirty="0">
            <a:latin typeface="Arial" pitchFamily="34" charset="0"/>
            <a:cs typeface="Arial" pitchFamily="34" charset="0"/>
          </a:endParaRPr>
        </a:p>
      </dsp:txBody>
      <dsp:txXfrm>
        <a:off x="741208" y="1929302"/>
        <a:ext cx="1438609" cy="446062"/>
      </dsp:txXfrm>
    </dsp:sp>
    <dsp:sp modelId="{742B3493-B2DF-4CF7-A57C-8E399BB0DA5A}">
      <dsp:nvSpPr>
        <dsp:cNvPr id="0" name=""/>
        <dsp:cNvSpPr/>
      </dsp:nvSpPr>
      <dsp:spPr>
        <a:xfrm>
          <a:off x="482041" y="763300"/>
          <a:ext cx="274540" cy="22569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6913"/>
              </a:lnTo>
              <a:lnTo>
                <a:pt x="274540" y="2256913"/>
              </a:lnTo>
            </a:path>
          </a:pathLst>
        </a:custGeom>
        <a:noFill/>
        <a:ln w="28575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AD7A70-4FF4-4C1E-93E0-FEC2C47808E8}">
      <dsp:nvSpPr>
        <dsp:cNvPr id="0" name=""/>
        <dsp:cNvSpPr/>
      </dsp:nvSpPr>
      <dsp:spPr>
        <a:xfrm>
          <a:off x="756581" y="2779514"/>
          <a:ext cx="1832030" cy="481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7E9C9D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от 101 до 250</a:t>
          </a:r>
          <a:endParaRPr lang="ru-RU" sz="1600" kern="1200" dirty="0">
            <a:latin typeface="Arial" pitchFamily="34" charset="0"/>
            <a:cs typeface="Arial" pitchFamily="34" charset="0"/>
          </a:endParaRPr>
        </a:p>
      </dsp:txBody>
      <dsp:txXfrm>
        <a:off x="770681" y="2793614"/>
        <a:ext cx="1803830" cy="453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0.19355</cdr:x>
      <cdr:y>0.08571</cdr:y>
    </cdr:from>
    <cdr:to>
      <cdr:x>0.33719</cdr:x>
      <cdr:y>0.30216</cdr:y>
    </cdr:to>
    <cdr:sp macro="" textlink="">
      <cdr:nvSpPr>
        <cdr:cNvPr id="3" name="AutoShape 1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 rot="10800000">
          <a:off x="432048" y="216024"/>
          <a:ext cx="320648" cy="545515"/>
        </a:xfrm>
        <a:prstGeom xmlns:a="http://schemas.openxmlformats.org/drawingml/2006/main" prst="downArrow">
          <a:avLst>
            <a:gd name="adj1" fmla="val 41861"/>
            <a:gd name="adj2" fmla="val 46202"/>
          </a:avLst>
        </a:prstGeom>
        <a:gradFill xmlns:a="http://schemas.openxmlformats.org/drawingml/2006/main" rotWithShape="0">
          <a:gsLst>
            <a:gs pos="0">
              <a:srgbClr val="C0504D"/>
            </a:gs>
            <a:gs pos="100000">
              <a:srgbClr val="923633"/>
            </a:gs>
          </a:gsLst>
          <a:path path="rect">
            <a:fillToRect l="50000" t="50000" r="50000" b="50000"/>
          </a:path>
        </a:gradFill>
        <a:ln xmlns:a="http://schemas.openxmlformats.org/drawingml/2006/main" w="0">
          <a:noFill/>
          <a:miter lim="800000"/>
          <a:headEnd/>
          <a:tailEnd/>
        </a:ln>
        <a:effectLst xmlns:a="http://schemas.openxmlformats.org/drawingml/2006/main">
          <a:outerShdw dist="63500" dir="3187806" algn="ctr" rotWithShape="0">
            <a:srgbClr val="622423"/>
          </a:outerShdw>
        </a:effectLst>
      </cdr:spPr>
      <cdr:txBody>
        <a:bodyPr xmlns:a="http://schemas.openxmlformats.org/drawingml/2006/main" vert="eaVert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0.16216</cdr:x>
      <cdr:y>0.23706</cdr:y>
    </cdr:from>
    <cdr:to>
      <cdr:x>0.28251</cdr:x>
      <cdr:y>0.38672</cdr:y>
    </cdr:to>
    <cdr:sp macro="" textlink="">
      <cdr:nvSpPr>
        <cdr:cNvPr id="2" name="AutoShape 1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 rot="10800000">
          <a:off x="432048" y="864096"/>
          <a:ext cx="320648" cy="545515"/>
        </a:xfrm>
        <a:prstGeom xmlns:a="http://schemas.openxmlformats.org/drawingml/2006/main" prst="downArrow">
          <a:avLst>
            <a:gd name="adj1" fmla="val 41861"/>
            <a:gd name="adj2" fmla="val 46202"/>
          </a:avLst>
        </a:prstGeom>
        <a:gradFill xmlns:a="http://schemas.openxmlformats.org/drawingml/2006/main" rotWithShape="0">
          <a:gsLst>
            <a:gs pos="0">
              <a:srgbClr val="C0504D"/>
            </a:gs>
            <a:gs pos="100000">
              <a:srgbClr val="923633"/>
            </a:gs>
          </a:gsLst>
          <a:path path="rect">
            <a:fillToRect l="50000" t="50000" r="50000" b="50000"/>
          </a:path>
        </a:gradFill>
        <a:ln xmlns:a="http://schemas.openxmlformats.org/drawingml/2006/main" w="0">
          <a:noFill/>
          <a:miter lim="800000"/>
          <a:headEnd/>
          <a:tailEnd/>
        </a:ln>
        <a:effectLst xmlns:a="http://schemas.openxmlformats.org/drawingml/2006/main">
          <a:outerShdw dist="63500" dir="3187806" algn="ctr" rotWithShape="0">
            <a:srgbClr val="622423"/>
          </a:outerShdw>
        </a:effectLst>
      </cdr:spPr>
      <cdr:txBody>
        <a:bodyPr xmlns:a="http://schemas.openxmlformats.org/drawingml/2006/main" vert="eaVert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890626" cy="493791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8506" y="2"/>
            <a:ext cx="2890626" cy="493791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/>
            </a:lvl1pPr>
          </a:lstStyle>
          <a:p>
            <a:fld id="{52CC0673-3F59-402A-A6D4-224EFCA9623F}" type="datetimeFigureOut">
              <a:rPr lang="ru-RU" smtClean="0"/>
              <a:t>23.11.2017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65188" y="738188"/>
            <a:ext cx="4940300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7068" y="4691025"/>
            <a:ext cx="5336540" cy="4444127"/>
          </a:xfrm>
          <a:prstGeom prst="rect">
            <a:avLst/>
          </a:prstGeom>
        </p:spPr>
        <p:txBody>
          <a:bodyPr vert="horz" lIns="92418" tIns="46209" rIns="92418" bIns="4620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80334"/>
            <a:ext cx="2890626" cy="493791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8506" y="9380334"/>
            <a:ext cx="2890626" cy="493791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/>
            </a:lvl1pPr>
          </a:lstStyle>
          <a:p>
            <a:fld id="{64367214-68CE-4A56-B55C-A99C02FC2C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841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67214-68CE-4A56-B55C-A99C02FC2CD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41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67214-68CE-4A56-B55C-A99C02FC2CD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296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67214-68CE-4A56-B55C-A99C02FC2CD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251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67214-68CE-4A56-B55C-A99C02FC2CD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291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67214-68CE-4A56-B55C-A99C02FC2CD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32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A6C70-16A0-486F-93EC-5DA8ADCFEB34}" type="datetime1">
              <a:rPr lang="ru-RU" smtClean="0"/>
              <a:t>23.11.2017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1AB92B-C8AF-47E4-9335-74355FB4B90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71D6-AE3B-4704-BAE3-B68EDABD9535}" type="datetime1">
              <a:rPr lang="ru-RU" smtClean="0"/>
              <a:t>23.11.2017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B92B-C8AF-47E4-9335-74355FB4B9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257C-6B88-41CF-A50B-D25396F33FA6}" type="datetime1">
              <a:rPr lang="ru-RU" smtClean="0"/>
              <a:t>23.11.2017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B92B-C8AF-47E4-9335-74355FB4B9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503CA-206E-412A-8F62-36FC827A2318}" type="datetime1">
              <a:rPr lang="ru-RU" smtClean="0"/>
              <a:t>23.11.2017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B92B-C8AF-47E4-9335-74355FB4B9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A5F4A-BFE2-4DA5-9D1F-8B4F014ADD4A}" type="datetime1">
              <a:rPr lang="ru-RU" smtClean="0"/>
              <a:t>23.11.2017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B92B-C8AF-47E4-9335-74355FB4B90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11B48-E157-4391-AB46-1AD492E04109}" type="datetime1">
              <a:rPr lang="ru-RU" smtClean="0"/>
              <a:t>23.11.2017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B92B-C8AF-47E4-9335-74355FB4B90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87175-44EA-40C7-A50B-05F64494A9A7}" type="datetime1">
              <a:rPr lang="ru-RU" smtClean="0"/>
              <a:t>23.11.2017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B92B-C8AF-47E4-9335-74355FB4B90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E51C-553F-41AC-9834-C284B995B473}" type="datetime1">
              <a:rPr lang="ru-RU" smtClean="0"/>
              <a:t>23.11.2017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B92B-C8AF-47E4-9335-74355FB4B9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EBB4-1814-426D-B819-4B878C358B0F}" type="datetime1">
              <a:rPr lang="ru-RU" smtClean="0"/>
              <a:t>23.11.2017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B92B-C8AF-47E4-9335-74355FB4B9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56886-7F8E-44E3-9A39-ECBEC9CA83C9}" type="datetime1">
              <a:rPr lang="ru-RU" smtClean="0"/>
              <a:t>23.11.2017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B92B-C8AF-47E4-9335-74355FB4B9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31FF-2582-4923-80D9-345FDE91D456}" type="datetime1">
              <a:rPr lang="ru-RU" smtClean="0"/>
              <a:t>23.11.2017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B92B-C8AF-47E4-9335-74355FB4B9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57096437-A5BC-420B-A994-EDD662E12F14}" type="datetime1">
              <a:rPr lang="ru-RU" smtClean="0"/>
              <a:t>23.11.2017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71AB92B-C8AF-47E4-9335-74355FB4B90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2.png"/><Relationship Id="rId7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gks.ru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vladimirstat.gks.ru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chart" Target="../charts/chart2.xml"/><Relationship Id="rId7" Type="http://schemas.openxmlformats.org/officeDocument/2006/relationships/diagramQuickStyle" Target="../diagrams/quickStyle1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4.png"/><Relationship Id="rId4" Type="http://schemas.openxmlformats.org/officeDocument/2006/relationships/chart" Target="../charts/chart3.xml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9" r="8533"/>
          <a:stretch/>
        </p:blipFill>
        <p:spPr>
          <a:xfrm>
            <a:off x="0" y="4177"/>
            <a:ext cx="9144000" cy="1102432"/>
          </a:xfrm>
          <a:prstGeom prst="rect">
            <a:avLst/>
          </a:prstGeom>
          <a:effectLst>
            <a:reflection blurRad="12700" stA="38000" endPos="50000" dist="127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1351" y="1844824"/>
            <a:ext cx="7732785" cy="3024336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ru-RU" sz="2800" b="1" cap="all" dirty="0" smtClean="0">
                <a:latin typeface="Times New Roman" pitchFamily="18" charset="0"/>
                <a:cs typeface="Times New Roman" pitchFamily="18" charset="0"/>
              </a:rPr>
              <a:t>Предпринимательская активность в свете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ИТОГОВ СПЛОШНОГО НАБЛЮДЕНИЯ  ЗА ДЕЯТЕЛЬНОСТЬЮ МАЛОГО И СРЕДНЕГО БИЗНЕСА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 2015 ГОД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50037" y="155172"/>
            <a:ext cx="6660232" cy="792088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110000"/>
              </a:lnSpc>
            </a:pP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Федеральная служба государственной статистики</a:t>
            </a:r>
          </a:p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Территориальный орган Федеральной службы государственной статистики по Владимирской области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905"/>
          <a:stretch/>
        </p:blipFill>
        <p:spPr>
          <a:xfrm>
            <a:off x="884009" y="34513"/>
            <a:ext cx="874921" cy="1033406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388207" y="5468175"/>
            <a:ext cx="4316178" cy="71897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Руководитель А.Н. Быков, </a:t>
            </a:r>
            <a:endParaRPr lang="en-US" sz="2400" b="0" dirty="0" smtClean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400" b="0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0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23 ноября 2017г</a:t>
            </a:r>
            <a:r>
              <a:rPr lang="ru-RU" sz="2000" b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r>
              <a:rPr lang="en-US" sz="2000" b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ru-RU" sz="2000" b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77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3913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Число </a:t>
            </a:r>
            <a:r>
              <a:rPr lang="ru-RU" sz="2000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юридических лиц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 субъектов малого и среднего предпринимательства по субъектам Российской Федерации в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2015 г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8789400" y="6544990"/>
            <a:ext cx="349202" cy="313010"/>
          </a:xfrm>
        </p:spPr>
        <p:txBody>
          <a:bodyPr/>
          <a:lstStyle/>
          <a:p>
            <a:fld id="{A71AB92B-C8AF-47E4-9335-74355FB4B903}" type="slidenum">
              <a:rPr lang="ru-RU" smtClean="0"/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467544" y="883137"/>
            <a:ext cx="8064896" cy="5661853"/>
            <a:chOff x="0" y="1124744"/>
            <a:chExt cx="7289297" cy="5117354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1"/>
            <a:stretch/>
          </p:blipFill>
          <p:spPr>
            <a:xfrm>
              <a:off x="0" y="1268760"/>
              <a:ext cx="7289297" cy="4973338"/>
            </a:xfrm>
            <a:prstGeom prst="rect">
              <a:avLst/>
            </a:prstGeom>
          </p:spPr>
        </p:pic>
        <p:cxnSp>
          <p:nvCxnSpPr>
            <p:cNvPr id="5" name="Прямая соединительная линия 4"/>
            <p:cNvCxnSpPr/>
            <p:nvPr/>
          </p:nvCxnSpPr>
          <p:spPr>
            <a:xfrm flipV="1">
              <a:off x="427287" y="2230865"/>
              <a:ext cx="749227" cy="7266"/>
            </a:xfrm>
            <a:prstGeom prst="line">
              <a:avLst/>
            </a:prstGeom>
            <a:ln w="190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0" name="Прямоугольник 9"/>
            <p:cNvSpPr/>
            <p:nvPr/>
          </p:nvSpPr>
          <p:spPr>
            <a:xfrm>
              <a:off x="3563888" y="1124744"/>
              <a:ext cx="64807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37194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913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Численность субъектов малого и среднего предпринимательства – юридических лиц в расчете на 1000 человек населения по субъектам Российской Федерации в 2015 </a:t>
            </a:r>
            <a:r>
              <a:rPr lang="ru-RU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г.</a:t>
            </a:r>
            <a:endParaRPr lang="ru-RU" b="1" dirty="0"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1023" t="15061" r="44576" b="4529"/>
          <a:stretch/>
        </p:blipFill>
        <p:spPr>
          <a:xfrm>
            <a:off x="721636" y="650244"/>
            <a:ext cx="4775494" cy="6207756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2988860" y="2235054"/>
            <a:ext cx="961125" cy="453555"/>
            <a:chOff x="2988860" y="2235054"/>
            <a:chExt cx="961125" cy="453555"/>
          </a:xfrm>
        </p:grpSpPr>
        <p:sp>
          <p:nvSpPr>
            <p:cNvPr id="8" name="TextBox 7"/>
            <p:cNvSpPr txBox="1"/>
            <p:nvPr/>
          </p:nvSpPr>
          <p:spPr>
            <a:xfrm>
              <a:off x="3229905" y="2235054"/>
              <a:ext cx="720080" cy="338554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14,45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 flipH="1">
              <a:off x="2988860" y="2573608"/>
              <a:ext cx="241046" cy="115001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Прямоугольник 1"/>
          <p:cNvSpPr/>
          <p:nvPr/>
        </p:nvSpPr>
        <p:spPr>
          <a:xfrm flipV="1">
            <a:off x="1324501" y="2682187"/>
            <a:ext cx="1476506" cy="45719"/>
          </a:xfrm>
          <a:prstGeom prst="rect">
            <a:avLst/>
          </a:prstGeom>
          <a:solidFill>
            <a:srgbClr val="00A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1AB92B-C8AF-47E4-9335-74355FB4B90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41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913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Численность индивидуальных предпринимателей - субъектов малого и среднего предпринимательства по субъектам Российской Федерации в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2015 г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1AB92B-C8AF-47E4-9335-74355FB4B903}" type="slidenum">
              <a:rPr lang="ru-RU" smtClean="0"/>
              <a:t>12</a:t>
            </a:fld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652223" y="980728"/>
            <a:ext cx="7839553" cy="5447630"/>
            <a:chOff x="38547" y="1124744"/>
            <a:chExt cx="7205024" cy="5006702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72"/>
            <a:stretch/>
          </p:blipFill>
          <p:spPr>
            <a:xfrm>
              <a:off x="38547" y="1124744"/>
              <a:ext cx="7205024" cy="5006702"/>
            </a:xfrm>
            <a:prstGeom prst="rect">
              <a:avLst/>
            </a:prstGeom>
          </p:spPr>
        </p:pic>
        <p:cxnSp>
          <p:nvCxnSpPr>
            <p:cNvPr id="8" name="Прямая соединительная линия 7"/>
            <p:cNvCxnSpPr/>
            <p:nvPr/>
          </p:nvCxnSpPr>
          <p:spPr>
            <a:xfrm>
              <a:off x="352896" y="2123380"/>
              <a:ext cx="762720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394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913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Численность субъектов малого и среднего предпринимательства – индивидуальных предпринимателей в расчете на 1000 человек населения по субъектам Российской Федерации в </a:t>
            </a:r>
            <a:r>
              <a:rPr lang="ru-RU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2015 г</a:t>
            </a:r>
            <a:r>
              <a:rPr lang="ru-RU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0950" t="13318" r="41823" b="4615"/>
          <a:stretch/>
        </p:blipFill>
        <p:spPr>
          <a:xfrm>
            <a:off x="467544" y="927242"/>
            <a:ext cx="4752528" cy="5886134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3635896" y="2242206"/>
            <a:ext cx="904521" cy="408682"/>
            <a:chOff x="3739487" y="2204864"/>
            <a:chExt cx="904521" cy="408682"/>
          </a:xfrm>
        </p:grpSpPr>
        <p:sp>
          <p:nvSpPr>
            <p:cNvPr id="7" name="TextBox 6"/>
            <p:cNvSpPr txBox="1"/>
            <p:nvPr/>
          </p:nvSpPr>
          <p:spPr>
            <a:xfrm>
              <a:off x="3995936" y="2204864"/>
              <a:ext cx="648072" cy="338554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22,1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 flipH="1">
              <a:off x="3739487" y="2543418"/>
              <a:ext cx="256449" cy="7012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278" y="2629896"/>
            <a:ext cx="1925350" cy="4571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1AB92B-C8AF-47E4-9335-74355FB4B90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61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Доля  </a:t>
            </a:r>
            <a:r>
              <a:rPr lang="ru-RU" sz="2000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Владимирской области в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общем  числе субъектов малого </a:t>
            </a:r>
          </a:p>
          <a:p>
            <a:pPr algn="ctr"/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среднего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предпринимательства Центрального федерального округа, Российской Федерации в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2015 г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 (в процентах)</a:t>
            </a:r>
            <a:endParaRPr lang="ru-RU" sz="2000" b="1" dirty="0"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5019" y="1017338"/>
            <a:ext cx="8901478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Владимирская область занимает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место в ЦФО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общему числу субъектов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малого и среднего предпринимательства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юридических лиц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место по численности индивидуальных предпринимателей. 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Совокупность субъектов малого и среднего бизнеса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Владимирской области в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общем числе субъектов малого и среднего предпринимательства ЦФО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5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лет снизилась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0,8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п.п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4,9%  в 2010г.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4,1%  в 2015г.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895539"/>
              </p:ext>
            </p:extLst>
          </p:nvPr>
        </p:nvGraphicFramePr>
        <p:xfrm>
          <a:off x="323528" y="2564904"/>
          <a:ext cx="8424936" cy="4232546"/>
        </p:xfrm>
        <a:graphic>
          <a:graphicData uri="http://schemas.openxmlformats.org/drawingml/2006/table">
            <a:tbl>
              <a:tblPr firstRow="1" firstCol="1" bandRow="1"/>
              <a:tblGrid>
                <a:gridCol w="3240360"/>
                <a:gridCol w="1836204"/>
                <a:gridCol w="1764196"/>
                <a:gridCol w="1584176"/>
              </a:tblGrid>
              <a:tr h="45389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Владимирская область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показателя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(в процентах) относительно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21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Центрального федерального округа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8590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субъектов малого и среднего предпринимательства - юридических лиц, единиц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20 192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453897">
                <a:tc>
                  <a:txBody>
                    <a:bodyPr/>
                    <a:lstStyle/>
                    <a:p>
                      <a:pPr indent="198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средние предприятия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619862">
                <a:tc>
                  <a:txBody>
                    <a:bodyPr/>
                    <a:lstStyle/>
                    <a:p>
                      <a:pPr indent="198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малые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предприятия</a:t>
                      </a:r>
                    </a:p>
                    <a:p>
                      <a:pPr indent="198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(включая</a:t>
                      </a:r>
                      <a:r>
                        <a:rPr lang="ru-RU" sz="1400" b="1" baseline="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микропредприятия</a:t>
                      </a:r>
                      <a:r>
                        <a:rPr lang="ru-RU" sz="1400" b="1" baseline="0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20 022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453897">
                <a:tc>
                  <a:txBody>
                    <a:bodyPr/>
                    <a:lstStyle/>
                    <a:p>
                      <a:pPr indent="198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микропредприятия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17 601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572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Численность индивидуальных 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предпринимателей, человек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30 881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8823029" y="6492875"/>
            <a:ext cx="320971" cy="365125"/>
          </a:xfrm>
        </p:spPr>
        <p:txBody>
          <a:bodyPr/>
          <a:lstStyle/>
          <a:p>
            <a:fld id="{A71AB92B-C8AF-47E4-9335-74355FB4B903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215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46" y="1314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Число субъектов малого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среднего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предпринимательства – юридических лиц </a:t>
            </a:r>
            <a:r>
              <a:rPr lang="ru-RU" sz="2000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муниципальным образованиям Владимирской области </a:t>
            </a:r>
            <a:r>
              <a:rPr lang="ru-RU" sz="2000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 2015 г.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1123" y="848374"/>
            <a:ext cx="89856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Всего 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свою деятельность на территории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Владимирской области в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2015 г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отчитались 20 192 юридических лица (действовавших и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приостановивших деятельность), из них  осуществляли деятельность 12 959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малых и средних предприятий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fontAlgn="base">
              <a:spcAft>
                <a:spcPts val="0"/>
              </a:spcAft>
            </a:pP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1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34431755"/>
              </p:ext>
            </p:extLst>
          </p:nvPr>
        </p:nvGraphicFramePr>
        <p:xfrm>
          <a:off x="142197" y="1700808"/>
          <a:ext cx="6574635" cy="4408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739720"/>
              </p:ext>
            </p:extLst>
          </p:nvPr>
        </p:nvGraphicFramePr>
        <p:xfrm>
          <a:off x="2987824" y="2348880"/>
          <a:ext cx="6768752" cy="4509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1AB92B-C8AF-47E4-9335-74355FB4B90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30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46" y="1314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-40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Численность индивидуальных предпринимателей по муниципальным образованиям </a:t>
            </a:r>
            <a:r>
              <a:rPr lang="ru-RU" sz="2000" b="1" spc="-40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Владимирской </a:t>
            </a:r>
            <a:r>
              <a:rPr lang="ru-RU" sz="2000" b="1" spc="-40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области в </a:t>
            </a:r>
            <a:r>
              <a:rPr lang="ru-RU" sz="2000" b="1" spc="-40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2015 г</a:t>
            </a:r>
            <a:r>
              <a:rPr lang="ru-RU" sz="2000" b="1" spc="-40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6" name="Диаграмм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095872"/>
              </p:ext>
            </p:extLst>
          </p:nvPr>
        </p:nvGraphicFramePr>
        <p:xfrm>
          <a:off x="27354" y="1303859"/>
          <a:ext cx="8001029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174643"/>
              </p:ext>
            </p:extLst>
          </p:nvPr>
        </p:nvGraphicFramePr>
        <p:xfrm>
          <a:off x="3491880" y="2220093"/>
          <a:ext cx="6048672" cy="4637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756051" y="6453336"/>
            <a:ext cx="349202" cy="365125"/>
          </a:xfrm>
        </p:spPr>
        <p:txBody>
          <a:bodyPr/>
          <a:lstStyle/>
          <a:p>
            <a:fld id="{A71AB92B-C8AF-47E4-9335-74355FB4B903}" type="slidenum">
              <a:rPr lang="ru-RU" smtClean="0"/>
              <a:t>16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07504" y="750837"/>
            <a:ext cx="8997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За свою деятельность на территории Владимирской области в 2015г. отчитался 30 881 индивидуальный предприниматель, осуществляли деятельность 24 988 индивидуальных предпринимателей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99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6458" y="884152"/>
            <a:ext cx="878497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статистический показатель для оценки эффективности деятельности органов местного самоуправления городских округов и муниципальных районов, рассчитывается 1 раз в 5 лет по итогам сплошного наблюдения)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46" y="1314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100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Число субъектов малого и среднего предпринимательства  в расчете </a:t>
            </a:r>
            <a:endParaRPr lang="ru-RU" b="1" spc="-100" dirty="0" smtClean="0"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spc="-100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spc="-100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10 тысяч человек населения по муниципальным образованиям </a:t>
            </a:r>
            <a:r>
              <a:rPr lang="ru-RU" b="1" spc="-100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Владимирской области</a:t>
            </a:r>
            <a:endParaRPr lang="ru-RU" b="1" spc="-100" dirty="0"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31081703"/>
              </p:ext>
            </p:extLst>
          </p:nvPr>
        </p:nvGraphicFramePr>
        <p:xfrm>
          <a:off x="485969" y="1556792"/>
          <a:ext cx="8205954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1AB92B-C8AF-47E4-9335-74355FB4B90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33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1610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40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Число </a:t>
            </a:r>
            <a:r>
              <a:rPr lang="ru-RU" b="1" spc="-40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субъектов малого </a:t>
            </a:r>
            <a:r>
              <a:rPr lang="ru-RU" b="1" spc="-40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и среднего </a:t>
            </a:r>
            <a:r>
              <a:rPr lang="ru-RU" b="1" spc="-40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предпринимательства – юридических лиц и индивидуальных предпринимателей по видам экономической деятельности </a:t>
            </a:r>
          </a:p>
          <a:p>
            <a:pPr algn="ctr"/>
            <a:r>
              <a:rPr lang="ru-RU" b="1" spc="-40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spc="-40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2015 г</a:t>
            </a:r>
            <a:r>
              <a:rPr lang="ru-RU" b="1" spc="-40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 (в процентах)</a:t>
            </a:r>
            <a:endParaRPr lang="ru-RU" b="1" spc="-40" dirty="0"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1AB92B-C8AF-47E4-9335-74355FB4B903}" type="slidenum">
              <a:rPr lang="ru-RU" smtClean="0"/>
              <a:t>18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02742"/>
            <a:ext cx="6401355" cy="61879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475" y="783706"/>
            <a:ext cx="4407790" cy="618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521" y="-61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Число замещенных рабочих мест юридических лиц – субъектов малого и среднего предпринимательства по субъектам Российской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Федерации в 2015 г.</a:t>
            </a:r>
            <a:endParaRPr lang="ru-RU" sz="2000" b="1" dirty="0" smtClean="0"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(в процентах к итогу)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395536" y="832287"/>
            <a:ext cx="5112568" cy="5916471"/>
            <a:chOff x="755576" y="1009563"/>
            <a:chExt cx="4896544" cy="573180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/>
            <a:srcRect l="32682" t="13300" r="33864" b="6288"/>
            <a:stretch/>
          </p:blipFill>
          <p:spPr>
            <a:xfrm>
              <a:off x="755576" y="1009563"/>
              <a:ext cx="4896544" cy="5731805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 rot="10800000" flipV="1">
              <a:off x="1187624" y="2735209"/>
              <a:ext cx="576064" cy="45719"/>
            </a:xfrm>
            <a:prstGeom prst="rect">
              <a:avLst/>
            </a:prstGeom>
            <a:solidFill>
              <a:srgbClr val="FFC000">
                <a:alpha val="3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 rot="10800000" flipV="1">
              <a:off x="1835696" y="2735209"/>
              <a:ext cx="288032" cy="45719"/>
            </a:xfrm>
            <a:prstGeom prst="rect">
              <a:avLst/>
            </a:prstGeom>
            <a:solidFill>
              <a:srgbClr val="00A6A2">
                <a:alpha val="3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 rot="10800000" flipV="1">
              <a:off x="2123728" y="2743858"/>
              <a:ext cx="144016" cy="45719"/>
            </a:xfrm>
            <a:prstGeom prst="rect">
              <a:avLst/>
            </a:prstGeom>
            <a:solidFill>
              <a:srgbClr val="FFC000">
                <a:alpha val="3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5" name="Группа 14"/>
            <p:cNvGrpSpPr/>
            <p:nvPr/>
          </p:nvGrpSpPr>
          <p:grpSpPr>
            <a:xfrm>
              <a:off x="2271639" y="2301458"/>
              <a:ext cx="932208" cy="458337"/>
              <a:chOff x="2286605" y="2276872"/>
              <a:chExt cx="932208" cy="458337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714757" y="2276872"/>
                <a:ext cx="504056" cy="338554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1,1</a:t>
                </a:r>
                <a:endParaRPr lang="ru-RU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Прямая соединительная линия 11"/>
              <p:cNvCxnSpPr/>
              <p:nvPr/>
            </p:nvCxnSpPr>
            <p:spPr>
              <a:xfrm flipV="1">
                <a:off x="2286605" y="2615427"/>
                <a:ext cx="428152" cy="119782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1AB92B-C8AF-47E4-9335-74355FB4B90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01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04" y="653374"/>
            <a:ext cx="8498561" cy="46699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1094095"/>
            <a:ext cx="4791871" cy="21033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4" y="2835258"/>
            <a:ext cx="4999153" cy="17375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16372"/>
            <a:ext cx="2334970" cy="2206943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037781" y="5484265"/>
            <a:ext cx="7358082" cy="428646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457200" eaLnBrk="0" hangingPunct="0">
              <a:lnSpc>
                <a:spcPct val="90000"/>
              </a:lnSpc>
              <a:defRPr/>
            </a:pPr>
            <a:r>
              <a:rPr lang="ru-RU" sz="2600" b="1" kern="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СПЛОШНОЕ НАБЛЮДЕНИЕ </a:t>
            </a:r>
            <a:r>
              <a:rPr lang="ru-RU" sz="2600" b="1" kern="0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2016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1AB92B-C8AF-47E4-9335-74355FB4B903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438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857" y="789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Число </a:t>
            </a:r>
            <a:r>
              <a:rPr lang="ru-RU" sz="2000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замещенных рабочих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 субъектов малого и среднего предпринимательства по категориям предприятий в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2015 г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(в процентах) </a:t>
            </a:r>
            <a:endParaRPr lang="ru-RU" sz="2000" b="1" dirty="0"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2331" y="4111070"/>
            <a:ext cx="87276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2015 г.  на малых и средних предприятиях  Владимирской области было занято около 149 тыс. человек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2010г.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162,4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тыс.), почти каждый   третий занятый в экономике. Из них работников списочного состава – 136 тыс. (92%).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среднем на одно действующее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юридическое лицо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приходилось 11  рабочих мест (среднероссийское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значение - 9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сфере  индивидуального предпринимательства число замещенных рабочих мест (включая работающих членов семьи, партнеров и наемных работников)  приблизилось к 63 тыс. человек, из них  около 35 тыс. (55%) - наемные работники, около 3 тыс. (5%) - партнеры и помогающие члены семьи. В среднем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один предприниматель  создал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рабочих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места (среднероссийское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значение  - 2 ).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целом  по 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совокупному числу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замещенных рабочих мест 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субъектов малого и среднего предпринимательства на Владимирскую область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 ЦФО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приходилось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4,1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(2010г -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4,5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%).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пять лет в 33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регионе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число замещенных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рабочих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мест, созданных субъектами малого и среднего бизнеса,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сократилось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14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тысяч.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47245" t="32209" b="57002"/>
          <a:stretch/>
        </p:blipFill>
        <p:spPr>
          <a:xfrm>
            <a:off x="2267744" y="1158223"/>
            <a:ext cx="6432026" cy="6169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3775" y="1235637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Юридические лица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855966" y="6544990"/>
            <a:ext cx="288034" cy="313010"/>
          </a:xfrm>
        </p:spPr>
        <p:txBody>
          <a:bodyPr/>
          <a:lstStyle/>
          <a:p>
            <a:fld id="{A71AB92B-C8AF-47E4-9335-74355FB4B903}" type="slidenum">
              <a:rPr lang="ru-RU" smtClean="0"/>
              <a:t>20</a:t>
            </a:fld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255811" y="1898796"/>
            <a:ext cx="5282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380848" y="1911816"/>
            <a:ext cx="6124598" cy="928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220163" y="1910305"/>
            <a:ext cx="6115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065" t="38562" r="1382" b="47153"/>
          <a:stretch/>
        </p:blipFill>
        <p:spPr>
          <a:xfrm>
            <a:off x="2309454" y="2504901"/>
            <a:ext cx="6226851" cy="657538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2421458" y="3287506"/>
            <a:ext cx="609917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88146" y="3262667"/>
            <a:ext cx="536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24614" y="3275062"/>
            <a:ext cx="6215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8519" y="2390213"/>
            <a:ext cx="217812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Индивидуальные предприниматели (включая работающих членов семьи, партнеров и наемных работников)</a:t>
            </a:r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72" y="3549116"/>
            <a:ext cx="7281342" cy="4185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60032" y="1266069"/>
            <a:ext cx="360040" cy="257369"/>
          </a:xfrm>
          <a:prstGeom prst="rect">
            <a:avLst/>
          </a:prstGeom>
          <a:gradFill flip="none" rotWithShape="1">
            <a:gsLst>
              <a:gs pos="0">
                <a:srgbClr val="FF7C80">
                  <a:tint val="66000"/>
                  <a:satMod val="160000"/>
                </a:srgbClr>
              </a:gs>
              <a:gs pos="50000">
                <a:srgbClr val="FF7C80">
                  <a:tint val="44500"/>
                  <a:satMod val="160000"/>
                </a:srgbClr>
              </a:gs>
              <a:gs pos="100000">
                <a:srgbClr val="FF7C8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62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194" y="0"/>
            <a:ext cx="91440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2000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Число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замещенных рабочих </a:t>
            </a:r>
            <a:r>
              <a:rPr lang="ru-RU" sz="2000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субъектов малого и среднего предпринимательства по муниципальным образованиям Владимирской области в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2015 г</a:t>
            </a:r>
            <a:r>
              <a:rPr lang="ru-RU" sz="2000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32831797"/>
              </p:ext>
            </p:extLst>
          </p:nvPr>
        </p:nvGraphicFramePr>
        <p:xfrm>
          <a:off x="8194" y="969496"/>
          <a:ext cx="8208912" cy="4763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74429"/>
              </p:ext>
            </p:extLst>
          </p:nvPr>
        </p:nvGraphicFramePr>
        <p:xfrm>
          <a:off x="2771800" y="2132856"/>
          <a:ext cx="6912768" cy="4725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8794798" y="6544990"/>
            <a:ext cx="349202" cy="313010"/>
          </a:xfrm>
        </p:spPr>
        <p:txBody>
          <a:bodyPr/>
          <a:lstStyle/>
          <a:p>
            <a:fld id="{A71AB92B-C8AF-47E4-9335-74355FB4B903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919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0131" y="0"/>
            <a:ext cx="9144000" cy="881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Средняя численность </a:t>
            </a:r>
            <a:r>
              <a:rPr lang="ru-RU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работников и </a:t>
            </a:r>
            <a:r>
              <a:rPr lang="ru-RU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оплата труда </a:t>
            </a:r>
            <a:r>
              <a:rPr lang="ru-RU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 среднем за месяц на 1 замещенное рабочее место субъектов малого и среднего предпринимательства - </a:t>
            </a:r>
            <a:r>
              <a:rPr lang="ru-RU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юридических лиц по видам экономической </a:t>
            </a:r>
            <a:r>
              <a:rPr lang="ru-RU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деятельности в </a:t>
            </a:r>
            <a:r>
              <a:rPr lang="ru-RU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2015 г</a:t>
            </a:r>
            <a:r>
              <a:rPr lang="ru-RU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962991942"/>
              </p:ext>
            </p:extLst>
          </p:nvPr>
        </p:nvGraphicFramePr>
        <p:xfrm>
          <a:off x="601" y="908719"/>
          <a:ext cx="9133268" cy="579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8794799" y="6544991"/>
            <a:ext cx="349201" cy="313009"/>
          </a:xfrm>
        </p:spPr>
        <p:txBody>
          <a:bodyPr/>
          <a:lstStyle/>
          <a:p>
            <a:fld id="{A71AB92B-C8AF-47E4-9335-74355FB4B903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23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Выручка от реализации товаров (работ, услуг) субъектов малого и среднего предпринимательства – юридических лиц по субъектам Российской Федерации в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2015 г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(в процентах к итогу)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77126"/>
            <a:ext cx="4032448" cy="5767767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2150888" y="3133378"/>
            <a:ext cx="1052960" cy="502592"/>
            <a:chOff x="2150888" y="3133378"/>
            <a:chExt cx="1052960" cy="502592"/>
          </a:xfrm>
        </p:grpSpPr>
        <p:sp>
          <p:nvSpPr>
            <p:cNvPr id="4" name="TextBox 3"/>
            <p:cNvSpPr txBox="1"/>
            <p:nvPr/>
          </p:nvSpPr>
          <p:spPr>
            <a:xfrm>
              <a:off x="2627784" y="3133378"/>
              <a:ext cx="576064" cy="338554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0,6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 flipH="1">
              <a:off x="2150888" y="3471932"/>
              <a:ext cx="476896" cy="16403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1AB92B-C8AF-47E4-9335-74355FB4B90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48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2000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Выручка от реализации товаров (работ, услуг)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индивидуальных </a:t>
            </a:r>
            <a:r>
              <a:rPr lang="ru-RU" sz="2000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предпринимателей по субъектам Российской Федерации в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2015 г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lnSpc>
                <a:spcPct val="95000"/>
              </a:lnSpc>
            </a:pP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 процентах к итогу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dirty="0"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69496"/>
            <a:ext cx="4296077" cy="5818905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2150888" y="2744079"/>
            <a:ext cx="1124968" cy="502592"/>
            <a:chOff x="2150888" y="3133378"/>
            <a:chExt cx="1052960" cy="502592"/>
          </a:xfrm>
        </p:grpSpPr>
        <p:sp>
          <p:nvSpPr>
            <p:cNvPr id="7" name="TextBox 6"/>
            <p:cNvSpPr txBox="1"/>
            <p:nvPr/>
          </p:nvSpPr>
          <p:spPr>
            <a:xfrm>
              <a:off x="2627784" y="3133378"/>
              <a:ext cx="576064" cy="338554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1.12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 flipH="1">
              <a:off x="2150888" y="3471932"/>
              <a:ext cx="476896" cy="16403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1AB92B-C8AF-47E4-9335-74355FB4B903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36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06498"/>
              </p:ext>
            </p:extLst>
          </p:nvPr>
        </p:nvGraphicFramePr>
        <p:xfrm>
          <a:off x="3203848" y="2171211"/>
          <a:ext cx="6526968" cy="4758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-1889"/>
            <a:ext cx="9144000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Выручка субъектов малого и среднего предпринимательства по категориям </a:t>
            </a:r>
            <a:r>
              <a:rPr lang="ru-RU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предприятий </a:t>
            </a:r>
            <a:r>
              <a:rPr lang="ru-RU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2015 г</a:t>
            </a:r>
            <a:r>
              <a:rPr lang="ru-RU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 (в </a:t>
            </a:r>
            <a:r>
              <a:rPr lang="ru-RU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процентах)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0526" t="50205" b="39238"/>
          <a:stretch/>
        </p:blipFill>
        <p:spPr>
          <a:xfrm>
            <a:off x="498736" y="852571"/>
            <a:ext cx="3240361" cy="3231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184" t="55041" b="34244"/>
          <a:stretch/>
        </p:blipFill>
        <p:spPr>
          <a:xfrm>
            <a:off x="5220969" y="893144"/>
            <a:ext cx="3257809" cy="285457"/>
          </a:xfrm>
          <a:prstGeom prst="rect">
            <a:avLst/>
          </a:prstGeom>
        </p:spPr>
      </p:pic>
      <p:graphicFrame>
        <p:nvGraphicFramePr>
          <p:cNvPr id="17" name="Диаграмм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751419"/>
              </p:ext>
            </p:extLst>
          </p:nvPr>
        </p:nvGraphicFramePr>
        <p:xfrm>
          <a:off x="-119078" y="1852305"/>
          <a:ext cx="7127776" cy="438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187624" y="631721"/>
            <a:ext cx="1862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Юридические лица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10426" y="631721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Индивидуальные предприниматели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8394" y="1275905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Выручка от реализации товаров (работ, услуг) (без сумм налогов и аналогичных обязательных платежей)</a:t>
            </a:r>
            <a:endParaRPr lang="ru-RU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5873" y="1279873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Выручка от реализации товаров (работ, услуг) (с учетом НДС, акцизов и других аналогичных обязательных платежей)</a:t>
            </a:r>
            <a:endParaRPr lang="ru-RU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1AB92B-C8AF-47E4-9335-74355FB4B903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3555" y="2681652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sz="12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1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Выручка от реализации товаров (работ, услуг) индивидуальных предпринимателей </a:t>
            </a:r>
            <a:r>
              <a:rPr lang="ru-RU" sz="11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2015г</a:t>
            </a:r>
            <a:r>
              <a:rPr lang="ru-RU" sz="11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ru-RU" sz="11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руб.)</a:t>
            </a:r>
            <a:endParaRPr lang="ru-RU" sz="11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9768" y="1175676"/>
            <a:ext cx="5282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98736" y="1214099"/>
            <a:ext cx="313716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484242" y="1190814"/>
            <a:ext cx="7239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64100" y="1162304"/>
            <a:ext cx="5282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5233068" y="1200727"/>
            <a:ext cx="313716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224263" y="1156560"/>
            <a:ext cx="7239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7565" y="1532751"/>
            <a:ext cx="6681795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9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756" y="116632"/>
            <a:ext cx="9036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Выручка от реализации товаров (работ, услуг) в расчете на одно юридическое лицо, соответствующего вида деятельности, осуществлявшее деятельность на территории Владимирской области </a:t>
            </a:r>
            <a:r>
              <a:rPr lang="ru-RU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2015 г</a:t>
            </a:r>
            <a:r>
              <a:rPr lang="ru-RU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 (миллионов </a:t>
            </a:r>
            <a:r>
              <a:rPr lang="ru-RU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рублей) 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0668389"/>
              </p:ext>
            </p:extLst>
          </p:nvPr>
        </p:nvGraphicFramePr>
        <p:xfrm>
          <a:off x="241305" y="1374168"/>
          <a:ext cx="8568952" cy="5342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1AB92B-C8AF-47E4-9335-74355FB4B903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03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14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Выручка </a:t>
            </a:r>
            <a:r>
              <a:rPr lang="ru-RU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от реализации товаров  (работ, услуг) </a:t>
            </a:r>
            <a:r>
              <a:rPr lang="ru-RU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расчете </a:t>
            </a:r>
            <a:r>
              <a:rPr lang="ru-RU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одного индивидуального предпринимателя, осуществлявшего деятельность </a:t>
            </a:r>
            <a:r>
              <a:rPr lang="ru-RU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2015 г</a:t>
            </a:r>
            <a:r>
              <a:rPr lang="ru-RU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ru-RU" b="1" dirty="0" smtClean="0"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5000"/>
              </a:lnSpc>
            </a:pPr>
            <a:r>
              <a:rPr lang="ru-RU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муниципальным </a:t>
            </a:r>
            <a:r>
              <a:rPr lang="ru-RU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образованиям </a:t>
            </a:r>
          </a:p>
          <a:p>
            <a:pPr algn="ctr">
              <a:lnSpc>
                <a:spcPct val="95000"/>
              </a:lnSpc>
            </a:pPr>
            <a:r>
              <a:rPr lang="ru-RU" sz="1600" dirty="0" smtClean="0">
                <a:solidFill>
                  <a:srgbClr val="2F5897"/>
                </a:solidFill>
                <a:latin typeface="Times New Roman" pitchFamily="18" charset="0"/>
                <a:cs typeface="Times New Roman" pitchFamily="18" charset="0"/>
              </a:rPr>
              <a:t>(с учетом НДС, акцизов и других аналогичных обязательных платежей; тысяч рублей)</a:t>
            </a:r>
            <a:endParaRPr lang="ru-RU" sz="1600" dirty="0">
              <a:solidFill>
                <a:srgbClr val="2F589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582218"/>
              </p:ext>
            </p:extLst>
          </p:nvPr>
        </p:nvGraphicFramePr>
        <p:xfrm>
          <a:off x="678149" y="404664"/>
          <a:ext cx="7787702" cy="6210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1AB92B-C8AF-47E4-9335-74355FB4B903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0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0412"/>
            <a:ext cx="91440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2000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фонды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юридических лиц – субъектов малого и среднего предпринимательства по </a:t>
            </a:r>
            <a:r>
              <a:rPr lang="ru-RU" sz="2000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полной учетной стоимости на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конец </a:t>
            </a:r>
            <a:r>
              <a:rPr lang="ru-RU" sz="2000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года по субъектам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Российской Федерации </a:t>
            </a:r>
            <a:r>
              <a:rPr lang="ru-RU" sz="2000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2015 г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 (миллиардов рублей)</a:t>
            </a:r>
            <a:endParaRPr lang="ru-RU" sz="2000" b="1" dirty="0"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959"/>
          <a:stretch/>
        </p:blipFill>
        <p:spPr>
          <a:xfrm>
            <a:off x="467544" y="1017142"/>
            <a:ext cx="8064896" cy="560523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8771294" y="6589861"/>
            <a:ext cx="349202" cy="268139"/>
          </a:xfrm>
        </p:spPr>
        <p:txBody>
          <a:bodyPr/>
          <a:lstStyle/>
          <a:p>
            <a:fld id="{A71AB92B-C8AF-47E4-9335-74355FB4B903}" type="slidenum">
              <a:rPr lang="ru-RU" smtClean="0"/>
              <a:t>28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827584" y="2120824"/>
            <a:ext cx="900953" cy="4755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4067944" y="908720"/>
            <a:ext cx="1296144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70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010" y="18885"/>
            <a:ext cx="9144000" cy="940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фонды </a:t>
            </a:r>
            <a:r>
              <a:rPr lang="ru-RU" sz="2000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субъектов малого и среднего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предпринимательства - юридических </a:t>
            </a:r>
            <a:r>
              <a:rPr lang="ru-RU" sz="2000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лиц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муниципальным образованиям в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2015 г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lnSpc>
                <a:spcPct val="95000"/>
              </a:lnSpc>
            </a:pPr>
            <a:r>
              <a:rPr lang="ru-RU" dirty="0">
                <a:solidFill>
                  <a:srgbClr val="2F5897"/>
                </a:solidFill>
                <a:latin typeface="Times New Roman" pitchFamily="18" charset="0"/>
                <a:cs typeface="Times New Roman" pitchFamily="18" charset="0"/>
              </a:rPr>
              <a:t>(на конец </a:t>
            </a:r>
            <a:r>
              <a:rPr lang="ru-RU" dirty="0" smtClean="0">
                <a:solidFill>
                  <a:srgbClr val="2F5897"/>
                </a:solidFill>
                <a:latin typeface="Times New Roman" pitchFamily="18" charset="0"/>
                <a:cs typeface="Times New Roman" pitchFamily="18" charset="0"/>
              </a:rPr>
              <a:t>года, </a:t>
            </a:r>
            <a:r>
              <a:rPr lang="ru-RU" dirty="0">
                <a:solidFill>
                  <a:srgbClr val="2F5897"/>
                </a:solidFill>
                <a:latin typeface="Times New Roman" pitchFamily="18" charset="0"/>
                <a:cs typeface="Times New Roman" pitchFamily="18" charset="0"/>
              </a:rPr>
              <a:t>по полной учетной </a:t>
            </a:r>
            <a:r>
              <a:rPr lang="ru-RU" dirty="0" smtClean="0">
                <a:solidFill>
                  <a:srgbClr val="2F5897"/>
                </a:solidFill>
                <a:latin typeface="Times New Roman" pitchFamily="18" charset="0"/>
                <a:cs typeface="Times New Roman" pitchFamily="18" charset="0"/>
              </a:rPr>
              <a:t>стоимости</a:t>
            </a:r>
            <a:r>
              <a:rPr lang="ru-RU" dirty="0">
                <a:solidFill>
                  <a:srgbClr val="2F5897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dirty="0" smtClean="0">
                <a:solidFill>
                  <a:srgbClr val="2F5897"/>
                </a:solidFill>
                <a:latin typeface="Times New Roman" pitchFamily="18" charset="0"/>
                <a:cs typeface="Times New Roman" pitchFamily="18" charset="0"/>
              </a:rPr>
              <a:t> миллионов рублей)</a:t>
            </a:r>
            <a:r>
              <a:rPr lang="ru-RU" b="1" dirty="0" smtClean="0">
                <a:solidFill>
                  <a:srgbClr val="2F589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2F589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17434"/>
              </p:ext>
            </p:extLst>
          </p:nvPr>
        </p:nvGraphicFramePr>
        <p:xfrm>
          <a:off x="431032" y="1416656"/>
          <a:ext cx="8331506" cy="5059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40793" y="1293545"/>
            <a:ext cx="22230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Владимирская область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94 223</a:t>
            </a: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8762538" y="6540190"/>
            <a:ext cx="349202" cy="290878"/>
          </a:xfrm>
        </p:spPr>
        <p:txBody>
          <a:bodyPr/>
          <a:lstStyle/>
          <a:p>
            <a:fld id="{A71AB92B-C8AF-47E4-9335-74355FB4B903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29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44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2971"/>
            <a:ext cx="9144000" cy="358391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Итоги сплошного наблюдения малого и среднего бизнеса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94" r="12500" b="6172"/>
          <a:stretch/>
        </p:blipFill>
        <p:spPr>
          <a:xfrm>
            <a:off x="94151" y="537579"/>
            <a:ext cx="6566081" cy="46637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933" y="4510995"/>
            <a:ext cx="5256584" cy="17219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2" y="2875561"/>
            <a:ext cx="5069502" cy="39479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197684" y="4817765"/>
            <a:ext cx="586030" cy="11140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669528" y="4780225"/>
            <a:ext cx="2246126" cy="98257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37932" y="4869159"/>
            <a:ext cx="2417844" cy="19043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4644008" y="5929020"/>
            <a:ext cx="598915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150" y="594517"/>
            <a:ext cx="3911717" cy="30542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10" t="17128" r="15788" b="5353"/>
          <a:stretch/>
        </p:blipFill>
        <p:spPr>
          <a:xfrm>
            <a:off x="195637" y="1649080"/>
            <a:ext cx="4880419" cy="25273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6906565" y="723730"/>
            <a:ext cx="2220486" cy="4035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Итоги двух наблюдений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2010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2015г. - позволили сформировать комплексный информационный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ресурс, включающий основные экономические показатели деятельности субъектов малого и среднего бизнеса: производство, занятость, финансовые результаты,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инвестиции, основные фонды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т.д.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911751" y="4682613"/>
            <a:ext cx="2232249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Итоги подведены в  разных масштабах: </a:t>
            </a:r>
            <a:endParaRPr lang="ru-RU" sz="14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стране,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субъектам Российской Федерации,   </a:t>
            </a:r>
          </a:p>
          <a:p>
            <a:pPr lvl="0">
              <a:lnSpc>
                <a:spcPct val="115000"/>
              </a:lnSpc>
            </a:pP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муниципальным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образованиям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11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756051" y="6510531"/>
            <a:ext cx="349202" cy="313010"/>
          </a:xfrm>
        </p:spPr>
        <p:txBody>
          <a:bodyPr/>
          <a:lstStyle/>
          <a:p>
            <a:fld id="{A71AB92B-C8AF-47E4-9335-74355FB4B903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099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3"/>
          <a:stretch/>
        </p:blipFill>
        <p:spPr>
          <a:xfrm>
            <a:off x="465612" y="836712"/>
            <a:ext cx="4982296" cy="5904656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1763688" y="3745176"/>
            <a:ext cx="1073761" cy="502592"/>
            <a:chOff x="2150888" y="3133378"/>
            <a:chExt cx="1005031" cy="502592"/>
          </a:xfrm>
        </p:grpSpPr>
        <p:sp>
          <p:nvSpPr>
            <p:cNvPr id="7" name="TextBox 6"/>
            <p:cNvSpPr txBox="1"/>
            <p:nvPr/>
          </p:nvSpPr>
          <p:spPr>
            <a:xfrm>
              <a:off x="2627784" y="3133378"/>
              <a:ext cx="528135" cy="338554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0,6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 flipH="1">
              <a:off x="2150888" y="3471932"/>
              <a:ext cx="476896" cy="164038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1AB92B-C8AF-47E4-9335-74355FB4B903}" type="slidenum">
              <a:rPr lang="ru-RU" smtClean="0"/>
              <a:t>30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961" y="0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2000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Инвестиции в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основной </a:t>
            </a:r>
            <a:r>
              <a:rPr lang="ru-RU" sz="2000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капитал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индивидуальных предпринимателей </a:t>
            </a:r>
            <a:r>
              <a:rPr lang="ru-RU" sz="2000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субъектам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Российской </a:t>
            </a:r>
            <a:r>
              <a:rPr lang="ru-RU" sz="2000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Федерации в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2015 г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 (в процентах к итогу)</a:t>
            </a:r>
            <a:endParaRPr lang="ru-RU" sz="2000" b="1" dirty="0"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08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44220" y="-6164"/>
            <a:ext cx="9144000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Инвестиции </a:t>
            </a:r>
            <a:r>
              <a:rPr lang="ru-RU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 основной капитал субъектов малого и среднего предпринимательства по </a:t>
            </a:r>
            <a:r>
              <a:rPr lang="ru-RU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категориям предприятий в </a:t>
            </a:r>
            <a:r>
              <a:rPr lang="ru-RU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2015 г</a:t>
            </a:r>
            <a:r>
              <a:rPr lang="ru-RU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(в процентах) </a:t>
            </a:r>
            <a:endParaRPr lang="ru-RU" b="1" dirty="0"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Диаграмм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845281"/>
              </p:ext>
            </p:extLst>
          </p:nvPr>
        </p:nvGraphicFramePr>
        <p:xfrm>
          <a:off x="3362342" y="2492895"/>
          <a:ext cx="5832648" cy="4376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5644005"/>
              </p:ext>
            </p:extLst>
          </p:nvPr>
        </p:nvGraphicFramePr>
        <p:xfrm>
          <a:off x="-44220" y="1766186"/>
          <a:ext cx="6460812" cy="4594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45840" t="61196" b="23744"/>
          <a:stretch/>
        </p:blipFill>
        <p:spPr>
          <a:xfrm>
            <a:off x="4888531" y="909908"/>
            <a:ext cx="4147965" cy="4136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47664" y="688064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Юридические лица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92080" y="688064"/>
            <a:ext cx="3204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Индивидуальные предприниматели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8786816" y="6589861"/>
            <a:ext cx="357184" cy="268139"/>
          </a:xfrm>
        </p:spPr>
        <p:txBody>
          <a:bodyPr/>
          <a:lstStyle/>
          <a:p>
            <a:fld id="{A71AB92B-C8AF-47E4-9335-74355FB4B903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31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47547" t="60047" b="29682"/>
          <a:stretch/>
        </p:blipFill>
        <p:spPr>
          <a:xfrm>
            <a:off x="399524" y="938751"/>
            <a:ext cx="4172476" cy="36021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5465" y="1309140"/>
            <a:ext cx="5282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51709" y="1339175"/>
            <a:ext cx="397822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083071" y="1321605"/>
            <a:ext cx="560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4912934" y="1339175"/>
            <a:ext cx="39762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811302" y="1329182"/>
            <a:ext cx="5282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59720" y="1321604"/>
            <a:ext cx="5400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32" y="1460743"/>
            <a:ext cx="6681795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4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1346575"/>
              </p:ext>
            </p:extLst>
          </p:nvPr>
        </p:nvGraphicFramePr>
        <p:xfrm>
          <a:off x="2183933" y="1644258"/>
          <a:ext cx="2932065" cy="1841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8357243"/>
              </p:ext>
            </p:extLst>
          </p:nvPr>
        </p:nvGraphicFramePr>
        <p:xfrm>
          <a:off x="150368" y="3031123"/>
          <a:ext cx="2981472" cy="2117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0" name="Группа 29"/>
          <p:cNvGrpSpPr/>
          <p:nvPr/>
        </p:nvGrpSpPr>
        <p:grpSpPr>
          <a:xfrm>
            <a:off x="199976" y="5472730"/>
            <a:ext cx="4082458" cy="1273388"/>
            <a:chOff x="193108" y="4632670"/>
            <a:chExt cx="4918444" cy="2054114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193108" y="4822328"/>
              <a:ext cx="242461" cy="1864456"/>
              <a:chOff x="8659" y="67471"/>
              <a:chExt cx="242461" cy="1906545"/>
            </a:xfrm>
          </p:grpSpPr>
          <p:sp>
            <p:nvSpPr>
              <p:cNvPr id="18" name="Прямоугольник 17"/>
              <p:cNvSpPr/>
              <p:nvPr/>
            </p:nvSpPr>
            <p:spPr>
              <a:xfrm>
                <a:off x="17325" y="67471"/>
                <a:ext cx="233795" cy="174948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17325" y="427068"/>
                <a:ext cx="225131" cy="215545"/>
              </a:xfrm>
              <a:prstGeom prst="rect">
                <a:avLst/>
              </a:prstGeom>
              <a:solidFill>
                <a:srgbClr val="EB6E19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8661" y="1176727"/>
                <a:ext cx="233795" cy="174947"/>
              </a:xfrm>
              <a:prstGeom prst="rect">
                <a:avLst/>
              </a:prstGeom>
              <a:solidFill>
                <a:srgbClr val="FFC000">
                  <a:lumMod val="75000"/>
                </a:srgb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8659" y="1758928"/>
                <a:ext cx="225130" cy="215088"/>
              </a:xfrm>
              <a:prstGeom prst="rect">
                <a:avLst/>
              </a:prstGeom>
              <a:solidFill>
                <a:srgbClr val="FFFF99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17325" y="806997"/>
                <a:ext cx="216466" cy="184443"/>
              </a:xfrm>
              <a:prstGeom prst="rect">
                <a:avLst/>
              </a:prstGeom>
              <a:solidFill>
                <a:srgbClr val="FF6699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17324" y="1466718"/>
                <a:ext cx="216465" cy="199546"/>
              </a:xfrm>
              <a:prstGeom prst="rect">
                <a:avLst/>
              </a:prstGeom>
              <a:solidFill>
                <a:srgbClr val="0000FF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Прямоугольник 23"/>
            <p:cNvSpPr/>
            <p:nvPr/>
          </p:nvSpPr>
          <p:spPr>
            <a:xfrm>
              <a:off x="545849" y="4632670"/>
              <a:ext cx="3803721" cy="379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Сельское хозяйство, охота и лесное хозяйство, рыболовство</a:t>
              </a:r>
              <a:r>
                <a:rPr lang="ru-RU" sz="8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рыбоводство</a:t>
              </a:r>
              <a:endParaRPr lang="ru-RU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539552" y="5043058"/>
              <a:ext cx="4572000" cy="5461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sz="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Добыча полезных ископаемых</a:t>
              </a:r>
              <a:r>
                <a:rPr lang="ru-RU" sz="8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обрабатывающие </a:t>
              </a:r>
              <a:r>
                <a:rPr lang="ru-RU" sz="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производства, производство и распределение электроэнергии, газа и воды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39552" y="5484514"/>
              <a:ext cx="970400" cy="2413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Строительство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539552" y="5737533"/>
              <a:ext cx="4572000" cy="37931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sz="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Оптовая и  розничная  торговля;  ремонт  автотранспортных  средств, мотоциклов, бытовых изделий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533857" y="6144440"/>
              <a:ext cx="1279517" cy="2413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Транспорт и связь</a:t>
              </a: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545848" y="6432561"/>
              <a:ext cx="2934072" cy="2413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Прочие виды экономической деятельности</a:t>
              </a:r>
            </a:p>
          </p:txBody>
        </p:sp>
      </p:grpSp>
      <p:graphicFrame>
        <p:nvGraphicFramePr>
          <p:cNvPr id="31" name="Диаграмм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331889"/>
              </p:ext>
            </p:extLst>
          </p:nvPr>
        </p:nvGraphicFramePr>
        <p:xfrm>
          <a:off x="5236510" y="1105923"/>
          <a:ext cx="4124720" cy="5303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770454" y="6588520"/>
            <a:ext cx="349202" cy="259374"/>
          </a:xfrm>
        </p:spPr>
        <p:txBody>
          <a:bodyPr/>
          <a:lstStyle/>
          <a:p>
            <a:fld id="{A71AB92B-C8AF-47E4-9335-74355FB4B903}" type="slidenum">
              <a:rPr lang="ru-RU" smtClean="0"/>
              <a:t>32</a:t>
            </a:fld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-5680" y="1105922"/>
            <a:ext cx="46087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инвестиций в </a:t>
            </a: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материальные основные фонды</a:t>
            </a:r>
          </a:p>
          <a:p>
            <a:pPr algn="ctr"/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видам экономической деятельности </a:t>
            </a:r>
          </a:p>
          <a:p>
            <a:pPr algn="ctr"/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процентах)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17632"/>
            <a:ext cx="9144000" cy="940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Инвестиции </a:t>
            </a:r>
            <a:r>
              <a:rPr lang="ru-RU" sz="2000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основной капитал субъектов малого и среднего предпринимательства - юридических лиц в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2015 г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95000"/>
              </a:lnSpc>
            </a:pPr>
            <a:r>
              <a:rPr lang="ru-RU" dirty="0" smtClean="0">
                <a:solidFill>
                  <a:srgbClr val="2F5897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>
                <a:solidFill>
                  <a:srgbClr val="2F5897"/>
                </a:solidFill>
                <a:latin typeface="Times New Roman" pitchFamily="18" charset="0"/>
                <a:cs typeface="Times New Roman" pitchFamily="18" charset="0"/>
              </a:rPr>
              <a:t>в части новых и приобретенных по импорту основных </a:t>
            </a:r>
            <a:r>
              <a:rPr lang="ru-RU" dirty="0" smtClean="0">
                <a:solidFill>
                  <a:srgbClr val="2F5897"/>
                </a:solidFill>
                <a:latin typeface="Times New Roman" pitchFamily="18" charset="0"/>
                <a:cs typeface="Times New Roman" pitchFamily="18" charset="0"/>
              </a:rPr>
              <a:t>средств) </a:t>
            </a:r>
            <a:endParaRPr lang="ru-RU" dirty="0">
              <a:solidFill>
                <a:srgbClr val="2F589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3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46827" t="79489" r="-1" b="9414"/>
          <a:stretch/>
        </p:blipFill>
        <p:spPr>
          <a:xfrm>
            <a:off x="1547664" y="736230"/>
            <a:ext cx="6426504" cy="49091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2043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Число юридических лиц, получателей поддержки в рамках государственной (муниципальной) программы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 2015 г. (в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процентах) </a:t>
            </a:r>
            <a:endParaRPr lang="ru-RU" sz="2000" b="1" dirty="0"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707228"/>
              </p:ext>
            </p:extLst>
          </p:nvPr>
        </p:nvGraphicFramePr>
        <p:xfrm>
          <a:off x="179512" y="1696273"/>
          <a:ext cx="8784976" cy="4875169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3228377"/>
                <a:gridCol w="1235919"/>
                <a:gridCol w="1390409"/>
                <a:gridCol w="914047"/>
                <a:gridCol w="2016224"/>
              </a:tblGrid>
              <a:tr h="10751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юридических лиц, осуществлявших деятельность в 2015 году, единиц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них </a:t>
                      </a:r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являлись 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получателями поддержки в рамках государственной (муниципальной) программы в 2015 году 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том числе финансовой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вес  получателей поддержки в рамках государственной (муниципальной) программы господдержки малого бизнеса в общем числе действующих хозяйствующих субъектов, %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44582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rgbClr val="E6C6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</a:tr>
              <a:tr h="206354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12 959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0.9%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9405">
                <a:tc>
                  <a:txBody>
                    <a:bodyPr/>
                    <a:lstStyle/>
                    <a:p>
                      <a:pPr marL="0" indent="92075" algn="l" fontAlgn="b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СЕЛЬСКОЕ </a:t>
                      </a: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ХОЗЯЙСТВО, ОХОТА И ЛЕСНОЕ ХОЗЯЙСТВО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238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rgbClr val="E6C6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6.3%</a:t>
                      </a:r>
                      <a:endParaRPr lang="ru-RU" sz="10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</a:tr>
              <a:tr h="185711">
                <a:tc>
                  <a:txBody>
                    <a:bodyPr/>
                    <a:lstStyle/>
                    <a:p>
                      <a:pPr marL="0" indent="92075" algn="l" fontAlgn="b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РЫБОЛОВСТВО</a:t>
                      </a: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РЫБОВОДСТВО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5711">
                <a:tc>
                  <a:txBody>
                    <a:bodyPr/>
                    <a:lstStyle/>
                    <a:p>
                      <a:pPr marL="0" indent="92075" algn="l" fontAlgn="b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ДОБЫЧА </a:t>
                      </a: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ПОЛЕЗНЫХ ИСКОПАЕМЫХ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rgbClr val="E6C6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1.9%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</a:tr>
              <a:tr h="214503">
                <a:tc>
                  <a:txBody>
                    <a:bodyPr/>
                    <a:lstStyle/>
                    <a:p>
                      <a:pPr marL="0" indent="92075" algn="l" fontAlgn="b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ОБРАБАТЫВАЮЩИЕ </a:t>
                      </a: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2 012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2.2%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8143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</a:t>
                      </a: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РАСПРЕДЕЛЕНИЕ ЭЛЕКТРОЭНЕРГИИ, ГАЗА И ВОДЫ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rgbClr val="E6C6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</a:tr>
              <a:tr h="200487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1 398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0.9%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03179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ОПТОВАЯ </a:t>
                      </a: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РОЗНИЧНАЯ ТОРГОВЛЯ; РЕМОНТ АВТОТРАНСПОРТНЫХ СРЕДСТВ, МОТОЦИКЛОВ, БЫТОВЫХ ИЗДЕЛИЙ И ПРЕДМЕТОВ ЛИЧНОГО ПОЛЬЗОВАНИЯ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4 280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rgbClr val="E6C6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0.3%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</a:tr>
              <a:tr h="207175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ГОСТИНИЦЫ </a:t>
                      </a: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РЕСТОРАНЫ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485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0.4%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5711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ТРАНСПОРТ </a:t>
                      </a: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СВЯЗЬ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701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rgbClr val="E6C6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1.1%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</a:tr>
              <a:tr h="212715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ФИНАНСОВАЯ </a:t>
                      </a: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16423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ОПЕРАЦИИ </a:t>
                      </a: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НЕДВИЖИМЫМ ИМУЩЕСТВОМ, АРЕНДА И ПРЕДОСТАВЛЕНИЕ УСЛУГ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2 944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rgbClr val="E6C6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0.3%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</a:tr>
              <a:tr h="192206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ОБРАЗОВАНИЕ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4618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ЗДРАВООХРАНЕНИЕ </a:t>
                      </a: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ПРЕДОСТАВЛЕНИЕ СОЦИАЛЬНЫХУСЛУГ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252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rgbClr val="E6C6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2.8%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/>
                </a:tc>
              </a:tr>
              <a:tr h="320151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ПРЕДОСТАВЛЕНИЕ </a:t>
                      </a: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ПРОЧИХ КОММУНАЛЬНЫХ,СОЦИАЛЬНЫХ И ПЕРСОНАЛЬНЫХ УСЛУГ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304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1.3%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" marR="5131" marT="5131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8633034" y="6515308"/>
            <a:ext cx="331454" cy="313010"/>
          </a:xfrm>
        </p:spPr>
        <p:txBody>
          <a:bodyPr/>
          <a:lstStyle/>
          <a:p>
            <a:fld id="{A71AB92B-C8AF-47E4-9335-74355FB4B903}" type="slidenum">
              <a:rPr lang="ru-RU" smtClean="0"/>
              <a:t>33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485140" y="1192411"/>
            <a:ext cx="5282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63688" y="1268051"/>
            <a:ext cx="606392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63887" y="1181304"/>
            <a:ext cx="5557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6942" b="15670"/>
          <a:stretch/>
        </p:blipFill>
        <p:spPr>
          <a:xfrm>
            <a:off x="2131202" y="1276685"/>
            <a:ext cx="4881595" cy="32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6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045" y="44624"/>
            <a:ext cx="9144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Господдержка индивидуальных </a:t>
            </a:r>
            <a:r>
              <a:rPr lang="ru-RU" sz="2000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предпринимателей в 2015 г.</a:t>
            </a:r>
            <a:endParaRPr lang="ru-RU" sz="2000" b="1" dirty="0"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663873"/>
              </p:ext>
            </p:extLst>
          </p:nvPr>
        </p:nvGraphicFramePr>
        <p:xfrm>
          <a:off x="213644" y="764704"/>
          <a:ext cx="8748971" cy="5604712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3528392"/>
                <a:gridCol w="1296144"/>
                <a:gridCol w="1296144"/>
                <a:gridCol w="864096"/>
                <a:gridCol w="1764195"/>
              </a:tblGrid>
              <a:tr h="14801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индивидуальных предпринимателей, осуществлявших деятельность в 2015 году, 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них являются получателями поддержки в рамках государственной (муниципальной) программы в 2015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том числе финансовой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вес получателей поддержки в рамках государственной (муниципальной) программы господдержки малого бизнеса в общем числе действующих хозяйствующих субъектов, 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65047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rgbClr val="E6C6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</a:tr>
              <a:tr h="228060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24 988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20389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СЕЛЬСКОЕ </a:t>
                      </a: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ХОЗЯЙСТВО, ОХОТА И ЛЕСНОЕ ХОЗЯЙСТВО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rgbClr val="E6C6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11.3%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</a:tr>
              <a:tr h="222491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РЫБОЛОВСТВО</a:t>
                      </a: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РЫБОВОДСТВО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2209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ДОБЫЧА </a:t>
                      </a: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ПОЛЕЗНЫХ ИСКОПАЕМЫХ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rgbClr val="E6C6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</a:tr>
              <a:tr h="236193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ОБРАБАТЫВАЮЩИЕ </a:t>
                      </a: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1 491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26733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</a:t>
                      </a: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РАСПРЕДЕЛЕНИЕ ЭЛЕКТРОЭНЕРГИИ, ГАЗА И ВОДЫ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rgbClr val="E6C6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</a:tr>
              <a:tr h="241657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46715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ОПТОВАЯ </a:t>
                      </a: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РОЗНИЧНАЯ ТОРГОВЛЯ; РЕМОНТ АВТОТРАНСПОРТНЫХ СРЕДСТВ, МОТОЦИКЛОВ, БЫТОВЫХ ИЗДЕЛИЙ И ПРЕДМЕТОВ ЛИЧНОГО ПОЛЬЗОВАНИЯ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12 153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rgbClr val="E6C6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</a:tr>
              <a:tr h="226012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ГОСТИНИЦЫ </a:t>
                      </a: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РЕСТОРАНЫ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27946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ТРАНСПОРТ </a:t>
                      </a: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СВЯЗЬ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3 626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rgbClr val="E6C6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</a:tr>
              <a:tr h="227946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ФИНАНСОВАЯ </a:t>
                      </a: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3928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ОПЕРАЦИИ </a:t>
                      </a: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НЕДВИЖИМЫМ ИМУЩЕСТВОМ, АРЕНДА И ПРЕДОСТАВЛЕНИЕ УСЛУГ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3 357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rgbClr val="E6C6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</a:tr>
              <a:tr h="227946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ОБРАЗОВАНИЕ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27946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ЗДРАВООХРАНЕНИЕ </a:t>
                      </a: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ПРЕДОСТАВЛЕНИЕ СОЦИАЛЬНЫХУСЛУГ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rgbClr val="E6C6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</a:tr>
              <a:tr h="383329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ПРЕДОСТАВЛЕНИЕ </a:t>
                      </a: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ПРОЧИХ КОММУНАЛЬНЫХ,СОЦИАЛЬНЫХ И ПЕРСОНАЛЬНЫХ УСЛУГ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8626483" y="6513432"/>
            <a:ext cx="349202" cy="268139"/>
          </a:xfrm>
        </p:spPr>
        <p:txBody>
          <a:bodyPr/>
          <a:lstStyle/>
          <a:p>
            <a:fld id="{A71AB92B-C8AF-47E4-9335-74355FB4B903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478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571"/>
            <a:ext cx="9144000" cy="881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Число субъектов малого предпринимательства, юридических лиц и индивидуальных предпринимателей</a:t>
            </a:r>
            <a:r>
              <a:rPr lang="ru-RU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– получателей поддержки в рамках государственной (муниципальной) программы по муниципальным образованиям </a:t>
            </a:r>
            <a:r>
              <a:rPr lang="ru-RU" b="1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smtClean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2015 г</a:t>
            </a:r>
            <a:r>
              <a:rPr lang="ru-RU" b="1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944943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 </a:t>
            </a:r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общего количества </a:t>
            </a: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субъектов малого бизнеса: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155 получали финансовую поддержку,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63 – информационную, 47 – консультационную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 – имущественную, 16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поддержку 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области подготовки, переподготовки и повышения квалификации работников.</a:t>
            </a:r>
          </a:p>
          <a:p>
            <a:pPr fontAlgn="base"/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Некоторые респонденты  </a:t>
            </a:r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получали несколько видов поддержки</a:t>
            </a: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ru-RU" sz="110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/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Информированными о наличии программ государственной поддержки  были 35% </a:t>
            </a: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юридических лиц </a:t>
            </a:r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0,5% </a:t>
            </a: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индивидуальных предпринимателей, предоставивших сведения в рамках сплошного наблюдения.</a:t>
            </a:r>
            <a:endParaRPr lang="ru-RU" sz="11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575806"/>
              </p:ext>
            </p:extLst>
          </p:nvPr>
        </p:nvGraphicFramePr>
        <p:xfrm>
          <a:off x="1476972" y="2100318"/>
          <a:ext cx="6190055" cy="4629738"/>
        </p:xfrm>
        <a:graphic>
          <a:graphicData uri="http://schemas.openxmlformats.org/drawingml/2006/table">
            <a:tbl>
              <a:tblPr firstRow="1" firstCol="1" bandRow="1"/>
              <a:tblGrid>
                <a:gridCol w="4630964"/>
                <a:gridCol w="1559091"/>
              </a:tblGrid>
              <a:tr h="5831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Получатели господдержки (малые предприятия  и  индивидуальные предприниматели)  в рамках государственной (муниципальной) программы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207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Владимирская область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88215">
                <a:tc>
                  <a:txBody>
                    <a:bodyPr/>
                    <a:lstStyle/>
                    <a:p>
                      <a:pPr indent="1276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Александровский муниципальный район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215">
                <a:tc>
                  <a:txBody>
                    <a:bodyPr/>
                    <a:lstStyle/>
                    <a:p>
                      <a:pPr indent="1276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Вязниковский муниципальный район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88215">
                <a:tc>
                  <a:txBody>
                    <a:bodyPr/>
                    <a:lstStyle/>
                    <a:p>
                      <a:pPr indent="1276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Гороховецкий</a:t>
                      </a:r>
                      <a:r>
                        <a:rPr lang="ru-RU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036">
                <a:tc>
                  <a:txBody>
                    <a:bodyPr/>
                    <a:lstStyle/>
                    <a:p>
                      <a:pPr indent="1276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Гусь-Хрустальный муниципальный район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07036">
                <a:tc>
                  <a:txBody>
                    <a:bodyPr/>
                    <a:lstStyle/>
                    <a:p>
                      <a:pPr indent="1276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Камешковский</a:t>
                      </a:r>
                      <a:r>
                        <a:rPr lang="ru-RU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036">
                <a:tc>
                  <a:txBody>
                    <a:bodyPr/>
                    <a:lstStyle/>
                    <a:p>
                      <a:pPr indent="1276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Киржачский</a:t>
                      </a:r>
                      <a:r>
                        <a:rPr lang="ru-RU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88215">
                <a:tc>
                  <a:txBody>
                    <a:bodyPr/>
                    <a:lstStyle/>
                    <a:p>
                      <a:pPr indent="1276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Ковровский муниципальный район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215">
                <a:tc>
                  <a:txBody>
                    <a:bodyPr/>
                    <a:lstStyle/>
                    <a:p>
                      <a:pPr indent="1276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Кольчугинский</a:t>
                      </a:r>
                      <a:r>
                        <a:rPr lang="ru-RU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07036">
                <a:tc>
                  <a:txBody>
                    <a:bodyPr/>
                    <a:lstStyle/>
                    <a:p>
                      <a:pPr indent="1276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Меленковский</a:t>
                      </a:r>
                      <a:r>
                        <a:rPr lang="ru-RU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215">
                <a:tc>
                  <a:txBody>
                    <a:bodyPr/>
                    <a:lstStyle/>
                    <a:p>
                      <a:pPr indent="1276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Муромский муниципальный район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88215">
                <a:tc>
                  <a:txBody>
                    <a:bodyPr/>
                    <a:lstStyle/>
                    <a:p>
                      <a:pPr indent="1276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Петушинский</a:t>
                      </a:r>
                      <a:r>
                        <a:rPr lang="ru-RU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215">
                <a:tc>
                  <a:txBody>
                    <a:bodyPr/>
                    <a:lstStyle/>
                    <a:p>
                      <a:pPr indent="1276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Селивановский</a:t>
                      </a:r>
                      <a:r>
                        <a:rPr lang="ru-RU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88215">
                <a:tc>
                  <a:txBody>
                    <a:bodyPr/>
                    <a:lstStyle/>
                    <a:p>
                      <a:pPr indent="1276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Собинский</a:t>
                      </a:r>
                      <a:r>
                        <a:rPr lang="ru-RU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215">
                <a:tc>
                  <a:txBody>
                    <a:bodyPr/>
                    <a:lstStyle/>
                    <a:p>
                      <a:pPr indent="1276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Судогодский</a:t>
                      </a:r>
                      <a:r>
                        <a:rPr lang="ru-RU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88215">
                <a:tc>
                  <a:txBody>
                    <a:bodyPr/>
                    <a:lstStyle/>
                    <a:p>
                      <a:pPr indent="1276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Суздальский муниципальный район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215">
                <a:tc>
                  <a:txBody>
                    <a:bodyPr/>
                    <a:lstStyle/>
                    <a:p>
                      <a:pPr indent="1276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Юрьев-Польский муниципальный район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88215">
                <a:tc>
                  <a:txBody>
                    <a:bodyPr/>
                    <a:lstStyle/>
                    <a:p>
                      <a:pPr indent="1276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Владимир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215">
                <a:tc>
                  <a:txBody>
                    <a:bodyPr/>
                    <a:lstStyle/>
                    <a:p>
                      <a:pPr indent="1276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Гусь-Хрустальный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188215">
                <a:tc>
                  <a:txBody>
                    <a:bodyPr/>
                    <a:lstStyle/>
                    <a:p>
                      <a:pPr indent="1276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Ковров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215">
                <a:tc>
                  <a:txBody>
                    <a:bodyPr/>
                    <a:lstStyle/>
                    <a:p>
                      <a:pPr indent="1276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 Муром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1AB92B-C8AF-47E4-9335-74355FB4B903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33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88259" y="1041951"/>
            <a:ext cx="8721969" cy="12658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2200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ИНФОРМАЦИЯ О РЕЗУЛЬТАТАХ СПЛОШНОГО СТАТИСТИЧЕСКОГО НАБЛЮДЕНИЯ ОПУБЛИКОВАНА НА САЙТАХ ФЕДЕРАЛЬНОЙ СЛУЖБЫ ГОСУДАРСТВЕННОЙ СТАТИСТИКИ И ЕЁ ТЕРРИТОРИАЛЬНЫХ ОРГАНОВ</a:t>
            </a:r>
            <a:endParaRPr lang="ru-RU" sz="22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771800" y="3284984"/>
            <a:ext cx="3327149" cy="578921"/>
            <a:chOff x="4038582" y="3700590"/>
            <a:chExt cx="4436198" cy="771894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4038582" y="3700590"/>
              <a:ext cx="4436198" cy="771894"/>
            </a:xfrm>
            <a:prstGeom prst="roundRect">
              <a:avLst>
                <a:gd name="adj" fmla="val 50000"/>
              </a:avLst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accent1">
                      <a:lumMod val="7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  <a:hlinkClick r:id="rId2"/>
                </a:rPr>
                <a:t>WWW.GKS.RU</a:t>
              </a:r>
              <a:endParaRPr lang="ru-RU" sz="28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Овал 8"/>
            <p:cNvSpPr/>
            <p:nvPr/>
          </p:nvSpPr>
          <p:spPr>
            <a:xfrm>
              <a:off x="7816753" y="3809914"/>
              <a:ext cx="552894" cy="55289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0" name="Овал 9"/>
            <p:cNvSpPr/>
            <p:nvPr/>
          </p:nvSpPr>
          <p:spPr>
            <a:xfrm>
              <a:off x="7964888" y="3943208"/>
              <a:ext cx="212758" cy="212758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>
              <a:off x="8145695" y="4125016"/>
              <a:ext cx="90044" cy="93437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sp>
        <p:nvSpPr>
          <p:cNvPr id="12" name="Заголовок 1"/>
          <p:cNvSpPr txBox="1">
            <a:spLocks/>
          </p:cNvSpPr>
          <p:nvPr/>
        </p:nvSpPr>
        <p:spPr>
          <a:xfrm>
            <a:off x="379511" y="4914150"/>
            <a:ext cx="3261659" cy="60564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800" b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Адрес сайта ВЛАДИМИРСТАТА: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3776158" y="4955090"/>
            <a:ext cx="4487884" cy="578921"/>
            <a:chOff x="4749770" y="4580694"/>
            <a:chExt cx="5468118" cy="771894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4749770" y="4580694"/>
              <a:ext cx="5468118" cy="771894"/>
            </a:xfrm>
            <a:prstGeom prst="roundRect">
              <a:avLst>
                <a:gd name="adj" fmla="val 50000"/>
              </a:avLst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accent1">
                      <a:lumMod val="7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>
                  <a:solidFill>
                    <a:schemeClr val="accent1">
                      <a:lumMod val="7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  <a:hlinkClick r:id="rId4"/>
                </a:rPr>
                <a:t>http://</a:t>
              </a:r>
              <a:r>
                <a:rPr lang="en-US" sz="2800" b="1" dirty="0" smtClean="0">
                  <a:solidFill>
                    <a:schemeClr val="accent1">
                      <a:lumMod val="7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  <a:hlinkClick r:id="rId4"/>
                </a:rPr>
                <a:t>vladimirstat.gks.ru</a:t>
              </a:r>
              <a:endParaRPr lang="ru-RU" sz="28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Группа 14"/>
            <p:cNvGrpSpPr/>
            <p:nvPr/>
          </p:nvGrpSpPr>
          <p:grpSpPr>
            <a:xfrm>
              <a:off x="9569932" y="4690194"/>
              <a:ext cx="552894" cy="552894"/>
              <a:chOff x="8527941" y="4690018"/>
              <a:chExt cx="552894" cy="552894"/>
            </a:xfrm>
          </p:grpSpPr>
          <p:sp>
            <p:nvSpPr>
              <p:cNvPr id="16" name="Овал 15"/>
              <p:cNvSpPr/>
              <p:nvPr/>
            </p:nvSpPr>
            <p:spPr>
              <a:xfrm>
                <a:off x="8527941" y="4690018"/>
                <a:ext cx="552894" cy="552894"/>
              </a:xfrm>
              <a:prstGeom prst="ellipse">
                <a:avLst/>
              </a:prstGeom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8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7" name="Овал 16"/>
              <p:cNvSpPr/>
              <p:nvPr/>
            </p:nvSpPr>
            <p:spPr>
              <a:xfrm>
                <a:off x="8676076" y="4823312"/>
                <a:ext cx="212758" cy="212758"/>
              </a:xfrm>
              <a:prstGeom prst="ellipse">
                <a:avLst/>
              </a:prstGeom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8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18" name="Прямая соединительная линия 17"/>
              <p:cNvCxnSpPr/>
              <p:nvPr/>
            </p:nvCxnSpPr>
            <p:spPr>
              <a:xfrm>
                <a:off x="8856883" y="5005120"/>
                <a:ext cx="90044" cy="9343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</p:grpSp>
      </p:grp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1AB92B-C8AF-47E4-9335-74355FB4B903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75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35" y="2564904"/>
            <a:ext cx="9144000" cy="908720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76456" y="6472645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11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1AB92B-C8AF-47E4-9335-74355FB4B903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72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80" y="2699015"/>
            <a:ext cx="2614346" cy="26143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25" y="2679235"/>
            <a:ext cx="2649277" cy="26492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358" y="2699015"/>
            <a:ext cx="2680466" cy="26804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221" y="264262"/>
            <a:ext cx="871296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Результаты каждого сплошного наблюдения за уровнем развития сферы малого и среднего предпринимательства – важная отправная точка для  реализации системных мер по развитию  этого сектора экономики, эффективность которых будет опираться на проведенный анализ ситуации в секторе.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Поддержка и развитие сектора малого и среднего бизнеса является одним из ключевых направлений государственной экономической политики в России. Без точных статистических данных, без объективной оценки существующего состояния отечественного малого и среднего бизнеса трудно находить правильные решения  по его поддержке и развитию. На основании результатов сплошного наблюдения может быть осуществлено эффективное планирование и реализация программ поддержки российского малого и среднего бизнеса, приняты экономически обоснованные, верные шаги в этой сфере.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985354"/>
            <a:ext cx="4464496" cy="38841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68037" y="3540055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Малый бизнес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1409558">
            <a:off x="2374937" y="3659569"/>
            <a:ext cx="858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1AB92B-C8AF-47E4-9335-74355FB4B90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128297" y="1321018"/>
            <a:ext cx="5886654" cy="3780593"/>
            <a:chOff x="156807" y="899927"/>
            <a:chExt cx="5886654" cy="3780593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156807" y="899927"/>
              <a:ext cx="5886654" cy="3780593"/>
              <a:chOff x="107504" y="3005399"/>
              <a:chExt cx="5886654" cy="3780593"/>
            </a:xfrm>
          </p:grpSpPr>
          <p:sp>
            <p:nvSpPr>
              <p:cNvPr id="3" name="Текст 5"/>
              <p:cNvSpPr txBox="1">
                <a:spLocks/>
              </p:cNvSpPr>
              <p:nvPr/>
            </p:nvSpPr>
            <p:spPr>
              <a:xfrm>
                <a:off x="117566" y="3331545"/>
                <a:ext cx="5328592" cy="3384376"/>
              </a:xfrm>
              <a:prstGeom prst="roundRect">
                <a:avLst>
                  <a:gd name="adj" fmla="val 12301"/>
                </a:avLst>
              </a:prstGeom>
              <a:gradFill rotWithShape="1">
                <a:gsLst>
                  <a:gs pos="0">
                    <a:srgbClr val="8CADAE">
                      <a:tint val="1000"/>
                      <a:satMod val="255000"/>
                    </a:srgbClr>
                  </a:gs>
                  <a:gs pos="55000">
                    <a:srgbClr val="8CADAE">
                      <a:tint val="12000"/>
                      <a:satMod val="255000"/>
                    </a:srgbClr>
                  </a:gs>
                  <a:gs pos="100000">
                    <a:srgbClr val="8CADAE">
                      <a:tint val="45000"/>
                      <a:satMod val="250000"/>
                    </a:srgbClr>
                  </a:gs>
                </a:gsLst>
                <a:path path="circle">
                  <a:fillToRect l="-40000" t="-90000" r="140000" b="190000"/>
                </a:path>
              </a:gradFill>
              <a:ln w="9525" cap="flat" cmpd="sng" algn="ctr">
                <a:solidFill>
                  <a:srgbClr val="8CADAE"/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p:spPr>
            <p:txBody>
              <a:bodyPr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D16349"/>
                  </a:buClr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46B8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Предельные</a:t>
                </a:r>
                <a:r>
                  <a:rPr kumimoji="0" lang="ru-RU" sz="16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646B8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значения выручки </a:t>
                </a:r>
              </a:p>
            </p:txBody>
          </p:sp>
          <p:graphicFrame>
            <p:nvGraphicFramePr>
              <p:cNvPr id="4" name="Диаграмма 3"/>
              <p:cNvGraphicFramePr/>
              <p:nvPr>
                <p:extLst>
                  <p:ext uri="{D42A27DB-BD31-4B8C-83A1-F6EECF244321}">
                    <p14:modId xmlns:p14="http://schemas.microsoft.com/office/powerpoint/2010/main" val="2843665628"/>
                  </p:ext>
                </p:extLst>
              </p:nvPr>
            </p:nvGraphicFramePr>
            <p:xfrm>
              <a:off x="107504" y="3717032"/>
              <a:ext cx="2016224" cy="306896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graphicFrame>
            <p:nvGraphicFramePr>
              <p:cNvPr id="5" name="Диаграмма 4"/>
              <p:cNvGraphicFramePr/>
              <p:nvPr>
                <p:extLst>
                  <p:ext uri="{D42A27DB-BD31-4B8C-83A1-F6EECF244321}">
                    <p14:modId xmlns:p14="http://schemas.microsoft.com/office/powerpoint/2010/main" val="1430361111"/>
                  </p:ext>
                </p:extLst>
              </p:nvPr>
            </p:nvGraphicFramePr>
            <p:xfrm>
              <a:off x="1655676" y="3744989"/>
              <a:ext cx="2232248" cy="252028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aphicFrame>
            <p:nvGraphicFramePr>
              <p:cNvPr id="6" name="Диаграмма 5"/>
              <p:cNvGraphicFramePr/>
              <p:nvPr>
                <p:extLst>
                  <p:ext uri="{D42A27DB-BD31-4B8C-83A1-F6EECF244321}">
                    <p14:modId xmlns:p14="http://schemas.microsoft.com/office/powerpoint/2010/main" val="2335038431"/>
                  </p:ext>
                </p:extLst>
              </p:nvPr>
            </p:nvGraphicFramePr>
            <p:xfrm>
              <a:off x="3329862" y="3005399"/>
              <a:ext cx="2664296" cy="364502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</p:grpSp>
        <p:sp>
          <p:nvSpPr>
            <p:cNvPr id="7" name="AutoShape 1"/>
            <p:cNvSpPr>
              <a:spLocks noChangeArrowheads="1"/>
            </p:cNvSpPr>
            <p:nvPr/>
          </p:nvSpPr>
          <p:spPr bwMode="auto">
            <a:xfrm rot="10800000">
              <a:off x="596445" y="2393471"/>
              <a:ext cx="320648" cy="545515"/>
            </a:xfrm>
            <a:prstGeom prst="downArrow">
              <a:avLst>
                <a:gd name="adj1" fmla="val 41861"/>
                <a:gd name="adj2" fmla="val 46202"/>
              </a:avLst>
            </a:prstGeom>
            <a:gradFill rotWithShape="0">
              <a:gsLst>
                <a:gs pos="0">
                  <a:srgbClr val="C0504D"/>
                </a:gs>
                <a:gs pos="100000">
                  <a:srgbClr val="923633"/>
                </a:gs>
              </a:gsLst>
              <a:path path="rect">
                <a:fillToRect l="50000" t="50000" r="50000" b="50000"/>
              </a:path>
            </a:gradFill>
            <a:ln w="0">
              <a:noFill/>
              <a:miter lim="800000"/>
              <a:headEnd/>
              <a:tailEnd/>
            </a:ln>
            <a:effectLst>
              <a:outerShdw dist="63500" dir="3187806" algn="ctr" rotWithShape="0">
                <a:srgbClr val="622423"/>
              </a:outerShdw>
            </a:effectLst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5746012" y="1603386"/>
            <a:ext cx="3458701" cy="3704068"/>
            <a:chOff x="5797206" y="1504371"/>
            <a:chExt cx="3458701" cy="3704068"/>
          </a:xfrm>
        </p:grpSpPr>
        <p:graphicFrame>
          <p:nvGraphicFramePr>
            <p:cNvPr id="8" name="Схема 7"/>
            <p:cNvGraphicFramePr/>
            <p:nvPr>
              <p:extLst>
                <p:ext uri="{D42A27DB-BD31-4B8C-83A1-F6EECF244321}">
                  <p14:modId xmlns:p14="http://schemas.microsoft.com/office/powerpoint/2010/main" val="3632550437"/>
                </p:ext>
              </p:extLst>
            </p:nvPr>
          </p:nvGraphicFramePr>
          <p:xfrm>
            <a:off x="6447595" y="1504371"/>
            <a:ext cx="2808312" cy="370406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grpSp>
          <p:nvGrpSpPr>
            <p:cNvPr id="17" name="Группа 16"/>
            <p:cNvGrpSpPr/>
            <p:nvPr/>
          </p:nvGrpSpPr>
          <p:grpSpPr>
            <a:xfrm>
              <a:off x="5797206" y="2427511"/>
              <a:ext cx="1023466" cy="576064"/>
              <a:chOff x="5653190" y="3946189"/>
              <a:chExt cx="1023466" cy="576064"/>
            </a:xfrm>
          </p:grpSpPr>
          <p:sp>
            <p:nvSpPr>
              <p:cNvPr id="12" name="Стрелка вправо 11"/>
              <p:cNvSpPr/>
              <p:nvPr/>
            </p:nvSpPr>
            <p:spPr>
              <a:xfrm>
                <a:off x="5653190" y="3946189"/>
                <a:ext cx="1023466" cy="576064"/>
              </a:xfrm>
              <a:prstGeom prst="rightArrow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9525" cap="flat" cmpd="sng" algn="ctr">
                <a:solidFill>
                  <a:srgbClr val="8CADAE"/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p:spPr>
            <p:txBody>
              <a:bodyPr anchor="t"/>
              <a:lstStyle/>
              <a:p>
                <a:pPr>
                  <a:spcBef>
                    <a:spcPts val="300"/>
                  </a:spcBef>
                  <a:buClr>
                    <a:srgbClr val="D16349"/>
                  </a:buClr>
                  <a:defRPr/>
                </a:pPr>
                <a:endParaRPr lang="ru-RU" sz="1600" b="1" kern="0">
                  <a:solidFill>
                    <a:srgbClr val="646B86"/>
                  </a:solidFill>
                  <a:latin typeface="Arial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673468" y="4064944"/>
                <a:ext cx="86206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kern="0" dirty="0" smtClean="0">
                    <a:solidFill>
                      <a:schemeClr val="tx2">
                        <a:lumMod val="75000"/>
                      </a:schemeClr>
                    </a:solidFill>
                    <a:latin typeface="Arial"/>
                  </a:rPr>
                  <a:t>микро</a:t>
                </a:r>
                <a:endParaRPr lang="ru-RU" sz="1600" kern="0" dirty="0">
                  <a:solidFill>
                    <a:schemeClr val="tx2">
                      <a:lumMod val="75000"/>
                    </a:schemeClr>
                  </a:solidFill>
                  <a:latin typeface="Arial"/>
                </a:endParaRPr>
              </a:p>
            </p:txBody>
          </p:sp>
        </p:grpSp>
        <p:grpSp>
          <p:nvGrpSpPr>
            <p:cNvPr id="16" name="Группа 15"/>
            <p:cNvGrpSpPr/>
            <p:nvPr/>
          </p:nvGrpSpPr>
          <p:grpSpPr>
            <a:xfrm>
              <a:off x="5817484" y="3309503"/>
              <a:ext cx="1023466" cy="617212"/>
              <a:chOff x="5673468" y="4870437"/>
              <a:chExt cx="1023466" cy="617212"/>
            </a:xfrm>
          </p:grpSpPr>
          <p:sp>
            <p:nvSpPr>
              <p:cNvPr id="13" name="Стрелка вправо 12"/>
              <p:cNvSpPr/>
              <p:nvPr/>
            </p:nvSpPr>
            <p:spPr>
              <a:xfrm>
                <a:off x="5673468" y="4870437"/>
                <a:ext cx="1023466" cy="617212"/>
              </a:xfrm>
              <a:prstGeom prst="rightArrow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9525" cap="flat" cmpd="sng" algn="ctr">
                <a:solidFill>
                  <a:srgbClr val="8CADAE"/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p:spPr>
            <p:txBody>
              <a:bodyPr anchor="t"/>
              <a:lstStyle/>
              <a:p>
                <a:pPr>
                  <a:spcBef>
                    <a:spcPts val="300"/>
                  </a:spcBef>
                  <a:buClr>
                    <a:srgbClr val="D16349"/>
                  </a:buClr>
                  <a:defRPr/>
                </a:pPr>
                <a:endParaRPr lang="ru-RU" sz="1600" b="1" kern="0">
                  <a:solidFill>
                    <a:srgbClr val="646B86"/>
                  </a:solidFill>
                  <a:latin typeface="Arial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693322" y="4998737"/>
                <a:ext cx="9159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kern="0" dirty="0" smtClean="0">
                    <a:solidFill>
                      <a:schemeClr val="tx2">
                        <a:lumMod val="75000"/>
                      </a:schemeClr>
                    </a:solidFill>
                    <a:latin typeface="Arial"/>
                  </a:rPr>
                  <a:t>малые</a:t>
                </a:r>
                <a:endParaRPr lang="ru-RU" sz="1600" kern="0" dirty="0">
                  <a:solidFill>
                    <a:schemeClr val="tx2">
                      <a:lumMod val="75000"/>
                    </a:schemeClr>
                  </a:solidFill>
                  <a:latin typeface="Arial"/>
                </a:endParaRPr>
              </a:p>
            </p:txBody>
          </p:sp>
        </p:grpSp>
        <p:grpSp>
          <p:nvGrpSpPr>
            <p:cNvPr id="18" name="Группа 17"/>
            <p:cNvGrpSpPr/>
            <p:nvPr/>
          </p:nvGrpSpPr>
          <p:grpSpPr>
            <a:xfrm>
              <a:off x="5817484" y="4206430"/>
              <a:ext cx="1130780" cy="617212"/>
              <a:chOff x="5673468" y="5783983"/>
              <a:chExt cx="1130780" cy="617212"/>
            </a:xfrm>
          </p:grpSpPr>
          <p:sp>
            <p:nvSpPr>
              <p:cNvPr id="15" name="Стрелка вправо 14"/>
              <p:cNvSpPr/>
              <p:nvPr/>
            </p:nvSpPr>
            <p:spPr>
              <a:xfrm>
                <a:off x="5673468" y="5783983"/>
                <a:ext cx="1023466" cy="617212"/>
              </a:xfrm>
              <a:prstGeom prst="rightArrow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9525" cap="flat" cmpd="sng" algn="ctr">
                <a:solidFill>
                  <a:srgbClr val="8CADAE"/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p:spPr>
            <p:txBody>
              <a:bodyPr anchor="t"/>
              <a:lstStyle/>
              <a:p>
                <a:pPr>
                  <a:spcBef>
                    <a:spcPts val="300"/>
                  </a:spcBef>
                  <a:buClr>
                    <a:srgbClr val="D16349"/>
                  </a:buClr>
                  <a:defRPr/>
                </a:pPr>
                <a:endParaRPr lang="ru-RU" sz="1600" b="1" kern="0">
                  <a:solidFill>
                    <a:srgbClr val="646B86"/>
                  </a:solidFill>
                  <a:latin typeface="Arial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675120" y="5915666"/>
                <a:ext cx="11291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kern="0" dirty="0" smtClean="0">
                    <a:solidFill>
                      <a:schemeClr val="tx2">
                        <a:lumMod val="75000"/>
                      </a:schemeClr>
                    </a:solidFill>
                    <a:latin typeface="Arial"/>
                  </a:rPr>
                  <a:t>средние</a:t>
                </a:r>
                <a:endParaRPr lang="ru-RU" sz="1600" kern="0" dirty="0">
                  <a:solidFill>
                    <a:schemeClr val="tx2">
                      <a:lumMod val="75000"/>
                    </a:schemeClr>
                  </a:solidFill>
                  <a:latin typeface="Arial"/>
                </a:endParaRPr>
              </a:p>
            </p:txBody>
          </p:sp>
        </p:grpSp>
      </p:grpSp>
      <p:sp>
        <p:nvSpPr>
          <p:cNvPr id="19" name="Прямоугольник 18"/>
          <p:cNvSpPr/>
          <p:nvPr/>
        </p:nvSpPr>
        <p:spPr>
          <a:xfrm>
            <a:off x="-14149" y="117675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Сегментация субъектов малого и среднего предпринимательства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44120" y="5094369"/>
            <a:ext cx="5004048" cy="51455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800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Структура уставного капитала:</a:t>
            </a:r>
            <a:endParaRPr lang="ru-RU" sz="1800" dirty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6018" y="5574829"/>
            <a:ext cx="90179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  <a:defRPr sz="1400" b="0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Суммарная доля участия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РФ, 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субъектов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РФ,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муниципальных образований, общественных организаций не должна превышать 25 %;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 sz="1400" b="0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Суммарная доля участия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иностранных юридических лиц и суммарная доля, принадлежащая юридическим лицам,  не являющимися субъектами малого или среднего предпринимательства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 не должна превышать  49 %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каждая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-14149" y="6437"/>
            <a:ext cx="9144000" cy="10223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 cap="none" baseline="0">
                <a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параметры деятельности хозяйствующего субъекта для его отнесения к субъектам малого и среднего предпринимательства:</a:t>
            </a:r>
            <a:endParaRPr lang="ru-RU" sz="2300" dirty="0">
              <a:solidFill>
                <a:schemeClr val="tx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1"/>
          </p:nvPr>
        </p:nvSpPr>
        <p:spPr>
          <a:xfrm>
            <a:off x="8794798" y="6516488"/>
            <a:ext cx="349202" cy="340147"/>
          </a:xfrm>
        </p:spPr>
        <p:txBody>
          <a:bodyPr/>
          <a:lstStyle/>
          <a:p>
            <a:fld id="{A71AB92B-C8AF-47E4-9335-74355FB4B903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248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/>
          <p:cNvSpPr txBox="1">
            <a:spLocks/>
          </p:cNvSpPr>
          <p:nvPr/>
        </p:nvSpPr>
        <p:spPr>
          <a:xfrm>
            <a:off x="1434809" y="-28907"/>
            <a:ext cx="6157477" cy="4677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Сплошному наблюдению подлежали:</a:t>
            </a:r>
            <a:endParaRPr lang="ru-RU" sz="2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539552" y="564302"/>
            <a:ext cx="3312368" cy="42539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800" b="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Юридические лица:</a:t>
            </a:r>
          </a:p>
        </p:txBody>
      </p:sp>
      <p:grpSp>
        <p:nvGrpSpPr>
          <p:cNvPr id="36" name="Группа 35"/>
          <p:cNvGrpSpPr/>
          <p:nvPr/>
        </p:nvGrpSpPr>
        <p:grpSpPr>
          <a:xfrm>
            <a:off x="4513548" y="1112384"/>
            <a:ext cx="3647549" cy="987026"/>
            <a:chOff x="4557721" y="889604"/>
            <a:chExt cx="3647549" cy="987026"/>
          </a:xfrm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5476630" y="1065131"/>
              <a:ext cx="2728640" cy="600982"/>
            </a:xfrm>
            <a:prstGeom prst="roundRect">
              <a:avLst>
                <a:gd name="adj" fmla="val 13621"/>
              </a:avLst>
            </a:prstGeom>
            <a:solidFill>
              <a:schemeClr val="tx2">
                <a:lumMod val="60000"/>
                <a:lumOff val="40000"/>
                <a:alpha val="64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7866" algn="ctr"/>
              <a:r>
                <a:rPr lang="ru-RU" sz="1600" kern="0" dirty="0" smtClean="0">
                  <a:solidFill>
                    <a:schemeClr val="tx1"/>
                  </a:solidFill>
                  <a:latin typeface="Arial"/>
                </a:rPr>
                <a:t>Индивидуальные предприниматели</a:t>
              </a:r>
              <a:endParaRPr lang="ru-RU" sz="1600" kern="0" dirty="0">
                <a:solidFill>
                  <a:schemeClr val="tx1"/>
                </a:solidFill>
                <a:latin typeface="Arial"/>
              </a:endParaRPr>
            </a:p>
          </p:txBody>
        </p:sp>
        <p:sp>
          <p:nvSpPr>
            <p:cNvPr id="25" name="Овал 24"/>
            <p:cNvSpPr/>
            <p:nvPr/>
          </p:nvSpPr>
          <p:spPr>
            <a:xfrm>
              <a:off x="4557721" y="889604"/>
              <a:ext cx="987026" cy="987026"/>
            </a:xfrm>
            <a:prstGeom prst="ellipse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235492" y="2226576"/>
            <a:ext cx="3444097" cy="986400"/>
            <a:chOff x="148872" y="1871717"/>
            <a:chExt cx="3444097" cy="986400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1043608" y="2071069"/>
              <a:ext cx="2549361" cy="593527"/>
            </a:xfrm>
            <a:prstGeom prst="roundRect">
              <a:avLst>
                <a:gd name="adj" fmla="val 15160"/>
              </a:avLst>
            </a:prstGeom>
            <a:solidFill>
              <a:schemeClr val="tx2">
                <a:lumMod val="60000"/>
                <a:lumOff val="40000"/>
                <a:alpha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kern="0" dirty="0">
                  <a:solidFill>
                    <a:schemeClr val="tx1"/>
                  </a:solidFill>
                  <a:latin typeface="Arial"/>
                </a:rPr>
                <a:t>Потребительские кооперативы</a:t>
              </a:r>
            </a:p>
          </p:txBody>
        </p:sp>
        <p:sp>
          <p:nvSpPr>
            <p:cNvPr id="27" name="Овал 26"/>
            <p:cNvSpPr/>
            <p:nvPr/>
          </p:nvSpPr>
          <p:spPr>
            <a:xfrm>
              <a:off x="148872" y="1871717"/>
              <a:ext cx="986400" cy="98640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/>
                <a:t>\</a:t>
              </a:r>
            </a:p>
          </p:txBody>
        </p:sp>
      </p:grpSp>
      <p:sp>
        <p:nvSpPr>
          <p:cNvPr id="28" name="Заголовок 1"/>
          <p:cNvSpPr txBox="1">
            <a:spLocks/>
          </p:cNvSpPr>
          <p:nvPr/>
        </p:nvSpPr>
        <p:spPr>
          <a:xfrm>
            <a:off x="4067944" y="438818"/>
            <a:ext cx="5148571" cy="69238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ru-RU" sz="1800" b="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Физические лица</a:t>
            </a:r>
          </a:p>
          <a:p>
            <a:pPr algn="ctr">
              <a:lnSpc>
                <a:spcPct val="80000"/>
              </a:lnSpc>
            </a:pPr>
            <a:r>
              <a:rPr lang="ru-RU" sz="1400" b="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(субъекты малого и среднего предпринимательства)</a:t>
            </a:r>
            <a:r>
              <a:rPr lang="ru-RU" sz="1800" b="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: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255241" y="1151003"/>
            <a:ext cx="3439848" cy="976476"/>
            <a:chOff x="180720" y="895241"/>
            <a:chExt cx="3439848" cy="976476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1043608" y="1031066"/>
              <a:ext cx="2576960" cy="600982"/>
            </a:xfrm>
            <a:prstGeom prst="roundRect">
              <a:avLst>
                <a:gd name="adj" fmla="val 13621"/>
              </a:avLst>
            </a:prstGeom>
            <a:solidFill>
              <a:schemeClr val="tx2">
                <a:lumMod val="60000"/>
                <a:lumOff val="40000"/>
                <a:alpha val="64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7866" algn="ctr"/>
              <a:r>
                <a:rPr lang="ru-RU" sz="1600" kern="0" dirty="0">
                  <a:solidFill>
                    <a:schemeClr val="tx1"/>
                  </a:solidFill>
                  <a:latin typeface="Arial"/>
                </a:rPr>
                <a:t>Коммерческие организации</a:t>
              </a:r>
            </a:p>
          </p:txBody>
        </p:sp>
        <p:sp>
          <p:nvSpPr>
            <p:cNvPr id="29" name="Овал 28"/>
            <p:cNvSpPr/>
            <p:nvPr/>
          </p:nvSpPr>
          <p:spPr>
            <a:xfrm>
              <a:off x="180720" y="895241"/>
              <a:ext cx="988734" cy="976476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4513548" y="2199086"/>
            <a:ext cx="3650316" cy="986400"/>
            <a:chOff x="4557721" y="1864647"/>
            <a:chExt cx="3650316" cy="986400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5479397" y="2077386"/>
              <a:ext cx="2728640" cy="600982"/>
            </a:xfrm>
            <a:prstGeom prst="roundRect">
              <a:avLst>
                <a:gd name="adj" fmla="val 13621"/>
              </a:avLst>
            </a:prstGeom>
            <a:solidFill>
              <a:schemeClr val="tx2">
                <a:lumMod val="60000"/>
                <a:lumOff val="40000"/>
                <a:alpha val="64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7866" algn="ctr"/>
              <a:r>
                <a:rPr lang="ru-RU" sz="1600" kern="0" dirty="0" smtClean="0">
                  <a:solidFill>
                    <a:schemeClr val="tx1"/>
                  </a:solidFill>
                  <a:latin typeface="Arial"/>
                </a:rPr>
                <a:t>Главы фермерских хозяйств</a:t>
              </a:r>
              <a:endParaRPr lang="ru-RU" sz="1600" kern="0" dirty="0">
                <a:solidFill>
                  <a:schemeClr val="tx1"/>
                </a:solidFill>
                <a:latin typeface="Arial"/>
              </a:endParaRPr>
            </a:p>
          </p:txBody>
        </p:sp>
        <p:sp>
          <p:nvSpPr>
            <p:cNvPr id="30" name="Овал 29"/>
            <p:cNvSpPr/>
            <p:nvPr/>
          </p:nvSpPr>
          <p:spPr>
            <a:xfrm>
              <a:off x="4557721" y="1864647"/>
              <a:ext cx="986400" cy="986400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193068" y="3356992"/>
            <a:ext cx="8640960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 fontAlgn="base">
              <a:lnSpc>
                <a:spcPct val="140000"/>
              </a:lnSpc>
              <a:spcAft>
                <a:spcPts val="0"/>
              </a:spcAft>
            </a:pPr>
            <a:r>
              <a:rPr lang="ru-RU" sz="2000" dirty="0">
                <a:solidFill>
                  <a:srgbClr val="A33F50"/>
                </a:solidFill>
                <a:latin typeface="Arial" pitchFamily="34" charset="0"/>
                <a:cs typeface="Arial" pitchFamily="34" charset="0"/>
              </a:rPr>
              <a:t>Каталог участников бизнес-переписи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был сформирован на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основе  данных действующего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татистического регистра Росстата по Владимирской области, актуализированных данными из ряда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других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источников (ФНС,ФСС, Пенсионного фонда и др.).</a:t>
            </a:r>
          </a:p>
          <a:p>
            <a:pPr indent="450215" algn="just" fontAlgn="base">
              <a:lnSpc>
                <a:spcPct val="140000"/>
              </a:lnSpc>
              <a:spcAft>
                <a:spcPts val="0"/>
              </a:spcAft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Предварительный обход интервьюеров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показал, что практически треть (36%) малых предприятий и индивидуальных предпринимателей страны и Владимирской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области, в частности,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осуществляют деятельность не по адресу первоначальной регистрации.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8853250" y="6492875"/>
            <a:ext cx="290750" cy="365125"/>
          </a:xfrm>
        </p:spPr>
        <p:txBody>
          <a:bodyPr/>
          <a:lstStyle/>
          <a:p>
            <a:fld id="{A71AB92B-C8AF-47E4-9335-74355FB4B903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023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59438" y="-37596"/>
            <a:ext cx="8781929" cy="99838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К респондентам, отказавшимся от участия в сплошном федеральном  статистическом </a:t>
            </a:r>
            <a:r>
              <a:rPr lang="ru-RU" sz="18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наблюдении, </a:t>
            </a:r>
            <a:r>
              <a:rPr lang="ru-RU" sz="18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применялись меры административного воздействия, предусмотренные ст. 13.19. КоАП РФ</a:t>
            </a:r>
            <a:endParaRPr lang="ru-RU" sz="1800" dirty="0">
              <a:solidFill>
                <a:schemeClr val="tx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287">
            <a:off x="3439419" y="1228960"/>
            <a:ext cx="2782433" cy="39207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78263"/>
            <a:ext cx="2854004" cy="4047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742091" y="3584286"/>
            <a:ext cx="2448209" cy="1165823"/>
          </a:xfrm>
          <a:prstGeom prst="roundRect">
            <a:avLst>
              <a:gd name="adj" fmla="val 10131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" name="Скругленная прямоугольная выноска 24"/>
          <p:cNvSpPr/>
          <p:nvPr/>
        </p:nvSpPr>
        <p:spPr>
          <a:xfrm>
            <a:off x="1475656" y="2166351"/>
            <a:ext cx="6912768" cy="2549747"/>
          </a:xfrm>
          <a:custGeom>
            <a:avLst/>
            <a:gdLst>
              <a:gd name="connsiteX0" fmla="*/ 0 w 6879771"/>
              <a:gd name="connsiteY0" fmla="*/ 433798 h 2602734"/>
              <a:gd name="connsiteX1" fmla="*/ 433798 w 6879771"/>
              <a:gd name="connsiteY1" fmla="*/ 0 h 2602734"/>
              <a:gd name="connsiteX2" fmla="*/ 1146629 w 6879771"/>
              <a:gd name="connsiteY2" fmla="*/ 0 h 2602734"/>
              <a:gd name="connsiteX3" fmla="*/ 1146629 w 6879771"/>
              <a:gd name="connsiteY3" fmla="*/ 0 h 2602734"/>
              <a:gd name="connsiteX4" fmla="*/ 2866571 w 6879771"/>
              <a:gd name="connsiteY4" fmla="*/ 0 h 2602734"/>
              <a:gd name="connsiteX5" fmla="*/ 6445973 w 6879771"/>
              <a:gd name="connsiteY5" fmla="*/ 0 h 2602734"/>
              <a:gd name="connsiteX6" fmla="*/ 6879771 w 6879771"/>
              <a:gd name="connsiteY6" fmla="*/ 433798 h 2602734"/>
              <a:gd name="connsiteX7" fmla="*/ 6879771 w 6879771"/>
              <a:gd name="connsiteY7" fmla="*/ 1518262 h 2602734"/>
              <a:gd name="connsiteX8" fmla="*/ 6879771 w 6879771"/>
              <a:gd name="connsiteY8" fmla="*/ 1518262 h 2602734"/>
              <a:gd name="connsiteX9" fmla="*/ 6879771 w 6879771"/>
              <a:gd name="connsiteY9" fmla="*/ 2168945 h 2602734"/>
              <a:gd name="connsiteX10" fmla="*/ 6879771 w 6879771"/>
              <a:gd name="connsiteY10" fmla="*/ 2168936 h 2602734"/>
              <a:gd name="connsiteX11" fmla="*/ 6445973 w 6879771"/>
              <a:gd name="connsiteY11" fmla="*/ 2602734 h 2602734"/>
              <a:gd name="connsiteX12" fmla="*/ 2866571 w 6879771"/>
              <a:gd name="connsiteY12" fmla="*/ 2602734 h 2602734"/>
              <a:gd name="connsiteX13" fmla="*/ 1327383 w 6879771"/>
              <a:gd name="connsiteY13" fmla="*/ 2980339 h 2602734"/>
              <a:gd name="connsiteX14" fmla="*/ 1146629 w 6879771"/>
              <a:gd name="connsiteY14" fmla="*/ 2602734 h 2602734"/>
              <a:gd name="connsiteX15" fmla="*/ 433798 w 6879771"/>
              <a:gd name="connsiteY15" fmla="*/ 2602734 h 2602734"/>
              <a:gd name="connsiteX16" fmla="*/ 0 w 6879771"/>
              <a:gd name="connsiteY16" fmla="*/ 2168936 h 2602734"/>
              <a:gd name="connsiteX17" fmla="*/ 0 w 6879771"/>
              <a:gd name="connsiteY17" fmla="*/ 2168945 h 2602734"/>
              <a:gd name="connsiteX18" fmla="*/ 0 w 6879771"/>
              <a:gd name="connsiteY18" fmla="*/ 1518262 h 2602734"/>
              <a:gd name="connsiteX19" fmla="*/ 0 w 6879771"/>
              <a:gd name="connsiteY19" fmla="*/ 1518262 h 2602734"/>
              <a:gd name="connsiteX20" fmla="*/ 0 w 6879771"/>
              <a:gd name="connsiteY20" fmla="*/ 433798 h 2602734"/>
              <a:gd name="connsiteX0" fmla="*/ 0 w 6879771"/>
              <a:gd name="connsiteY0" fmla="*/ 433798 h 2980339"/>
              <a:gd name="connsiteX1" fmla="*/ 433798 w 6879771"/>
              <a:gd name="connsiteY1" fmla="*/ 0 h 2980339"/>
              <a:gd name="connsiteX2" fmla="*/ 1146629 w 6879771"/>
              <a:gd name="connsiteY2" fmla="*/ 0 h 2980339"/>
              <a:gd name="connsiteX3" fmla="*/ 1146629 w 6879771"/>
              <a:gd name="connsiteY3" fmla="*/ 0 h 2980339"/>
              <a:gd name="connsiteX4" fmla="*/ 2866571 w 6879771"/>
              <a:gd name="connsiteY4" fmla="*/ 0 h 2980339"/>
              <a:gd name="connsiteX5" fmla="*/ 6445973 w 6879771"/>
              <a:gd name="connsiteY5" fmla="*/ 0 h 2980339"/>
              <a:gd name="connsiteX6" fmla="*/ 6879771 w 6879771"/>
              <a:gd name="connsiteY6" fmla="*/ 433798 h 2980339"/>
              <a:gd name="connsiteX7" fmla="*/ 6879771 w 6879771"/>
              <a:gd name="connsiteY7" fmla="*/ 1518262 h 2980339"/>
              <a:gd name="connsiteX8" fmla="*/ 6879771 w 6879771"/>
              <a:gd name="connsiteY8" fmla="*/ 1518262 h 2980339"/>
              <a:gd name="connsiteX9" fmla="*/ 6879771 w 6879771"/>
              <a:gd name="connsiteY9" fmla="*/ 2168945 h 2980339"/>
              <a:gd name="connsiteX10" fmla="*/ 6879771 w 6879771"/>
              <a:gd name="connsiteY10" fmla="*/ 2168936 h 2980339"/>
              <a:gd name="connsiteX11" fmla="*/ 6445973 w 6879771"/>
              <a:gd name="connsiteY11" fmla="*/ 2602734 h 2980339"/>
              <a:gd name="connsiteX12" fmla="*/ 2866571 w 6879771"/>
              <a:gd name="connsiteY12" fmla="*/ 2602734 h 2980339"/>
              <a:gd name="connsiteX13" fmla="*/ 1327383 w 6879771"/>
              <a:gd name="connsiteY13" fmla="*/ 2980339 h 2980339"/>
              <a:gd name="connsiteX14" fmla="*/ 728617 w 6879771"/>
              <a:gd name="connsiteY14" fmla="*/ 2602734 h 2980339"/>
              <a:gd name="connsiteX15" fmla="*/ 433798 w 6879771"/>
              <a:gd name="connsiteY15" fmla="*/ 2602734 h 2980339"/>
              <a:gd name="connsiteX16" fmla="*/ 0 w 6879771"/>
              <a:gd name="connsiteY16" fmla="*/ 2168936 h 2980339"/>
              <a:gd name="connsiteX17" fmla="*/ 0 w 6879771"/>
              <a:gd name="connsiteY17" fmla="*/ 2168945 h 2980339"/>
              <a:gd name="connsiteX18" fmla="*/ 0 w 6879771"/>
              <a:gd name="connsiteY18" fmla="*/ 1518262 h 2980339"/>
              <a:gd name="connsiteX19" fmla="*/ 0 w 6879771"/>
              <a:gd name="connsiteY19" fmla="*/ 1518262 h 2980339"/>
              <a:gd name="connsiteX20" fmla="*/ 0 w 6879771"/>
              <a:gd name="connsiteY20" fmla="*/ 433798 h 2980339"/>
              <a:gd name="connsiteX0" fmla="*/ 0 w 6879771"/>
              <a:gd name="connsiteY0" fmla="*/ 433798 h 2980339"/>
              <a:gd name="connsiteX1" fmla="*/ 433798 w 6879771"/>
              <a:gd name="connsiteY1" fmla="*/ 0 h 2980339"/>
              <a:gd name="connsiteX2" fmla="*/ 1146629 w 6879771"/>
              <a:gd name="connsiteY2" fmla="*/ 0 h 2980339"/>
              <a:gd name="connsiteX3" fmla="*/ 1146629 w 6879771"/>
              <a:gd name="connsiteY3" fmla="*/ 0 h 2980339"/>
              <a:gd name="connsiteX4" fmla="*/ 2866571 w 6879771"/>
              <a:gd name="connsiteY4" fmla="*/ 0 h 2980339"/>
              <a:gd name="connsiteX5" fmla="*/ 6445973 w 6879771"/>
              <a:gd name="connsiteY5" fmla="*/ 0 h 2980339"/>
              <a:gd name="connsiteX6" fmla="*/ 6879771 w 6879771"/>
              <a:gd name="connsiteY6" fmla="*/ 433798 h 2980339"/>
              <a:gd name="connsiteX7" fmla="*/ 6879771 w 6879771"/>
              <a:gd name="connsiteY7" fmla="*/ 1518262 h 2980339"/>
              <a:gd name="connsiteX8" fmla="*/ 6879771 w 6879771"/>
              <a:gd name="connsiteY8" fmla="*/ 1518262 h 2980339"/>
              <a:gd name="connsiteX9" fmla="*/ 6879771 w 6879771"/>
              <a:gd name="connsiteY9" fmla="*/ 2168945 h 2980339"/>
              <a:gd name="connsiteX10" fmla="*/ 6879771 w 6879771"/>
              <a:gd name="connsiteY10" fmla="*/ 2168936 h 2980339"/>
              <a:gd name="connsiteX11" fmla="*/ 6445973 w 6879771"/>
              <a:gd name="connsiteY11" fmla="*/ 2602734 h 2980339"/>
              <a:gd name="connsiteX12" fmla="*/ 2866571 w 6879771"/>
              <a:gd name="connsiteY12" fmla="*/ 2602734 h 2980339"/>
              <a:gd name="connsiteX13" fmla="*/ 1327383 w 6879771"/>
              <a:gd name="connsiteY13" fmla="*/ 2980339 h 2980339"/>
              <a:gd name="connsiteX14" fmla="*/ 719909 w 6879771"/>
              <a:gd name="connsiteY14" fmla="*/ 2611443 h 2980339"/>
              <a:gd name="connsiteX15" fmla="*/ 433798 w 6879771"/>
              <a:gd name="connsiteY15" fmla="*/ 2602734 h 2980339"/>
              <a:gd name="connsiteX16" fmla="*/ 0 w 6879771"/>
              <a:gd name="connsiteY16" fmla="*/ 2168936 h 2980339"/>
              <a:gd name="connsiteX17" fmla="*/ 0 w 6879771"/>
              <a:gd name="connsiteY17" fmla="*/ 2168945 h 2980339"/>
              <a:gd name="connsiteX18" fmla="*/ 0 w 6879771"/>
              <a:gd name="connsiteY18" fmla="*/ 1518262 h 2980339"/>
              <a:gd name="connsiteX19" fmla="*/ 0 w 6879771"/>
              <a:gd name="connsiteY19" fmla="*/ 1518262 h 2980339"/>
              <a:gd name="connsiteX20" fmla="*/ 0 w 6879771"/>
              <a:gd name="connsiteY20" fmla="*/ 433798 h 2980339"/>
              <a:gd name="connsiteX0" fmla="*/ 0 w 6879771"/>
              <a:gd name="connsiteY0" fmla="*/ 433798 h 2980339"/>
              <a:gd name="connsiteX1" fmla="*/ 433798 w 6879771"/>
              <a:gd name="connsiteY1" fmla="*/ 0 h 2980339"/>
              <a:gd name="connsiteX2" fmla="*/ 1146629 w 6879771"/>
              <a:gd name="connsiteY2" fmla="*/ 0 h 2980339"/>
              <a:gd name="connsiteX3" fmla="*/ 1146629 w 6879771"/>
              <a:gd name="connsiteY3" fmla="*/ 0 h 2980339"/>
              <a:gd name="connsiteX4" fmla="*/ 2866571 w 6879771"/>
              <a:gd name="connsiteY4" fmla="*/ 0 h 2980339"/>
              <a:gd name="connsiteX5" fmla="*/ 6445973 w 6879771"/>
              <a:gd name="connsiteY5" fmla="*/ 0 h 2980339"/>
              <a:gd name="connsiteX6" fmla="*/ 6879771 w 6879771"/>
              <a:gd name="connsiteY6" fmla="*/ 433798 h 2980339"/>
              <a:gd name="connsiteX7" fmla="*/ 6879771 w 6879771"/>
              <a:gd name="connsiteY7" fmla="*/ 1518262 h 2980339"/>
              <a:gd name="connsiteX8" fmla="*/ 6879771 w 6879771"/>
              <a:gd name="connsiteY8" fmla="*/ 1518262 h 2980339"/>
              <a:gd name="connsiteX9" fmla="*/ 6879771 w 6879771"/>
              <a:gd name="connsiteY9" fmla="*/ 2168945 h 2980339"/>
              <a:gd name="connsiteX10" fmla="*/ 6879771 w 6879771"/>
              <a:gd name="connsiteY10" fmla="*/ 2168936 h 2980339"/>
              <a:gd name="connsiteX11" fmla="*/ 6445973 w 6879771"/>
              <a:gd name="connsiteY11" fmla="*/ 2602734 h 2980339"/>
              <a:gd name="connsiteX12" fmla="*/ 2108925 w 6879771"/>
              <a:gd name="connsiteY12" fmla="*/ 2611442 h 2980339"/>
              <a:gd name="connsiteX13" fmla="*/ 1327383 w 6879771"/>
              <a:gd name="connsiteY13" fmla="*/ 2980339 h 2980339"/>
              <a:gd name="connsiteX14" fmla="*/ 719909 w 6879771"/>
              <a:gd name="connsiteY14" fmla="*/ 2611443 h 2980339"/>
              <a:gd name="connsiteX15" fmla="*/ 433798 w 6879771"/>
              <a:gd name="connsiteY15" fmla="*/ 2602734 h 2980339"/>
              <a:gd name="connsiteX16" fmla="*/ 0 w 6879771"/>
              <a:gd name="connsiteY16" fmla="*/ 2168936 h 2980339"/>
              <a:gd name="connsiteX17" fmla="*/ 0 w 6879771"/>
              <a:gd name="connsiteY17" fmla="*/ 2168945 h 2980339"/>
              <a:gd name="connsiteX18" fmla="*/ 0 w 6879771"/>
              <a:gd name="connsiteY18" fmla="*/ 1518262 h 2980339"/>
              <a:gd name="connsiteX19" fmla="*/ 0 w 6879771"/>
              <a:gd name="connsiteY19" fmla="*/ 1518262 h 2980339"/>
              <a:gd name="connsiteX20" fmla="*/ 0 w 6879771"/>
              <a:gd name="connsiteY20" fmla="*/ 433798 h 2980339"/>
              <a:gd name="connsiteX0" fmla="*/ 0 w 6879771"/>
              <a:gd name="connsiteY0" fmla="*/ 433798 h 2980339"/>
              <a:gd name="connsiteX1" fmla="*/ 433798 w 6879771"/>
              <a:gd name="connsiteY1" fmla="*/ 0 h 2980339"/>
              <a:gd name="connsiteX2" fmla="*/ 1146629 w 6879771"/>
              <a:gd name="connsiteY2" fmla="*/ 0 h 2980339"/>
              <a:gd name="connsiteX3" fmla="*/ 1146629 w 6879771"/>
              <a:gd name="connsiteY3" fmla="*/ 0 h 2980339"/>
              <a:gd name="connsiteX4" fmla="*/ 2866571 w 6879771"/>
              <a:gd name="connsiteY4" fmla="*/ 0 h 2980339"/>
              <a:gd name="connsiteX5" fmla="*/ 6445973 w 6879771"/>
              <a:gd name="connsiteY5" fmla="*/ 0 h 2980339"/>
              <a:gd name="connsiteX6" fmla="*/ 6879771 w 6879771"/>
              <a:gd name="connsiteY6" fmla="*/ 433798 h 2980339"/>
              <a:gd name="connsiteX7" fmla="*/ 6879771 w 6879771"/>
              <a:gd name="connsiteY7" fmla="*/ 1518262 h 2980339"/>
              <a:gd name="connsiteX8" fmla="*/ 6879771 w 6879771"/>
              <a:gd name="connsiteY8" fmla="*/ 1518262 h 2980339"/>
              <a:gd name="connsiteX9" fmla="*/ 6879771 w 6879771"/>
              <a:gd name="connsiteY9" fmla="*/ 2168945 h 2980339"/>
              <a:gd name="connsiteX10" fmla="*/ 6879771 w 6879771"/>
              <a:gd name="connsiteY10" fmla="*/ 2168936 h 2980339"/>
              <a:gd name="connsiteX11" fmla="*/ 6445973 w 6879771"/>
              <a:gd name="connsiteY11" fmla="*/ 2602734 h 2980339"/>
              <a:gd name="connsiteX12" fmla="*/ 1995714 w 6879771"/>
              <a:gd name="connsiteY12" fmla="*/ 2620151 h 2980339"/>
              <a:gd name="connsiteX13" fmla="*/ 1327383 w 6879771"/>
              <a:gd name="connsiteY13" fmla="*/ 2980339 h 2980339"/>
              <a:gd name="connsiteX14" fmla="*/ 719909 w 6879771"/>
              <a:gd name="connsiteY14" fmla="*/ 2611443 h 2980339"/>
              <a:gd name="connsiteX15" fmla="*/ 433798 w 6879771"/>
              <a:gd name="connsiteY15" fmla="*/ 2602734 h 2980339"/>
              <a:gd name="connsiteX16" fmla="*/ 0 w 6879771"/>
              <a:gd name="connsiteY16" fmla="*/ 2168936 h 2980339"/>
              <a:gd name="connsiteX17" fmla="*/ 0 w 6879771"/>
              <a:gd name="connsiteY17" fmla="*/ 2168945 h 2980339"/>
              <a:gd name="connsiteX18" fmla="*/ 0 w 6879771"/>
              <a:gd name="connsiteY18" fmla="*/ 1518262 h 2980339"/>
              <a:gd name="connsiteX19" fmla="*/ 0 w 6879771"/>
              <a:gd name="connsiteY19" fmla="*/ 1518262 h 2980339"/>
              <a:gd name="connsiteX20" fmla="*/ 0 w 6879771"/>
              <a:gd name="connsiteY20" fmla="*/ 433798 h 2980339"/>
              <a:gd name="connsiteX0" fmla="*/ 0 w 6879771"/>
              <a:gd name="connsiteY0" fmla="*/ 433798 h 2980339"/>
              <a:gd name="connsiteX1" fmla="*/ 433798 w 6879771"/>
              <a:gd name="connsiteY1" fmla="*/ 0 h 2980339"/>
              <a:gd name="connsiteX2" fmla="*/ 1146629 w 6879771"/>
              <a:gd name="connsiteY2" fmla="*/ 0 h 2980339"/>
              <a:gd name="connsiteX3" fmla="*/ 1146629 w 6879771"/>
              <a:gd name="connsiteY3" fmla="*/ 0 h 2980339"/>
              <a:gd name="connsiteX4" fmla="*/ 2866571 w 6879771"/>
              <a:gd name="connsiteY4" fmla="*/ 0 h 2980339"/>
              <a:gd name="connsiteX5" fmla="*/ 6445973 w 6879771"/>
              <a:gd name="connsiteY5" fmla="*/ 0 h 2980339"/>
              <a:gd name="connsiteX6" fmla="*/ 6879771 w 6879771"/>
              <a:gd name="connsiteY6" fmla="*/ 433798 h 2980339"/>
              <a:gd name="connsiteX7" fmla="*/ 6879771 w 6879771"/>
              <a:gd name="connsiteY7" fmla="*/ 1518262 h 2980339"/>
              <a:gd name="connsiteX8" fmla="*/ 6879771 w 6879771"/>
              <a:gd name="connsiteY8" fmla="*/ 1518262 h 2980339"/>
              <a:gd name="connsiteX9" fmla="*/ 6879771 w 6879771"/>
              <a:gd name="connsiteY9" fmla="*/ 2168945 h 2980339"/>
              <a:gd name="connsiteX10" fmla="*/ 6879771 w 6879771"/>
              <a:gd name="connsiteY10" fmla="*/ 2168936 h 2980339"/>
              <a:gd name="connsiteX11" fmla="*/ 6445973 w 6879771"/>
              <a:gd name="connsiteY11" fmla="*/ 2602734 h 2980339"/>
              <a:gd name="connsiteX12" fmla="*/ 1621245 w 6879771"/>
              <a:gd name="connsiteY12" fmla="*/ 2611442 h 2980339"/>
              <a:gd name="connsiteX13" fmla="*/ 1327383 w 6879771"/>
              <a:gd name="connsiteY13" fmla="*/ 2980339 h 2980339"/>
              <a:gd name="connsiteX14" fmla="*/ 719909 w 6879771"/>
              <a:gd name="connsiteY14" fmla="*/ 2611443 h 2980339"/>
              <a:gd name="connsiteX15" fmla="*/ 433798 w 6879771"/>
              <a:gd name="connsiteY15" fmla="*/ 2602734 h 2980339"/>
              <a:gd name="connsiteX16" fmla="*/ 0 w 6879771"/>
              <a:gd name="connsiteY16" fmla="*/ 2168936 h 2980339"/>
              <a:gd name="connsiteX17" fmla="*/ 0 w 6879771"/>
              <a:gd name="connsiteY17" fmla="*/ 2168945 h 2980339"/>
              <a:gd name="connsiteX18" fmla="*/ 0 w 6879771"/>
              <a:gd name="connsiteY18" fmla="*/ 1518262 h 2980339"/>
              <a:gd name="connsiteX19" fmla="*/ 0 w 6879771"/>
              <a:gd name="connsiteY19" fmla="*/ 1518262 h 2980339"/>
              <a:gd name="connsiteX20" fmla="*/ 0 w 6879771"/>
              <a:gd name="connsiteY20" fmla="*/ 433798 h 2980339"/>
              <a:gd name="connsiteX0" fmla="*/ 0 w 6879771"/>
              <a:gd name="connsiteY0" fmla="*/ 433798 h 2980339"/>
              <a:gd name="connsiteX1" fmla="*/ 433798 w 6879771"/>
              <a:gd name="connsiteY1" fmla="*/ 0 h 2980339"/>
              <a:gd name="connsiteX2" fmla="*/ 1146629 w 6879771"/>
              <a:gd name="connsiteY2" fmla="*/ 0 h 2980339"/>
              <a:gd name="connsiteX3" fmla="*/ 1146629 w 6879771"/>
              <a:gd name="connsiteY3" fmla="*/ 0 h 2980339"/>
              <a:gd name="connsiteX4" fmla="*/ 2866571 w 6879771"/>
              <a:gd name="connsiteY4" fmla="*/ 0 h 2980339"/>
              <a:gd name="connsiteX5" fmla="*/ 6445973 w 6879771"/>
              <a:gd name="connsiteY5" fmla="*/ 0 h 2980339"/>
              <a:gd name="connsiteX6" fmla="*/ 6879771 w 6879771"/>
              <a:gd name="connsiteY6" fmla="*/ 433798 h 2980339"/>
              <a:gd name="connsiteX7" fmla="*/ 6879771 w 6879771"/>
              <a:gd name="connsiteY7" fmla="*/ 1518262 h 2980339"/>
              <a:gd name="connsiteX8" fmla="*/ 6879771 w 6879771"/>
              <a:gd name="connsiteY8" fmla="*/ 1518262 h 2980339"/>
              <a:gd name="connsiteX9" fmla="*/ 6879771 w 6879771"/>
              <a:gd name="connsiteY9" fmla="*/ 2168945 h 2980339"/>
              <a:gd name="connsiteX10" fmla="*/ 6879771 w 6879771"/>
              <a:gd name="connsiteY10" fmla="*/ 2168936 h 2980339"/>
              <a:gd name="connsiteX11" fmla="*/ 6445973 w 6879771"/>
              <a:gd name="connsiteY11" fmla="*/ 2602734 h 2980339"/>
              <a:gd name="connsiteX12" fmla="*/ 1447074 w 6879771"/>
              <a:gd name="connsiteY12" fmla="*/ 2611442 h 2980339"/>
              <a:gd name="connsiteX13" fmla="*/ 1327383 w 6879771"/>
              <a:gd name="connsiteY13" fmla="*/ 2980339 h 2980339"/>
              <a:gd name="connsiteX14" fmla="*/ 719909 w 6879771"/>
              <a:gd name="connsiteY14" fmla="*/ 2611443 h 2980339"/>
              <a:gd name="connsiteX15" fmla="*/ 433798 w 6879771"/>
              <a:gd name="connsiteY15" fmla="*/ 2602734 h 2980339"/>
              <a:gd name="connsiteX16" fmla="*/ 0 w 6879771"/>
              <a:gd name="connsiteY16" fmla="*/ 2168936 h 2980339"/>
              <a:gd name="connsiteX17" fmla="*/ 0 w 6879771"/>
              <a:gd name="connsiteY17" fmla="*/ 2168945 h 2980339"/>
              <a:gd name="connsiteX18" fmla="*/ 0 w 6879771"/>
              <a:gd name="connsiteY18" fmla="*/ 1518262 h 2980339"/>
              <a:gd name="connsiteX19" fmla="*/ 0 w 6879771"/>
              <a:gd name="connsiteY19" fmla="*/ 1518262 h 2980339"/>
              <a:gd name="connsiteX20" fmla="*/ 0 w 6879771"/>
              <a:gd name="connsiteY20" fmla="*/ 433798 h 2980339"/>
              <a:gd name="connsiteX0" fmla="*/ 0 w 6879771"/>
              <a:gd name="connsiteY0" fmla="*/ 433798 h 3058716"/>
              <a:gd name="connsiteX1" fmla="*/ 433798 w 6879771"/>
              <a:gd name="connsiteY1" fmla="*/ 0 h 3058716"/>
              <a:gd name="connsiteX2" fmla="*/ 1146629 w 6879771"/>
              <a:gd name="connsiteY2" fmla="*/ 0 h 3058716"/>
              <a:gd name="connsiteX3" fmla="*/ 1146629 w 6879771"/>
              <a:gd name="connsiteY3" fmla="*/ 0 h 3058716"/>
              <a:gd name="connsiteX4" fmla="*/ 2866571 w 6879771"/>
              <a:gd name="connsiteY4" fmla="*/ 0 h 3058716"/>
              <a:gd name="connsiteX5" fmla="*/ 6445973 w 6879771"/>
              <a:gd name="connsiteY5" fmla="*/ 0 h 3058716"/>
              <a:gd name="connsiteX6" fmla="*/ 6879771 w 6879771"/>
              <a:gd name="connsiteY6" fmla="*/ 433798 h 3058716"/>
              <a:gd name="connsiteX7" fmla="*/ 6879771 w 6879771"/>
              <a:gd name="connsiteY7" fmla="*/ 1518262 h 3058716"/>
              <a:gd name="connsiteX8" fmla="*/ 6879771 w 6879771"/>
              <a:gd name="connsiteY8" fmla="*/ 1518262 h 3058716"/>
              <a:gd name="connsiteX9" fmla="*/ 6879771 w 6879771"/>
              <a:gd name="connsiteY9" fmla="*/ 2168945 h 3058716"/>
              <a:gd name="connsiteX10" fmla="*/ 6879771 w 6879771"/>
              <a:gd name="connsiteY10" fmla="*/ 2168936 h 3058716"/>
              <a:gd name="connsiteX11" fmla="*/ 6445973 w 6879771"/>
              <a:gd name="connsiteY11" fmla="*/ 2602734 h 3058716"/>
              <a:gd name="connsiteX12" fmla="*/ 1447074 w 6879771"/>
              <a:gd name="connsiteY12" fmla="*/ 2611442 h 3058716"/>
              <a:gd name="connsiteX13" fmla="*/ 561029 w 6879771"/>
              <a:gd name="connsiteY13" fmla="*/ 3058716 h 3058716"/>
              <a:gd name="connsiteX14" fmla="*/ 719909 w 6879771"/>
              <a:gd name="connsiteY14" fmla="*/ 2611443 h 3058716"/>
              <a:gd name="connsiteX15" fmla="*/ 433798 w 6879771"/>
              <a:gd name="connsiteY15" fmla="*/ 2602734 h 3058716"/>
              <a:gd name="connsiteX16" fmla="*/ 0 w 6879771"/>
              <a:gd name="connsiteY16" fmla="*/ 2168936 h 3058716"/>
              <a:gd name="connsiteX17" fmla="*/ 0 w 6879771"/>
              <a:gd name="connsiteY17" fmla="*/ 2168945 h 3058716"/>
              <a:gd name="connsiteX18" fmla="*/ 0 w 6879771"/>
              <a:gd name="connsiteY18" fmla="*/ 1518262 h 3058716"/>
              <a:gd name="connsiteX19" fmla="*/ 0 w 6879771"/>
              <a:gd name="connsiteY19" fmla="*/ 1518262 h 3058716"/>
              <a:gd name="connsiteX20" fmla="*/ 0 w 6879771"/>
              <a:gd name="connsiteY20" fmla="*/ 433798 h 3058716"/>
              <a:gd name="connsiteX0" fmla="*/ 0 w 6879771"/>
              <a:gd name="connsiteY0" fmla="*/ 433798 h 3058716"/>
              <a:gd name="connsiteX1" fmla="*/ 433798 w 6879771"/>
              <a:gd name="connsiteY1" fmla="*/ 0 h 3058716"/>
              <a:gd name="connsiteX2" fmla="*/ 1146629 w 6879771"/>
              <a:gd name="connsiteY2" fmla="*/ 0 h 3058716"/>
              <a:gd name="connsiteX3" fmla="*/ 1146629 w 6879771"/>
              <a:gd name="connsiteY3" fmla="*/ 0 h 3058716"/>
              <a:gd name="connsiteX4" fmla="*/ 2866571 w 6879771"/>
              <a:gd name="connsiteY4" fmla="*/ 0 h 3058716"/>
              <a:gd name="connsiteX5" fmla="*/ 6445973 w 6879771"/>
              <a:gd name="connsiteY5" fmla="*/ 0 h 3058716"/>
              <a:gd name="connsiteX6" fmla="*/ 6879771 w 6879771"/>
              <a:gd name="connsiteY6" fmla="*/ 433798 h 3058716"/>
              <a:gd name="connsiteX7" fmla="*/ 6879771 w 6879771"/>
              <a:gd name="connsiteY7" fmla="*/ 1518262 h 3058716"/>
              <a:gd name="connsiteX8" fmla="*/ 6879771 w 6879771"/>
              <a:gd name="connsiteY8" fmla="*/ 1518262 h 3058716"/>
              <a:gd name="connsiteX9" fmla="*/ 6879771 w 6879771"/>
              <a:gd name="connsiteY9" fmla="*/ 2168945 h 3058716"/>
              <a:gd name="connsiteX10" fmla="*/ 6879771 w 6879771"/>
              <a:gd name="connsiteY10" fmla="*/ 2168936 h 3058716"/>
              <a:gd name="connsiteX11" fmla="*/ 6445973 w 6879771"/>
              <a:gd name="connsiteY11" fmla="*/ 2602734 h 3058716"/>
              <a:gd name="connsiteX12" fmla="*/ 1447074 w 6879771"/>
              <a:gd name="connsiteY12" fmla="*/ 2611442 h 3058716"/>
              <a:gd name="connsiteX13" fmla="*/ 561029 w 6879771"/>
              <a:gd name="connsiteY13" fmla="*/ 3058716 h 3058716"/>
              <a:gd name="connsiteX14" fmla="*/ 467360 w 6879771"/>
              <a:gd name="connsiteY14" fmla="*/ 2611443 h 3058716"/>
              <a:gd name="connsiteX15" fmla="*/ 433798 w 6879771"/>
              <a:gd name="connsiteY15" fmla="*/ 2602734 h 3058716"/>
              <a:gd name="connsiteX16" fmla="*/ 0 w 6879771"/>
              <a:gd name="connsiteY16" fmla="*/ 2168936 h 3058716"/>
              <a:gd name="connsiteX17" fmla="*/ 0 w 6879771"/>
              <a:gd name="connsiteY17" fmla="*/ 2168945 h 3058716"/>
              <a:gd name="connsiteX18" fmla="*/ 0 w 6879771"/>
              <a:gd name="connsiteY18" fmla="*/ 1518262 h 3058716"/>
              <a:gd name="connsiteX19" fmla="*/ 0 w 6879771"/>
              <a:gd name="connsiteY19" fmla="*/ 1518262 h 3058716"/>
              <a:gd name="connsiteX20" fmla="*/ 0 w 6879771"/>
              <a:gd name="connsiteY20" fmla="*/ 433798 h 3058716"/>
              <a:gd name="connsiteX0" fmla="*/ 0 w 6879771"/>
              <a:gd name="connsiteY0" fmla="*/ 433798 h 3058716"/>
              <a:gd name="connsiteX1" fmla="*/ 433798 w 6879771"/>
              <a:gd name="connsiteY1" fmla="*/ 0 h 3058716"/>
              <a:gd name="connsiteX2" fmla="*/ 1146629 w 6879771"/>
              <a:gd name="connsiteY2" fmla="*/ 0 h 3058716"/>
              <a:gd name="connsiteX3" fmla="*/ 1146629 w 6879771"/>
              <a:gd name="connsiteY3" fmla="*/ 0 h 3058716"/>
              <a:gd name="connsiteX4" fmla="*/ 2866571 w 6879771"/>
              <a:gd name="connsiteY4" fmla="*/ 0 h 3058716"/>
              <a:gd name="connsiteX5" fmla="*/ 6445973 w 6879771"/>
              <a:gd name="connsiteY5" fmla="*/ 0 h 3058716"/>
              <a:gd name="connsiteX6" fmla="*/ 6879771 w 6879771"/>
              <a:gd name="connsiteY6" fmla="*/ 433798 h 3058716"/>
              <a:gd name="connsiteX7" fmla="*/ 6879771 w 6879771"/>
              <a:gd name="connsiteY7" fmla="*/ 1518262 h 3058716"/>
              <a:gd name="connsiteX8" fmla="*/ 6879771 w 6879771"/>
              <a:gd name="connsiteY8" fmla="*/ 1518262 h 3058716"/>
              <a:gd name="connsiteX9" fmla="*/ 6879771 w 6879771"/>
              <a:gd name="connsiteY9" fmla="*/ 2168945 h 3058716"/>
              <a:gd name="connsiteX10" fmla="*/ 6879771 w 6879771"/>
              <a:gd name="connsiteY10" fmla="*/ 2168936 h 3058716"/>
              <a:gd name="connsiteX11" fmla="*/ 6445973 w 6879771"/>
              <a:gd name="connsiteY11" fmla="*/ 2602734 h 3058716"/>
              <a:gd name="connsiteX12" fmla="*/ 1142274 w 6879771"/>
              <a:gd name="connsiteY12" fmla="*/ 2628859 h 3058716"/>
              <a:gd name="connsiteX13" fmla="*/ 561029 w 6879771"/>
              <a:gd name="connsiteY13" fmla="*/ 3058716 h 3058716"/>
              <a:gd name="connsiteX14" fmla="*/ 467360 w 6879771"/>
              <a:gd name="connsiteY14" fmla="*/ 2611443 h 3058716"/>
              <a:gd name="connsiteX15" fmla="*/ 433798 w 6879771"/>
              <a:gd name="connsiteY15" fmla="*/ 2602734 h 3058716"/>
              <a:gd name="connsiteX16" fmla="*/ 0 w 6879771"/>
              <a:gd name="connsiteY16" fmla="*/ 2168936 h 3058716"/>
              <a:gd name="connsiteX17" fmla="*/ 0 w 6879771"/>
              <a:gd name="connsiteY17" fmla="*/ 2168945 h 3058716"/>
              <a:gd name="connsiteX18" fmla="*/ 0 w 6879771"/>
              <a:gd name="connsiteY18" fmla="*/ 1518262 h 3058716"/>
              <a:gd name="connsiteX19" fmla="*/ 0 w 6879771"/>
              <a:gd name="connsiteY19" fmla="*/ 1518262 h 3058716"/>
              <a:gd name="connsiteX20" fmla="*/ 0 w 6879771"/>
              <a:gd name="connsiteY20" fmla="*/ 433798 h 3058716"/>
              <a:gd name="connsiteX0" fmla="*/ 0 w 6879771"/>
              <a:gd name="connsiteY0" fmla="*/ 433798 h 3050008"/>
              <a:gd name="connsiteX1" fmla="*/ 433798 w 6879771"/>
              <a:gd name="connsiteY1" fmla="*/ 0 h 3050008"/>
              <a:gd name="connsiteX2" fmla="*/ 1146629 w 6879771"/>
              <a:gd name="connsiteY2" fmla="*/ 0 h 3050008"/>
              <a:gd name="connsiteX3" fmla="*/ 1146629 w 6879771"/>
              <a:gd name="connsiteY3" fmla="*/ 0 h 3050008"/>
              <a:gd name="connsiteX4" fmla="*/ 2866571 w 6879771"/>
              <a:gd name="connsiteY4" fmla="*/ 0 h 3050008"/>
              <a:gd name="connsiteX5" fmla="*/ 6445973 w 6879771"/>
              <a:gd name="connsiteY5" fmla="*/ 0 h 3050008"/>
              <a:gd name="connsiteX6" fmla="*/ 6879771 w 6879771"/>
              <a:gd name="connsiteY6" fmla="*/ 433798 h 3050008"/>
              <a:gd name="connsiteX7" fmla="*/ 6879771 w 6879771"/>
              <a:gd name="connsiteY7" fmla="*/ 1518262 h 3050008"/>
              <a:gd name="connsiteX8" fmla="*/ 6879771 w 6879771"/>
              <a:gd name="connsiteY8" fmla="*/ 1518262 h 3050008"/>
              <a:gd name="connsiteX9" fmla="*/ 6879771 w 6879771"/>
              <a:gd name="connsiteY9" fmla="*/ 2168945 h 3050008"/>
              <a:gd name="connsiteX10" fmla="*/ 6879771 w 6879771"/>
              <a:gd name="connsiteY10" fmla="*/ 2168936 h 3050008"/>
              <a:gd name="connsiteX11" fmla="*/ 6445973 w 6879771"/>
              <a:gd name="connsiteY11" fmla="*/ 2602734 h 3050008"/>
              <a:gd name="connsiteX12" fmla="*/ 1142274 w 6879771"/>
              <a:gd name="connsiteY12" fmla="*/ 2628859 h 3050008"/>
              <a:gd name="connsiteX13" fmla="*/ 561029 w 6879771"/>
              <a:gd name="connsiteY13" fmla="*/ 3050008 h 3050008"/>
              <a:gd name="connsiteX14" fmla="*/ 467360 w 6879771"/>
              <a:gd name="connsiteY14" fmla="*/ 2611443 h 3050008"/>
              <a:gd name="connsiteX15" fmla="*/ 433798 w 6879771"/>
              <a:gd name="connsiteY15" fmla="*/ 2602734 h 3050008"/>
              <a:gd name="connsiteX16" fmla="*/ 0 w 6879771"/>
              <a:gd name="connsiteY16" fmla="*/ 2168936 h 3050008"/>
              <a:gd name="connsiteX17" fmla="*/ 0 w 6879771"/>
              <a:gd name="connsiteY17" fmla="*/ 2168945 h 3050008"/>
              <a:gd name="connsiteX18" fmla="*/ 0 w 6879771"/>
              <a:gd name="connsiteY18" fmla="*/ 1518262 h 3050008"/>
              <a:gd name="connsiteX19" fmla="*/ 0 w 6879771"/>
              <a:gd name="connsiteY19" fmla="*/ 1518262 h 3050008"/>
              <a:gd name="connsiteX20" fmla="*/ 0 w 6879771"/>
              <a:gd name="connsiteY20" fmla="*/ 433798 h 3050008"/>
              <a:gd name="connsiteX0" fmla="*/ 0 w 6879771"/>
              <a:gd name="connsiteY0" fmla="*/ 433798 h 3050008"/>
              <a:gd name="connsiteX1" fmla="*/ 433798 w 6879771"/>
              <a:gd name="connsiteY1" fmla="*/ 0 h 3050008"/>
              <a:gd name="connsiteX2" fmla="*/ 1146629 w 6879771"/>
              <a:gd name="connsiteY2" fmla="*/ 0 h 3050008"/>
              <a:gd name="connsiteX3" fmla="*/ 1146629 w 6879771"/>
              <a:gd name="connsiteY3" fmla="*/ 0 h 3050008"/>
              <a:gd name="connsiteX4" fmla="*/ 2866571 w 6879771"/>
              <a:gd name="connsiteY4" fmla="*/ 0 h 3050008"/>
              <a:gd name="connsiteX5" fmla="*/ 6445973 w 6879771"/>
              <a:gd name="connsiteY5" fmla="*/ 0 h 3050008"/>
              <a:gd name="connsiteX6" fmla="*/ 6879771 w 6879771"/>
              <a:gd name="connsiteY6" fmla="*/ 433798 h 3050008"/>
              <a:gd name="connsiteX7" fmla="*/ 6879771 w 6879771"/>
              <a:gd name="connsiteY7" fmla="*/ 1518262 h 3050008"/>
              <a:gd name="connsiteX8" fmla="*/ 6879771 w 6879771"/>
              <a:gd name="connsiteY8" fmla="*/ 1518262 h 3050008"/>
              <a:gd name="connsiteX9" fmla="*/ 6879771 w 6879771"/>
              <a:gd name="connsiteY9" fmla="*/ 2168945 h 3050008"/>
              <a:gd name="connsiteX10" fmla="*/ 6879771 w 6879771"/>
              <a:gd name="connsiteY10" fmla="*/ 2168936 h 3050008"/>
              <a:gd name="connsiteX11" fmla="*/ 6445973 w 6879771"/>
              <a:gd name="connsiteY11" fmla="*/ 2602734 h 3050008"/>
              <a:gd name="connsiteX12" fmla="*/ 1142274 w 6879771"/>
              <a:gd name="connsiteY12" fmla="*/ 2628859 h 3050008"/>
              <a:gd name="connsiteX13" fmla="*/ 561029 w 6879771"/>
              <a:gd name="connsiteY13" fmla="*/ 3050008 h 3050008"/>
              <a:gd name="connsiteX14" fmla="*/ 467360 w 6879771"/>
              <a:gd name="connsiteY14" fmla="*/ 2611443 h 3050008"/>
              <a:gd name="connsiteX15" fmla="*/ 433798 w 6879771"/>
              <a:gd name="connsiteY15" fmla="*/ 2594025 h 3050008"/>
              <a:gd name="connsiteX16" fmla="*/ 0 w 6879771"/>
              <a:gd name="connsiteY16" fmla="*/ 2168936 h 3050008"/>
              <a:gd name="connsiteX17" fmla="*/ 0 w 6879771"/>
              <a:gd name="connsiteY17" fmla="*/ 2168945 h 3050008"/>
              <a:gd name="connsiteX18" fmla="*/ 0 w 6879771"/>
              <a:gd name="connsiteY18" fmla="*/ 1518262 h 3050008"/>
              <a:gd name="connsiteX19" fmla="*/ 0 w 6879771"/>
              <a:gd name="connsiteY19" fmla="*/ 1518262 h 3050008"/>
              <a:gd name="connsiteX20" fmla="*/ 0 w 6879771"/>
              <a:gd name="connsiteY20" fmla="*/ 433798 h 3050008"/>
              <a:gd name="connsiteX0" fmla="*/ 0 w 6879771"/>
              <a:gd name="connsiteY0" fmla="*/ 433798 h 3050008"/>
              <a:gd name="connsiteX1" fmla="*/ 433798 w 6879771"/>
              <a:gd name="connsiteY1" fmla="*/ 0 h 3050008"/>
              <a:gd name="connsiteX2" fmla="*/ 1146629 w 6879771"/>
              <a:gd name="connsiteY2" fmla="*/ 0 h 3050008"/>
              <a:gd name="connsiteX3" fmla="*/ 1146629 w 6879771"/>
              <a:gd name="connsiteY3" fmla="*/ 0 h 3050008"/>
              <a:gd name="connsiteX4" fmla="*/ 2866571 w 6879771"/>
              <a:gd name="connsiteY4" fmla="*/ 0 h 3050008"/>
              <a:gd name="connsiteX5" fmla="*/ 6445973 w 6879771"/>
              <a:gd name="connsiteY5" fmla="*/ 0 h 3050008"/>
              <a:gd name="connsiteX6" fmla="*/ 6879771 w 6879771"/>
              <a:gd name="connsiteY6" fmla="*/ 433798 h 3050008"/>
              <a:gd name="connsiteX7" fmla="*/ 6879771 w 6879771"/>
              <a:gd name="connsiteY7" fmla="*/ 1518262 h 3050008"/>
              <a:gd name="connsiteX8" fmla="*/ 6879771 w 6879771"/>
              <a:gd name="connsiteY8" fmla="*/ 1518262 h 3050008"/>
              <a:gd name="connsiteX9" fmla="*/ 6879771 w 6879771"/>
              <a:gd name="connsiteY9" fmla="*/ 2168945 h 3050008"/>
              <a:gd name="connsiteX10" fmla="*/ 6879771 w 6879771"/>
              <a:gd name="connsiteY10" fmla="*/ 2168936 h 3050008"/>
              <a:gd name="connsiteX11" fmla="*/ 6445973 w 6879771"/>
              <a:gd name="connsiteY11" fmla="*/ 2602734 h 3050008"/>
              <a:gd name="connsiteX12" fmla="*/ 1142274 w 6879771"/>
              <a:gd name="connsiteY12" fmla="*/ 2628859 h 3050008"/>
              <a:gd name="connsiteX13" fmla="*/ 473943 w 6879771"/>
              <a:gd name="connsiteY13" fmla="*/ 3050008 h 3050008"/>
              <a:gd name="connsiteX14" fmla="*/ 467360 w 6879771"/>
              <a:gd name="connsiteY14" fmla="*/ 2611443 h 3050008"/>
              <a:gd name="connsiteX15" fmla="*/ 433798 w 6879771"/>
              <a:gd name="connsiteY15" fmla="*/ 2594025 h 3050008"/>
              <a:gd name="connsiteX16" fmla="*/ 0 w 6879771"/>
              <a:gd name="connsiteY16" fmla="*/ 2168936 h 3050008"/>
              <a:gd name="connsiteX17" fmla="*/ 0 w 6879771"/>
              <a:gd name="connsiteY17" fmla="*/ 2168945 h 3050008"/>
              <a:gd name="connsiteX18" fmla="*/ 0 w 6879771"/>
              <a:gd name="connsiteY18" fmla="*/ 1518262 h 3050008"/>
              <a:gd name="connsiteX19" fmla="*/ 0 w 6879771"/>
              <a:gd name="connsiteY19" fmla="*/ 1518262 h 3050008"/>
              <a:gd name="connsiteX20" fmla="*/ 0 w 6879771"/>
              <a:gd name="connsiteY20" fmla="*/ 433798 h 3050008"/>
              <a:gd name="connsiteX0" fmla="*/ 0 w 6879771"/>
              <a:gd name="connsiteY0" fmla="*/ 433798 h 2892988"/>
              <a:gd name="connsiteX1" fmla="*/ 433798 w 6879771"/>
              <a:gd name="connsiteY1" fmla="*/ 0 h 2892988"/>
              <a:gd name="connsiteX2" fmla="*/ 1146629 w 6879771"/>
              <a:gd name="connsiteY2" fmla="*/ 0 h 2892988"/>
              <a:gd name="connsiteX3" fmla="*/ 1146629 w 6879771"/>
              <a:gd name="connsiteY3" fmla="*/ 0 h 2892988"/>
              <a:gd name="connsiteX4" fmla="*/ 2866571 w 6879771"/>
              <a:gd name="connsiteY4" fmla="*/ 0 h 2892988"/>
              <a:gd name="connsiteX5" fmla="*/ 6445973 w 6879771"/>
              <a:gd name="connsiteY5" fmla="*/ 0 h 2892988"/>
              <a:gd name="connsiteX6" fmla="*/ 6879771 w 6879771"/>
              <a:gd name="connsiteY6" fmla="*/ 433798 h 2892988"/>
              <a:gd name="connsiteX7" fmla="*/ 6879771 w 6879771"/>
              <a:gd name="connsiteY7" fmla="*/ 1518262 h 2892988"/>
              <a:gd name="connsiteX8" fmla="*/ 6879771 w 6879771"/>
              <a:gd name="connsiteY8" fmla="*/ 1518262 h 2892988"/>
              <a:gd name="connsiteX9" fmla="*/ 6879771 w 6879771"/>
              <a:gd name="connsiteY9" fmla="*/ 2168945 h 2892988"/>
              <a:gd name="connsiteX10" fmla="*/ 6879771 w 6879771"/>
              <a:gd name="connsiteY10" fmla="*/ 2168936 h 2892988"/>
              <a:gd name="connsiteX11" fmla="*/ 6445973 w 6879771"/>
              <a:gd name="connsiteY11" fmla="*/ 2602734 h 2892988"/>
              <a:gd name="connsiteX12" fmla="*/ 1142274 w 6879771"/>
              <a:gd name="connsiteY12" fmla="*/ 2628859 h 2892988"/>
              <a:gd name="connsiteX13" fmla="*/ 499106 w 6879771"/>
              <a:gd name="connsiteY13" fmla="*/ 2892988 h 2892988"/>
              <a:gd name="connsiteX14" fmla="*/ 467360 w 6879771"/>
              <a:gd name="connsiteY14" fmla="*/ 2611443 h 2892988"/>
              <a:gd name="connsiteX15" fmla="*/ 433798 w 6879771"/>
              <a:gd name="connsiteY15" fmla="*/ 2594025 h 2892988"/>
              <a:gd name="connsiteX16" fmla="*/ 0 w 6879771"/>
              <a:gd name="connsiteY16" fmla="*/ 2168936 h 2892988"/>
              <a:gd name="connsiteX17" fmla="*/ 0 w 6879771"/>
              <a:gd name="connsiteY17" fmla="*/ 2168945 h 2892988"/>
              <a:gd name="connsiteX18" fmla="*/ 0 w 6879771"/>
              <a:gd name="connsiteY18" fmla="*/ 1518262 h 2892988"/>
              <a:gd name="connsiteX19" fmla="*/ 0 w 6879771"/>
              <a:gd name="connsiteY19" fmla="*/ 1518262 h 2892988"/>
              <a:gd name="connsiteX20" fmla="*/ 0 w 6879771"/>
              <a:gd name="connsiteY20" fmla="*/ 433798 h 2892988"/>
              <a:gd name="connsiteX0" fmla="*/ 0 w 6879771"/>
              <a:gd name="connsiteY0" fmla="*/ 433798 h 2892988"/>
              <a:gd name="connsiteX1" fmla="*/ 433798 w 6879771"/>
              <a:gd name="connsiteY1" fmla="*/ 0 h 2892988"/>
              <a:gd name="connsiteX2" fmla="*/ 1146629 w 6879771"/>
              <a:gd name="connsiteY2" fmla="*/ 0 h 2892988"/>
              <a:gd name="connsiteX3" fmla="*/ 1146629 w 6879771"/>
              <a:gd name="connsiteY3" fmla="*/ 0 h 2892988"/>
              <a:gd name="connsiteX4" fmla="*/ 2866571 w 6879771"/>
              <a:gd name="connsiteY4" fmla="*/ 0 h 2892988"/>
              <a:gd name="connsiteX5" fmla="*/ 6445973 w 6879771"/>
              <a:gd name="connsiteY5" fmla="*/ 0 h 2892988"/>
              <a:gd name="connsiteX6" fmla="*/ 6879771 w 6879771"/>
              <a:gd name="connsiteY6" fmla="*/ 433798 h 2892988"/>
              <a:gd name="connsiteX7" fmla="*/ 6879771 w 6879771"/>
              <a:gd name="connsiteY7" fmla="*/ 1518262 h 2892988"/>
              <a:gd name="connsiteX8" fmla="*/ 6879771 w 6879771"/>
              <a:gd name="connsiteY8" fmla="*/ 1518262 h 2892988"/>
              <a:gd name="connsiteX9" fmla="*/ 6879771 w 6879771"/>
              <a:gd name="connsiteY9" fmla="*/ 2168945 h 2892988"/>
              <a:gd name="connsiteX10" fmla="*/ 6879771 w 6879771"/>
              <a:gd name="connsiteY10" fmla="*/ 2168936 h 2892988"/>
              <a:gd name="connsiteX11" fmla="*/ 6445973 w 6879771"/>
              <a:gd name="connsiteY11" fmla="*/ 2602734 h 2892988"/>
              <a:gd name="connsiteX12" fmla="*/ 1142274 w 6879771"/>
              <a:gd name="connsiteY12" fmla="*/ 2628859 h 2892988"/>
              <a:gd name="connsiteX13" fmla="*/ 499106 w 6879771"/>
              <a:gd name="connsiteY13" fmla="*/ 2892988 h 2892988"/>
              <a:gd name="connsiteX14" fmla="*/ 467360 w 6879771"/>
              <a:gd name="connsiteY14" fmla="*/ 2611443 h 2892988"/>
              <a:gd name="connsiteX15" fmla="*/ 421216 w 6879771"/>
              <a:gd name="connsiteY15" fmla="*/ 2594025 h 2892988"/>
              <a:gd name="connsiteX16" fmla="*/ 0 w 6879771"/>
              <a:gd name="connsiteY16" fmla="*/ 2168936 h 2892988"/>
              <a:gd name="connsiteX17" fmla="*/ 0 w 6879771"/>
              <a:gd name="connsiteY17" fmla="*/ 2168945 h 2892988"/>
              <a:gd name="connsiteX18" fmla="*/ 0 w 6879771"/>
              <a:gd name="connsiteY18" fmla="*/ 1518262 h 2892988"/>
              <a:gd name="connsiteX19" fmla="*/ 0 w 6879771"/>
              <a:gd name="connsiteY19" fmla="*/ 1518262 h 2892988"/>
              <a:gd name="connsiteX20" fmla="*/ 0 w 6879771"/>
              <a:gd name="connsiteY20" fmla="*/ 433798 h 2892988"/>
              <a:gd name="connsiteX0" fmla="*/ 0 w 6879771"/>
              <a:gd name="connsiteY0" fmla="*/ 433798 h 2892988"/>
              <a:gd name="connsiteX1" fmla="*/ 433798 w 6879771"/>
              <a:gd name="connsiteY1" fmla="*/ 0 h 2892988"/>
              <a:gd name="connsiteX2" fmla="*/ 1146629 w 6879771"/>
              <a:gd name="connsiteY2" fmla="*/ 0 h 2892988"/>
              <a:gd name="connsiteX3" fmla="*/ 1146629 w 6879771"/>
              <a:gd name="connsiteY3" fmla="*/ 0 h 2892988"/>
              <a:gd name="connsiteX4" fmla="*/ 2866571 w 6879771"/>
              <a:gd name="connsiteY4" fmla="*/ 0 h 2892988"/>
              <a:gd name="connsiteX5" fmla="*/ 6445973 w 6879771"/>
              <a:gd name="connsiteY5" fmla="*/ 0 h 2892988"/>
              <a:gd name="connsiteX6" fmla="*/ 6879771 w 6879771"/>
              <a:gd name="connsiteY6" fmla="*/ 433798 h 2892988"/>
              <a:gd name="connsiteX7" fmla="*/ 6879771 w 6879771"/>
              <a:gd name="connsiteY7" fmla="*/ 1518262 h 2892988"/>
              <a:gd name="connsiteX8" fmla="*/ 6879771 w 6879771"/>
              <a:gd name="connsiteY8" fmla="*/ 1518262 h 2892988"/>
              <a:gd name="connsiteX9" fmla="*/ 6879771 w 6879771"/>
              <a:gd name="connsiteY9" fmla="*/ 2168945 h 2892988"/>
              <a:gd name="connsiteX10" fmla="*/ 6879771 w 6879771"/>
              <a:gd name="connsiteY10" fmla="*/ 2168936 h 2892988"/>
              <a:gd name="connsiteX11" fmla="*/ 6445973 w 6879771"/>
              <a:gd name="connsiteY11" fmla="*/ 2602734 h 2892988"/>
              <a:gd name="connsiteX12" fmla="*/ 1142274 w 6879771"/>
              <a:gd name="connsiteY12" fmla="*/ 2628859 h 2892988"/>
              <a:gd name="connsiteX13" fmla="*/ 499106 w 6879771"/>
              <a:gd name="connsiteY13" fmla="*/ 2892988 h 2892988"/>
              <a:gd name="connsiteX14" fmla="*/ 467360 w 6879771"/>
              <a:gd name="connsiteY14" fmla="*/ 2611443 h 2892988"/>
              <a:gd name="connsiteX15" fmla="*/ 433797 w 6879771"/>
              <a:gd name="connsiteY15" fmla="*/ 2600064 h 2892988"/>
              <a:gd name="connsiteX16" fmla="*/ 0 w 6879771"/>
              <a:gd name="connsiteY16" fmla="*/ 2168936 h 2892988"/>
              <a:gd name="connsiteX17" fmla="*/ 0 w 6879771"/>
              <a:gd name="connsiteY17" fmla="*/ 2168945 h 2892988"/>
              <a:gd name="connsiteX18" fmla="*/ 0 w 6879771"/>
              <a:gd name="connsiteY18" fmla="*/ 1518262 h 2892988"/>
              <a:gd name="connsiteX19" fmla="*/ 0 w 6879771"/>
              <a:gd name="connsiteY19" fmla="*/ 1518262 h 2892988"/>
              <a:gd name="connsiteX20" fmla="*/ 0 w 6879771"/>
              <a:gd name="connsiteY20" fmla="*/ 433798 h 2892988"/>
              <a:gd name="connsiteX0" fmla="*/ 0 w 6879771"/>
              <a:gd name="connsiteY0" fmla="*/ 433798 h 2892988"/>
              <a:gd name="connsiteX1" fmla="*/ 433798 w 6879771"/>
              <a:gd name="connsiteY1" fmla="*/ 0 h 2892988"/>
              <a:gd name="connsiteX2" fmla="*/ 1146629 w 6879771"/>
              <a:gd name="connsiteY2" fmla="*/ 0 h 2892988"/>
              <a:gd name="connsiteX3" fmla="*/ 1146629 w 6879771"/>
              <a:gd name="connsiteY3" fmla="*/ 0 h 2892988"/>
              <a:gd name="connsiteX4" fmla="*/ 2866571 w 6879771"/>
              <a:gd name="connsiteY4" fmla="*/ 0 h 2892988"/>
              <a:gd name="connsiteX5" fmla="*/ 6445973 w 6879771"/>
              <a:gd name="connsiteY5" fmla="*/ 0 h 2892988"/>
              <a:gd name="connsiteX6" fmla="*/ 6879771 w 6879771"/>
              <a:gd name="connsiteY6" fmla="*/ 433798 h 2892988"/>
              <a:gd name="connsiteX7" fmla="*/ 6879771 w 6879771"/>
              <a:gd name="connsiteY7" fmla="*/ 1518262 h 2892988"/>
              <a:gd name="connsiteX8" fmla="*/ 6879771 w 6879771"/>
              <a:gd name="connsiteY8" fmla="*/ 1518262 h 2892988"/>
              <a:gd name="connsiteX9" fmla="*/ 6879771 w 6879771"/>
              <a:gd name="connsiteY9" fmla="*/ 2168945 h 2892988"/>
              <a:gd name="connsiteX10" fmla="*/ 6879771 w 6879771"/>
              <a:gd name="connsiteY10" fmla="*/ 2168936 h 2892988"/>
              <a:gd name="connsiteX11" fmla="*/ 6445973 w 6879771"/>
              <a:gd name="connsiteY11" fmla="*/ 2602734 h 2892988"/>
              <a:gd name="connsiteX12" fmla="*/ 1142274 w 6879771"/>
              <a:gd name="connsiteY12" fmla="*/ 2628859 h 2892988"/>
              <a:gd name="connsiteX13" fmla="*/ 499106 w 6879771"/>
              <a:gd name="connsiteY13" fmla="*/ 2892988 h 2892988"/>
              <a:gd name="connsiteX14" fmla="*/ 467360 w 6879771"/>
              <a:gd name="connsiteY14" fmla="*/ 2611443 h 2892988"/>
              <a:gd name="connsiteX15" fmla="*/ 408635 w 6879771"/>
              <a:gd name="connsiteY15" fmla="*/ 2600064 h 2892988"/>
              <a:gd name="connsiteX16" fmla="*/ 0 w 6879771"/>
              <a:gd name="connsiteY16" fmla="*/ 2168936 h 2892988"/>
              <a:gd name="connsiteX17" fmla="*/ 0 w 6879771"/>
              <a:gd name="connsiteY17" fmla="*/ 2168945 h 2892988"/>
              <a:gd name="connsiteX18" fmla="*/ 0 w 6879771"/>
              <a:gd name="connsiteY18" fmla="*/ 1518262 h 2892988"/>
              <a:gd name="connsiteX19" fmla="*/ 0 w 6879771"/>
              <a:gd name="connsiteY19" fmla="*/ 1518262 h 2892988"/>
              <a:gd name="connsiteX20" fmla="*/ 0 w 6879771"/>
              <a:gd name="connsiteY20" fmla="*/ 433798 h 2892988"/>
              <a:gd name="connsiteX0" fmla="*/ 0 w 6879771"/>
              <a:gd name="connsiteY0" fmla="*/ 433798 h 2892988"/>
              <a:gd name="connsiteX1" fmla="*/ 433798 w 6879771"/>
              <a:gd name="connsiteY1" fmla="*/ 0 h 2892988"/>
              <a:gd name="connsiteX2" fmla="*/ 1146629 w 6879771"/>
              <a:gd name="connsiteY2" fmla="*/ 0 h 2892988"/>
              <a:gd name="connsiteX3" fmla="*/ 1146629 w 6879771"/>
              <a:gd name="connsiteY3" fmla="*/ 0 h 2892988"/>
              <a:gd name="connsiteX4" fmla="*/ 2866571 w 6879771"/>
              <a:gd name="connsiteY4" fmla="*/ 0 h 2892988"/>
              <a:gd name="connsiteX5" fmla="*/ 6445973 w 6879771"/>
              <a:gd name="connsiteY5" fmla="*/ 0 h 2892988"/>
              <a:gd name="connsiteX6" fmla="*/ 6879771 w 6879771"/>
              <a:gd name="connsiteY6" fmla="*/ 433798 h 2892988"/>
              <a:gd name="connsiteX7" fmla="*/ 6879771 w 6879771"/>
              <a:gd name="connsiteY7" fmla="*/ 1518262 h 2892988"/>
              <a:gd name="connsiteX8" fmla="*/ 6879771 w 6879771"/>
              <a:gd name="connsiteY8" fmla="*/ 1518262 h 2892988"/>
              <a:gd name="connsiteX9" fmla="*/ 6879771 w 6879771"/>
              <a:gd name="connsiteY9" fmla="*/ 2168945 h 2892988"/>
              <a:gd name="connsiteX10" fmla="*/ 6879771 w 6879771"/>
              <a:gd name="connsiteY10" fmla="*/ 2168936 h 2892988"/>
              <a:gd name="connsiteX11" fmla="*/ 6445973 w 6879771"/>
              <a:gd name="connsiteY11" fmla="*/ 2602734 h 2892988"/>
              <a:gd name="connsiteX12" fmla="*/ 1142274 w 6879771"/>
              <a:gd name="connsiteY12" fmla="*/ 2628859 h 2892988"/>
              <a:gd name="connsiteX13" fmla="*/ 499106 w 6879771"/>
              <a:gd name="connsiteY13" fmla="*/ 2892988 h 2892988"/>
              <a:gd name="connsiteX14" fmla="*/ 385582 w 6879771"/>
              <a:gd name="connsiteY14" fmla="*/ 2581247 h 2892988"/>
              <a:gd name="connsiteX15" fmla="*/ 408635 w 6879771"/>
              <a:gd name="connsiteY15" fmla="*/ 2600064 h 2892988"/>
              <a:gd name="connsiteX16" fmla="*/ 0 w 6879771"/>
              <a:gd name="connsiteY16" fmla="*/ 2168936 h 2892988"/>
              <a:gd name="connsiteX17" fmla="*/ 0 w 6879771"/>
              <a:gd name="connsiteY17" fmla="*/ 2168945 h 2892988"/>
              <a:gd name="connsiteX18" fmla="*/ 0 w 6879771"/>
              <a:gd name="connsiteY18" fmla="*/ 1518262 h 2892988"/>
              <a:gd name="connsiteX19" fmla="*/ 0 w 6879771"/>
              <a:gd name="connsiteY19" fmla="*/ 1518262 h 2892988"/>
              <a:gd name="connsiteX20" fmla="*/ 0 w 6879771"/>
              <a:gd name="connsiteY20" fmla="*/ 433798 h 2892988"/>
              <a:gd name="connsiteX0" fmla="*/ 0 w 6879771"/>
              <a:gd name="connsiteY0" fmla="*/ 433798 h 2826557"/>
              <a:gd name="connsiteX1" fmla="*/ 433798 w 6879771"/>
              <a:gd name="connsiteY1" fmla="*/ 0 h 2826557"/>
              <a:gd name="connsiteX2" fmla="*/ 1146629 w 6879771"/>
              <a:gd name="connsiteY2" fmla="*/ 0 h 2826557"/>
              <a:gd name="connsiteX3" fmla="*/ 1146629 w 6879771"/>
              <a:gd name="connsiteY3" fmla="*/ 0 h 2826557"/>
              <a:gd name="connsiteX4" fmla="*/ 2866571 w 6879771"/>
              <a:gd name="connsiteY4" fmla="*/ 0 h 2826557"/>
              <a:gd name="connsiteX5" fmla="*/ 6445973 w 6879771"/>
              <a:gd name="connsiteY5" fmla="*/ 0 h 2826557"/>
              <a:gd name="connsiteX6" fmla="*/ 6879771 w 6879771"/>
              <a:gd name="connsiteY6" fmla="*/ 433798 h 2826557"/>
              <a:gd name="connsiteX7" fmla="*/ 6879771 w 6879771"/>
              <a:gd name="connsiteY7" fmla="*/ 1518262 h 2826557"/>
              <a:gd name="connsiteX8" fmla="*/ 6879771 w 6879771"/>
              <a:gd name="connsiteY8" fmla="*/ 1518262 h 2826557"/>
              <a:gd name="connsiteX9" fmla="*/ 6879771 w 6879771"/>
              <a:gd name="connsiteY9" fmla="*/ 2168945 h 2826557"/>
              <a:gd name="connsiteX10" fmla="*/ 6879771 w 6879771"/>
              <a:gd name="connsiteY10" fmla="*/ 2168936 h 2826557"/>
              <a:gd name="connsiteX11" fmla="*/ 6445973 w 6879771"/>
              <a:gd name="connsiteY11" fmla="*/ 2602734 h 2826557"/>
              <a:gd name="connsiteX12" fmla="*/ 1142274 w 6879771"/>
              <a:gd name="connsiteY12" fmla="*/ 2628859 h 2826557"/>
              <a:gd name="connsiteX13" fmla="*/ 417328 w 6879771"/>
              <a:gd name="connsiteY13" fmla="*/ 2826557 h 2826557"/>
              <a:gd name="connsiteX14" fmla="*/ 385582 w 6879771"/>
              <a:gd name="connsiteY14" fmla="*/ 2581247 h 2826557"/>
              <a:gd name="connsiteX15" fmla="*/ 408635 w 6879771"/>
              <a:gd name="connsiteY15" fmla="*/ 2600064 h 2826557"/>
              <a:gd name="connsiteX16" fmla="*/ 0 w 6879771"/>
              <a:gd name="connsiteY16" fmla="*/ 2168936 h 2826557"/>
              <a:gd name="connsiteX17" fmla="*/ 0 w 6879771"/>
              <a:gd name="connsiteY17" fmla="*/ 2168945 h 2826557"/>
              <a:gd name="connsiteX18" fmla="*/ 0 w 6879771"/>
              <a:gd name="connsiteY18" fmla="*/ 1518262 h 2826557"/>
              <a:gd name="connsiteX19" fmla="*/ 0 w 6879771"/>
              <a:gd name="connsiteY19" fmla="*/ 1518262 h 2826557"/>
              <a:gd name="connsiteX20" fmla="*/ 0 w 6879771"/>
              <a:gd name="connsiteY20" fmla="*/ 433798 h 2826557"/>
              <a:gd name="connsiteX0" fmla="*/ 0 w 6879771"/>
              <a:gd name="connsiteY0" fmla="*/ 433798 h 2826557"/>
              <a:gd name="connsiteX1" fmla="*/ 433798 w 6879771"/>
              <a:gd name="connsiteY1" fmla="*/ 0 h 2826557"/>
              <a:gd name="connsiteX2" fmla="*/ 1146629 w 6879771"/>
              <a:gd name="connsiteY2" fmla="*/ 0 h 2826557"/>
              <a:gd name="connsiteX3" fmla="*/ 1146629 w 6879771"/>
              <a:gd name="connsiteY3" fmla="*/ 0 h 2826557"/>
              <a:gd name="connsiteX4" fmla="*/ 2866571 w 6879771"/>
              <a:gd name="connsiteY4" fmla="*/ 0 h 2826557"/>
              <a:gd name="connsiteX5" fmla="*/ 6445973 w 6879771"/>
              <a:gd name="connsiteY5" fmla="*/ 0 h 2826557"/>
              <a:gd name="connsiteX6" fmla="*/ 6879771 w 6879771"/>
              <a:gd name="connsiteY6" fmla="*/ 433798 h 2826557"/>
              <a:gd name="connsiteX7" fmla="*/ 6879771 w 6879771"/>
              <a:gd name="connsiteY7" fmla="*/ 1518262 h 2826557"/>
              <a:gd name="connsiteX8" fmla="*/ 6879771 w 6879771"/>
              <a:gd name="connsiteY8" fmla="*/ 1518262 h 2826557"/>
              <a:gd name="connsiteX9" fmla="*/ 6879771 w 6879771"/>
              <a:gd name="connsiteY9" fmla="*/ 2168945 h 2826557"/>
              <a:gd name="connsiteX10" fmla="*/ 6879771 w 6879771"/>
              <a:gd name="connsiteY10" fmla="*/ 2168936 h 2826557"/>
              <a:gd name="connsiteX11" fmla="*/ 6445973 w 6879771"/>
              <a:gd name="connsiteY11" fmla="*/ 2602734 h 2826557"/>
              <a:gd name="connsiteX12" fmla="*/ 846617 w 6879771"/>
              <a:gd name="connsiteY12" fmla="*/ 2634899 h 2826557"/>
              <a:gd name="connsiteX13" fmla="*/ 417328 w 6879771"/>
              <a:gd name="connsiteY13" fmla="*/ 2826557 h 2826557"/>
              <a:gd name="connsiteX14" fmla="*/ 385582 w 6879771"/>
              <a:gd name="connsiteY14" fmla="*/ 2581247 h 2826557"/>
              <a:gd name="connsiteX15" fmla="*/ 408635 w 6879771"/>
              <a:gd name="connsiteY15" fmla="*/ 2600064 h 2826557"/>
              <a:gd name="connsiteX16" fmla="*/ 0 w 6879771"/>
              <a:gd name="connsiteY16" fmla="*/ 2168936 h 2826557"/>
              <a:gd name="connsiteX17" fmla="*/ 0 w 6879771"/>
              <a:gd name="connsiteY17" fmla="*/ 2168945 h 2826557"/>
              <a:gd name="connsiteX18" fmla="*/ 0 w 6879771"/>
              <a:gd name="connsiteY18" fmla="*/ 1518262 h 2826557"/>
              <a:gd name="connsiteX19" fmla="*/ 0 w 6879771"/>
              <a:gd name="connsiteY19" fmla="*/ 1518262 h 2826557"/>
              <a:gd name="connsiteX20" fmla="*/ 0 w 6879771"/>
              <a:gd name="connsiteY20" fmla="*/ 433798 h 2826557"/>
              <a:gd name="connsiteX0" fmla="*/ 0 w 6879771"/>
              <a:gd name="connsiteY0" fmla="*/ 433798 h 2826557"/>
              <a:gd name="connsiteX1" fmla="*/ 433798 w 6879771"/>
              <a:gd name="connsiteY1" fmla="*/ 0 h 2826557"/>
              <a:gd name="connsiteX2" fmla="*/ 1146629 w 6879771"/>
              <a:gd name="connsiteY2" fmla="*/ 0 h 2826557"/>
              <a:gd name="connsiteX3" fmla="*/ 1146629 w 6879771"/>
              <a:gd name="connsiteY3" fmla="*/ 0 h 2826557"/>
              <a:gd name="connsiteX4" fmla="*/ 2866571 w 6879771"/>
              <a:gd name="connsiteY4" fmla="*/ 0 h 2826557"/>
              <a:gd name="connsiteX5" fmla="*/ 6445973 w 6879771"/>
              <a:gd name="connsiteY5" fmla="*/ 0 h 2826557"/>
              <a:gd name="connsiteX6" fmla="*/ 6879771 w 6879771"/>
              <a:gd name="connsiteY6" fmla="*/ 433798 h 2826557"/>
              <a:gd name="connsiteX7" fmla="*/ 6879771 w 6879771"/>
              <a:gd name="connsiteY7" fmla="*/ 1518262 h 2826557"/>
              <a:gd name="connsiteX8" fmla="*/ 6879771 w 6879771"/>
              <a:gd name="connsiteY8" fmla="*/ 1518262 h 2826557"/>
              <a:gd name="connsiteX9" fmla="*/ 6879771 w 6879771"/>
              <a:gd name="connsiteY9" fmla="*/ 2168945 h 2826557"/>
              <a:gd name="connsiteX10" fmla="*/ 6879771 w 6879771"/>
              <a:gd name="connsiteY10" fmla="*/ 2168936 h 2826557"/>
              <a:gd name="connsiteX11" fmla="*/ 6445973 w 6879771"/>
              <a:gd name="connsiteY11" fmla="*/ 2602734 h 2826557"/>
              <a:gd name="connsiteX12" fmla="*/ 846617 w 6879771"/>
              <a:gd name="connsiteY12" fmla="*/ 2634899 h 2826557"/>
              <a:gd name="connsiteX13" fmla="*/ 417328 w 6879771"/>
              <a:gd name="connsiteY13" fmla="*/ 2826557 h 2826557"/>
              <a:gd name="connsiteX14" fmla="*/ 385582 w 6879771"/>
              <a:gd name="connsiteY14" fmla="*/ 2581247 h 2826557"/>
              <a:gd name="connsiteX15" fmla="*/ 408635 w 6879771"/>
              <a:gd name="connsiteY15" fmla="*/ 2618182 h 2826557"/>
              <a:gd name="connsiteX16" fmla="*/ 0 w 6879771"/>
              <a:gd name="connsiteY16" fmla="*/ 2168936 h 2826557"/>
              <a:gd name="connsiteX17" fmla="*/ 0 w 6879771"/>
              <a:gd name="connsiteY17" fmla="*/ 2168945 h 2826557"/>
              <a:gd name="connsiteX18" fmla="*/ 0 w 6879771"/>
              <a:gd name="connsiteY18" fmla="*/ 1518262 h 2826557"/>
              <a:gd name="connsiteX19" fmla="*/ 0 w 6879771"/>
              <a:gd name="connsiteY19" fmla="*/ 1518262 h 2826557"/>
              <a:gd name="connsiteX20" fmla="*/ 0 w 6879771"/>
              <a:gd name="connsiteY20" fmla="*/ 433798 h 2826557"/>
              <a:gd name="connsiteX0" fmla="*/ 0 w 6879771"/>
              <a:gd name="connsiteY0" fmla="*/ 433798 h 2826557"/>
              <a:gd name="connsiteX1" fmla="*/ 433798 w 6879771"/>
              <a:gd name="connsiteY1" fmla="*/ 0 h 2826557"/>
              <a:gd name="connsiteX2" fmla="*/ 1146629 w 6879771"/>
              <a:gd name="connsiteY2" fmla="*/ 0 h 2826557"/>
              <a:gd name="connsiteX3" fmla="*/ 1146629 w 6879771"/>
              <a:gd name="connsiteY3" fmla="*/ 0 h 2826557"/>
              <a:gd name="connsiteX4" fmla="*/ 2866571 w 6879771"/>
              <a:gd name="connsiteY4" fmla="*/ 0 h 2826557"/>
              <a:gd name="connsiteX5" fmla="*/ 6445973 w 6879771"/>
              <a:gd name="connsiteY5" fmla="*/ 0 h 2826557"/>
              <a:gd name="connsiteX6" fmla="*/ 6879771 w 6879771"/>
              <a:gd name="connsiteY6" fmla="*/ 433798 h 2826557"/>
              <a:gd name="connsiteX7" fmla="*/ 6879771 w 6879771"/>
              <a:gd name="connsiteY7" fmla="*/ 1518262 h 2826557"/>
              <a:gd name="connsiteX8" fmla="*/ 6879771 w 6879771"/>
              <a:gd name="connsiteY8" fmla="*/ 1518262 h 2826557"/>
              <a:gd name="connsiteX9" fmla="*/ 6879771 w 6879771"/>
              <a:gd name="connsiteY9" fmla="*/ 2168945 h 2826557"/>
              <a:gd name="connsiteX10" fmla="*/ 6879771 w 6879771"/>
              <a:gd name="connsiteY10" fmla="*/ 2168936 h 2826557"/>
              <a:gd name="connsiteX11" fmla="*/ 6445973 w 6879771"/>
              <a:gd name="connsiteY11" fmla="*/ 2602734 h 2826557"/>
              <a:gd name="connsiteX12" fmla="*/ 701934 w 6879771"/>
              <a:gd name="connsiteY12" fmla="*/ 2634899 h 2826557"/>
              <a:gd name="connsiteX13" fmla="*/ 417328 w 6879771"/>
              <a:gd name="connsiteY13" fmla="*/ 2826557 h 2826557"/>
              <a:gd name="connsiteX14" fmla="*/ 385582 w 6879771"/>
              <a:gd name="connsiteY14" fmla="*/ 2581247 h 2826557"/>
              <a:gd name="connsiteX15" fmla="*/ 408635 w 6879771"/>
              <a:gd name="connsiteY15" fmla="*/ 2618182 h 2826557"/>
              <a:gd name="connsiteX16" fmla="*/ 0 w 6879771"/>
              <a:gd name="connsiteY16" fmla="*/ 2168936 h 2826557"/>
              <a:gd name="connsiteX17" fmla="*/ 0 w 6879771"/>
              <a:gd name="connsiteY17" fmla="*/ 2168945 h 2826557"/>
              <a:gd name="connsiteX18" fmla="*/ 0 w 6879771"/>
              <a:gd name="connsiteY18" fmla="*/ 1518262 h 2826557"/>
              <a:gd name="connsiteX19" fmla="*/ 0 w 6879771"/>
              <a:gd name="connsiteY19" fmla="*/ 1518262 h 2826557"/>
              <a:gd name="connsiteX20" fmla="*/ 0 w 6879771"/>
              <a:gd name="connsiteY20" fmla="*/ 433798 h 2826557"/>
              <a:gd name="connsiteX0" fmla="*/ 0 w 6879771"/>
              <a:gd name="connsiteY0" fmla="*/ 433798 h 2826557"/>
              <a:gd name="connsiteX1" fmla="*/ 433798 w 6879771"/>
              <a:gd name="connsiteY1" fmla="*/ 0 h 2826557"/>
              <a:gd name="connsiteX2" fmla="*/ 1146629 w 6879771"/>
              <a:gd name="connsiteY2" fmla="*/ 0 h 2826557"/>
              <a:gd name="connsiteX3" fmla="*/ 1146629 w 6879771"/>
              <a:gd name="connsiteY3" fmla="*/ 0 h 2826557"/>
              <a:gd name="connsiteX4" fmla="*/ 2866571 w 6879771"/>
              <a:gd name="connsiteY4" fmla="*/ 0 h 2826557"/>
              <a:gd name="connsiteX5" fmla="*/ 6445973 w 6879771"/>
              <a:gd name="connsiteY5" fmla="*/ 0 h 2826557"/>
              <a:gd name="connsiteX6" fmla="*/ 6879771 w 6879771"/>
              <a:gd name="connsiteY6" fmla="*/ 433798 h 2826557"/>
              <a:gd name="connsiteX7" fmla="*/ 6879771 w 6879771"/>
              <a:gd name="connsiteY7" fmla="*/ 1518262 h 2826557"/>
              <a:gd name="connsiteX8" fmla="*/ 6879771 w 6879771"/>
              <a:gd name="connsiteY8" fmla="*/ 1518262 h 2826557"/>
              <a:gd name="connsiteX9" fmla="*/ 6879771 w 6879771"/>
              <a:gd name="connsiteY9" fmla="*/ 2168945 h 2826557"/>
              <a:gd name="connsiteX10" fmla="*/ 6879771 w 6879771"/>
              <a:gd name="connsiteY10" fmla="*/ 2168936 h 2826557"/>
              <a:gd name="connsiteX11" fmla="*/ 6445973 w 6879771"/>
              <a:gd name="connsiteY11" fmla="*/ 2602734 h 2826557"/>
              <a:gd name="connsiteX12" fmla="*/ 701934 w 6879771"/>
              <a:gd name="connsiteY12" fmla="*/ 2622821 h 2826557"/>
              <a:gd name="connsiteX13" fmla="*/ 417328 w 6879771"/>
              <a:gd name="connsiteY13" fmla="*/ 2826557 h 2826557"/>
              <a:gd name="connsiteX14" fmla="*/ 385582 w 6879771"/>
              <a:gd name="connsiteY14" fmla="*/ 2581247 h 2826557"/>
              <a:gd name="connsiteX15" fmla="*/ 408635 w 6879771"/>
              <a:gd name="connsiteY15" fmla="*/ 2618182 h 2826557"/>
              <a:gd name="connsiteX16" fmla="*/ 0 w 6879771"/>
              <a:gd name="connsiteY16" fmla="*/ 2168936 h 2826557"/>
              <a:gd name="connsiteX17" fmla="*/ 0 w 6879771"/>
              <a:gd name="connsiteY17" fmla="*/ 2168945 h 2826557"/>
              <a:gd name="connsiteX18" fmla="*/ 0 w 6879771"/>
              <a:gd name="connsiteY18" fmla="*/ 1518262 h 2826557"/>
              <a:gd name="connsiteX19" fmla="*/ 0 w 6879771"/>
              <a:gd name="connsiteY19" fmla="*/ 1518262 h 2826557"/>
              <a:gd name="connsiteX20" fmla="*/ 0 w 6879771"/>
              <a:gd name="connsiteY20" fmla="*/ 433798 h 2826557"/>
              <a:gd name="connsiteX0" fmla="*/ 0 w 6879771"/>
              <a:gd name="connsiteY0" fmla="*/ 433798 h 2826557"/>
              <a:gd name="connsiteX1" fmla="*/ 433798 w 6879771"/>
              <a:gd name="connsiteY1" fmla="*/ 0 h 2826557"/>
              <a:gd name="connsiteX2" fmla="*/ 1146629 w 6879771"/>
              <a:gd name="connsiteY2" fmla="*/ 0 h 2826557"/>
              <a:gd name="connsiteX3" fmla="*/ 1146629 w 6879771"/>
              <a:gd name="connsiteY3" fmla="*/ 0 h 2826557"/>
              <a:gd name="connsiteX4" fmla="*/ 2866571 w 6879771"/>
              <a:gd name="connsiteY4" fmla="*/ 0 h 2826557"/>
              <a:gd name="connsiteX5" fmla="*/ 6445973 w 6879771"/>
              <a:gd name="connsiteY5" fmla="*/ 0 h 2826557"/>
              <a:gd name="connsiteX6" fmla="*/ 6879771 w 6879771"/>
              <a:gd name="connsiteY6" fmla="*/ 433798 h 2826557"/>
              <a:gd name="connsiteX7" fmla="*/ 6879771 w 6879771"/>
              <a:gd name="connsiteY7" fmla="*/ 1518262 h 2826557"/>
              <a:gd name="connsiteX8" fmla="*/ 6879771 w 6879771"/>
              <a:gd name="connsiteY8" fmla="*/ 1518262 h 2826557"/>
              <a:gd name="connsiteX9" fmla="*/ 6879771 w 6879771"/>
              <a:gd name="connsiteY9" fmla="*/ 2168945 h 2826557"/>
              <a:gd name="connsiteX10" fmla="*/ 6879771 w 6879771"/>
              <a:gd name="connsiteY10" fmla="*/ 2168936 h 2826557"/>
              <a:gd name="connsiteX11" fmla="*/ 6445973 w 6879771"/>
              <a:gd name="connsiteY11" fmla="*/ 2602734 h 2826557"/>
              <a:gd name="connsiteX12" fmla="*/ 701934 w 6879771"/>
              <a:gd name="connsiteY12" fmla="*/ 2622821 h 2826557"/>
              <a:gd name="connsiteX13" fmla="*/ 417328 w 6879771"/>
              <a:gd name="connsiteY13" fmla="*/ 2826557 h 2826557"/>
              <a:gd name="connsiteX14" fmla="*/ 391873 w 6879771"/>
              <a:gd name="connsiteY14" fmla="*/ 2631226 h 2826557"/>
              <a:gd name="connsiteX15" fmla="*/ 408635 w 6879771"/>
              <a:gd name="connsiteY15" fmla="*/ 2618182 h 2826557"/>
              <a:gd name="connsiteX16" fmla="*/ 0 w 6879771"/>
              <a:gd name="connsiteY16" fmla="*/ 2168936 h 2826557"/>
              <a:gd name="connsiteX17" fmla="*/ 0 w 6879771"/>
              <a:gd name="connsiteY17" fmla="*/ 2168945 h 2826557"/>
              <a:gd name="connsiteX18" fmla="*/ 0 w 6879771"/>
              <a:gd name="connsiteY18" fmla="*/ 1518262 h 2826557"/>
              <a:gd name="connsiteX19" fmla="*/ 0 w 6879771"/>
              <a:gd name="connsiteY19" fmla="*/ 1518262 h 2826557"/>
              <a:gd name="connsiteX20" fmla="*/ 0 w 6879771"/>
              <a:gd name="connsiteY20" fmla="*/ 433798 h 2826557"/>
              <a:gd name="connsiteX0" fmla="*/ 0 w 6879771"/>
              <a:gd name="connsiteY0" fmla="*/ 433798 h 2826557"/>
              <a:gd name="connsiteX1" fmla="*/ 433798 w 6879771"/>
              <a:gd name="connsiteY1" fmla="*/ 0 h 2826557"/>
              <a:gd name="connsiteX2" fmla="*/ 1146629 w 6879771"/>
              <a:gd name="connsiteY2" fmla="*/ 0 h 2826557"/>
              <a:gd name="connsiteX3" fmla="*/ 1146629 w 6879771"/>
              <a:gd name="connsiteY3" fmla="*/ 0 h 2826557"/>
              <a:gd name="connsiteX4" fmla="*/ 2866571 w 6879771"/>
              <a:gd name="connsiteY4" fmla="*/ 0 h 2826557"/>
              <a:gd name="connsiteX5" fmla="*/ 6445973 w 6879771"/>
              <a:gd name="connsiteY5" fmla="*/ 0 h 2826557"/>
              <a:gd name="connsiteX6" fmla="*/ 6879771 w 6879771"/>
              <a:gd name="connsiteY6" fmla="*/ 433798 h 2826557"/>
              <a:gd name="connsiteX7" fmla="*/ 6879771 w 6879771"/>
              <a:gd name="connsiteY7" fmla="*/ 1518262 h 2826557"/>
              <a:gd name="connsiteX8" fmla="*/ 6879771 w 6879771"/>
              <a:gd name="connsiteY8" fmla="*/ 1518262 h 2826557"/>
              <a:gd name="connsiteX9" fmla="*/ 6879771 w 6879771"/>
              <a:gd name="connsiteY9" fmla="*/ 2168945 h 2826557"/>
              <a:gd name="connsiteX10" fmla="*/ 6879771 w 6879771"/>
              <a:gd name="connsiteY10" fmla="*/ 2168936 h 2826557"/>
              <a:gd name="connsiteX11" fmla="*/ 6445973 w 6879771"/>
              <a:gd name="connsiteY11" fmla="*/ 2602734 h 2826557"/>
              <a:gd name="connsiteX12" fmla="*/ 701934 w 6879771"/>
              <a:gd name="connsiteY12" fmla="*/ 2622821 h 2826557"/>
              <a:gd name="connsiteX13" fmla="*/ 417328 w 6879771"/>
              <a:gd name="connsiteY13" fmla="*/ 2826557 h 2826557"/>
              <a:gd name="connsiteX14" fmla="*/ 391873 w 6879771"/>
              <a:gd name="connsiteY14" fmla="*/ 2631226 h 2826557"/>
              <a:gd name="connsiteX15" fmla="*/ 389434 w 6879771"/>
              <a:gd name="connsiteY15" fmla="*/ 2614791 h 2826557"/>
              <a:gd name="connsiteX16" fmla="*/ 0 w 6879771"/>
              <a:gd name="connsiteY16" fmla="*/ 2168936 h 2826557"/>
              <a:gd name="connsiteX17" fmla="*/ 0 w 6879771"/>
              <a:gd name="connsiteY17" fmla="*/ 2168945 h 2826557"/>
              <a:gd name="connsiteX18" fmla="*/ 0 w 6879771"/>
              <a:gd name="connsiteY18" fmla="*/ 1518262 h 2826557"/>
              <a:gd name="connsiteX19" fmla="*/ 0 w 6879771"/>
              <a:gd name="connsiteY19" fmla="*/ 1518262 h 2826557"/>
              <a:gd name="connsiteX20" fmla="*/ 0 w 6879771"/>
              <a:gd name="connsiteY20" fmla="*/ 433798 h 2826557"/>
              <a:gd name="connsiteX0" fmla="*/ 0 w 6879771"/>
              <a:gd name="connsiteY0" fmla="*/ 433798 h 2792657"/>
              <a:gd name="connsiteX1" fmla="*/ 433798 w 6879771"/>
              <a:gd name="connsiteY1" fmla="*/ 0 h 2792657"/>
              <a:gd name="connsiteX2" fmla="*/ 1146629 w 6879771"/>
              <a:gd name="connsiteY2" fmla="*/ 0 h 2792657"/>
              <a:gd name="connsiteX3" fmla="*/ 1146629 w 6879771"/>
              <a:gd name="connsiteY3" fmla="*/ 0 h 2792657"/>
              <a:gd name="connsiteX4" fmla="*/ 2866571 w 6879771"/>
              <a:gd name="connsiteY4" fmla="*/ 0 h 2792657"/>
              <a:gd name="connsiteX5" fmla="*/ 6445973 w 6879771"/>
              <a:gd name="connsiteY5" fmla="*/ 0 h 2792657"/>
              <a:gd name="connsiteX6" fmla="*/ 6879771 w 6879771"/>
              <a:gd name="connsiteY6" fmla="*/ 433798 h 2792657"/>
              <a:gd name="connsiteX7" fmla="*/ 6879771 w 6879771"/>
              <a:gd name="connsiteY7" fmla="*/ 1518262 h 2792657"/>
              <a:gd name="connsiteX8" fmla="*/ 6879771 w 6879771"/>
              <a:gd name="connsiteY8" fmla="*/ 1518262 h 2792657"/>
              <a:gd name="connsiteX9" fmla="*/ 6879771 w 6879771"/>
              <a:gd name="connsiteY9" fmla="*/ 2168945 h 2792657"/>
              <a:gd name="connsiteX10" fmla="*/ 6879771 w 6879771"/>
              <a:gd name="connsiteY10" fmla="*/ 2168936 h 2792657"/>
              <a:gd name="connsiteX11" fmla="*/ 6445973 w 6879771"/>
              <a:gd name="connsiteY11" fmla="*/ 2602734 h 2792657"/>
              <a:gd name="connsiteX12" fmla="*/ 701934 w 6879771"/>
              <a:gd name="connsiteY12" fmla="*/ 2622821 h 2792657"/>
              <a:gd name="connsiteX13" fmla="*/ 413488 w 6879771"/>
              <a:gd name="connsiteY13" fmla="*/ 2792657 h 2792657"/>
              <a:gd name="connsiteX14" fmla="*/ 391873 w 6879771"/>
              <a:gd name="connsiteY14" fmla="*/ 2631226 h 2792657"/>
              <a:gd name="connsiteX15" fmla="*/ 389434 w 6879771"/>
              <a:gd name="connsiteY15" fmla="*/ 2614791 h 2792657"/>
              <a:gd name="connsiteX16" fmla="*/ 0 w 6879771"/>
              <a:gd name="connsiteY16" fmla="*/ 2168936 h 2792657"/>
              <a:gd name="connsiteX17" fmla="*/ 0 w 6879771"/>
              <a:gd name="connsiteY17" fmla="*/ 2168945 h 2792657"/>
              <a:gd name="connsiteX18" fmla="*/ 0 w 6879771"/>
              <a:gd name="connsiteY18" fmla="*/ 1518262 h 2792657"/>
              <a:gd name="connsiteX19" fmla="*/ 0 w 6879771"/>
              <a:gd name="connsiteY19" fmla="*/ 1518262 h 2792657"/>
              <a:gd name="connsiteX20" fmla="*/ 0 w 6879771"/>
              <a:gd name="connsiteY20" fmla="*/ 433798 h 2792657"/>
              <a:gd name="connsiteX0" fmla="*/ 0 w 6879771"/>
              <a:gd name="connsiteY0" fmla="*/ 433798 h 2792657"/>
              <a:gd name="connsiteX1" fmla="*/ 433798 w 6879771"/>
              <a:gd name="connsiteY1" fmla="*/ 0 h 2792657"/>
              <a:gd name="connsiteX2" fmla="*/ 1146629 w 6879771"/>
              <a:gd name="connsiteY2" fmla="*/ 0 h 2792657"/>
              <a:gd name="connsiteX3" fmla="*/ 1146629 w 6879771"/>
              <a:gd name="connsiteY3" fmla="*/ 0 h 2792657"/>
              <a:gd name="connsiteX4" fmla="*/ 2866571 w 6879771"/>
              <a:gd name="connsiteY4" fmla="*/ 0 h 2792657"/>
              <a:gd name="connsiteX5" fmla="*/ 6445973 w 6879771"/>
              <a:gd name="connsiteY5" fmla="*/ 0 h 2792657"/>
              <a:gd name="connsiteX6" fmla="*/ 6879771 w 6879771"/>
              <a:gd name="connsiteY6" fmla="*/ 433798 h 2792657"/>
              <a:gd name="connsiteX7" fmla="*/ 6879771 w 6879771"/>
              <a:gd name="connsiteY7" fmla="*/ 1518262 h 2792657"/>
              <a:gd name="connsiteX8" fmla="*/ 6879771 w 6879771"/>
              <a:gd name="connsiteY8" fmla="*/ 1518262 h 2792657"/>
              <a:gd name="connsiteX9" fmla="*/ 6879771 w 6879771"/>
              <a:gd name="connsiteY9" fmla="*/ 2168945 h 2792657"/>
              <a:gd name="connsiteX10" fmla="*/ 6879771 w 6879771"/>
              <a:gd name="connsiteY10" fmla="*/ 2168936 h 2792657"/>
              <a:gd name="connsiteX11" fmla="*/ 6445973 w 6879771"/>
              <a:gd name="connsiteY11" fmla="*/ 2602734 h 2792657"/>
              <a:gd name="connsiteX12" fmla="*/ 701934 w 6879771"/>
              <a:gd name="connsiteY12" fmla="*/ 2622821 h 2792657"/>
              <a:gd name="connsiteX13" fmla="*/ 413488 w 6879771"/>
              <a:gd name="connsiteY13" fmla="*/ 2792657 h 2792657"/>
              <a:gd name="connsiteX14" fmla="*/ 391873 w 6879771"/>
              <a:gd name="connsiteY14" fmla="*/ 2631226 h 2792657"/>
              <a:gd name="connsiteX15" fmla="*/ 354872 w 6879771"/>
              <a:gd name="connsiteY15" fmla="*/ 2601231 h 2792657"/>
              <a:gd name="connsiteX16" fmla="*/ 0 w 6879771"/>
              <a:gd name="connsiteY16" fmla="*/ 2168936 h 2792657"/>
              <a:gd name="connsiteX17" fmla="*/ 0 w 6879771"/>
              <a:gd name="connsiteY17" fmla="*/ 2168945 h 2792657"/>
              <a:gd name="connsiteX18" fmla="*/ 0 w 6879771"/>
              <a:gd name="connsiteY18" fmla="*/ 1518262 h 2792657"/>
              <a:gd name="connsiteX19" fmla="*/ 0 w 6879771"/>
              <a:gd name="connsiteY19" fmla="*/ 1518262 h 2792657"/>
              <a:gd name="connsiteX20" fmla="*/ 0 w 6879771"/>
              <a:gd name="connsiteY20" fmla="*/ 433798 h 2792657"/>
              <a:gd name="connsiteX0" fmla="*/ 0 w 6879771"/>
              <a:gd name="connsiteY0" fmla="*/ 433798 h 2792657"/>
              <a:gd name="connsiteX1" fmla="*/ 433798 w 6879771"/>
              <a:gd name="connsiteY1" fmla="*/ 0 h 2792657"/>
              <a:gd name="connsiteX2" fmla="*/ 1146629 w 6879771"/>
              <a:gd name="connsiteY2" fmla="*/ 0 h 2792657"/>
              <a:gd name="connsiteX3" fmla="*/ 1146629 w 6879771"/>
              <a:gd name="connsiteY3" fmla="*/ 0 h 2792657"/>
              <a:gd name="connsiteX4" fmla="*/ 2866571 w 6879771"/>
              <a:gd name="connsiteY4" fmla="*/ 0 h 2792657"/>
              <a:gd name="connsiteX5" fmla="*/ 6445973 w 6879771"/>
              <a:gd name="connsiteY5" fmla="*/ 0 h 2792657"/>
              <a:gd name="connsiteX6" fmla="*/ 6879771 w 6879771"/>
              <a:gd name="connsiteY6" fmla="*/ 433798 h 2792657"/>
              <a:gd name="connsiteX7" fmla="*/ 6879771 w 6879771"/>
              <a:gd name="connsiteY7" fmla="*/ 1518262 h 2792657"/>
              <a:gd name="connsiteX8" fmla="*/ 6879771 w 6879771"/>
              <a:gd name="connsiteY8" fmla="*/ 1518262 h 2792657"/>
              <a:gd name="connsiteX9" fmla="*/ 6879771 w 6879771"/>
              <a:gd name="connsiteY9" fmla="*/ 2168945 h 2792657"/>
              <a:gd name="connsiteX10" fmla="*/ 6879771 w 6879771"/>
              <a:gd name="connsiteY10" fmla="*/ 2168936 h 2792657"/>
              <a:gd name="connsiteX11" fmla="*/ 6445973 w 6879771"/>
              <a:gd name="connsiteY11" fmla="*/ 2602734 h 2792657"/>
              <a:gd name="connsiteX12" fmla="*/ 701934 w 6879771"/>
              <a:gd name="connsiteY12" fmla="*/ 2622821 h 2792657"/>
              <a:gd name="connsiteX13" fmla="*/ 413488 w 6879771"/>
              <a:gd name="connsiteY13" fmla="*/ 2792657 h 2792657"/>
              <a:gd name="connsiteX14" fmla="*/ 391873 w 6879771"/>
              <a:gd name="connsiteY14" fmla="*/ 2631226 h 2792657"/>
              <a:gd name="connsiteX15" fmla="*/ 354872 w 6879771"/>
              <a:gd name="connsiteY15" fmla="*/ 2601231 h 2792657"/>
              <a:gd name="connsiteX16" fmla="*/ 0 w 6879771"/>
              <a:gd name="connsiteY16" fmla="*/ 2168936 h 2792657"/>
              <a:gd name="connsiteX17" fmla="*/ 0 w 6879771"/>
              <a:gd name="connsiteY17" fmla="*/ 2168945 h 2792657"/>
              <a:gd name="connsiteX18" fmla="*/ 0 w 6879771"/>
              <a:gd name="connsiteY18" fmla="*/ 1518262 h 2792657"/>
              <a:gd name="connsiteX19" fmla="*/ 0 w 6879771"/>
              <a:gd name="connsiteY19" fmla="*/ 1518262 h 2792657"/>
              <a:gd name="connsiteX20" fmla="*/ 0 w 6879771"/>
              <a:gd name="connsiteY20" fmla="*/ 433798 h 2792657"/>
              <a:gd name="connsiteX0" fmla="*/ 0 w 6879771"/>
              <a:gd name="connsiteY0" fmla="*/ 433798 h 2792657"/>
              <a:gd name="connsiteX1" fmla="*/ 433798 w 6879771"/>
              <a:gd name="connsiteY1" fmla="*/ 0 h 2792657"/>
              <a:gd name="connsiteX2" fmla="*/ 1146629 w 6879771"/>
              <a:gd name="connsiteY2" fmla="*/ 0 h 2792657"/>
              <a:gd name="connsiteX3" fmla="*/ 1146629 w 6879771"/>
              <a:gd name="connsiteY3" fmla="*/ 0 h 2792657"/>
              <a:gd name="connsiteX4" fmla="*/ 2866571 w 6879771"/>
              <a:gd name="connsiteY4" fmla="*/ 0 h 2792657"/>
              <a:gd name="connsiteX5" fmla="*/ 6445973 w 6879771"/>
              <a:gd name="connsiteY5" fmla="*/ 0 h 2792657"/>
              <a:gd name="connsiteX6" fmla="*/ 6879771 w 6879771"/>
              <a:gd name="connsiteY6" fmla="*/ 433798 h 2792657"/>
              <a:gd name="connsiteX7" fmla="*/ 6879771 w 6879771"/>
              <a:gd name="connsiteY7" fmla="*/ 1518262 h 2792657"/>
              <a:gd name="connsiteX8" fmla="*/ 6879771 w 6879771"/>
              <a:gd name="connsiteY8" fmla="*/ 1518262 h 2792657"/>
              <a:gd name="connsiteX9" fmla="*/ 6879771 w 6879771"/>
              <a:gd name="connsiteY9" fmla="*/ 2168945 h 2792657"/>
              <a:gd name="connsiteX10" fmla="*/ 6879771 w 6879771"/>
              <a:gd name="connsiteY10" fmla="*/ 2168936 h 2792657"/>
              <a:gd name="connsiteX11" fmla="*/ 6445973 w 6879771"/>
              <a:gd name="connsiteY11" fmla="*/ 2602734 h 2792657"/>
              <a:gd name="connsiteX12" fmla="*/ 701934 w 6879771"/>
              <a:gd name="connsiteY12" fmla="*/ 2622821 h 2792657"/>
              <a:gd name="connsiteX13" fmla="*/ 413488 w 6879771"/>
              <a:gd name="connsiteY13" fmla="*/ 2792657 h 2792657"/>
              <a:gd name="connsiteX14" fmla="*/ 372672 w 6879771"/>
              <a:gd name="connsiteY14" fmla="*/ 2621056 h 2792657"/>
              <a:gd name="connsiteX15" fmla="*/ 354872 w 6879771"/>
              <a:gd name="connsiteY15" fmla="*/ 2601231 h 2792657"/>
              <a:gd name="connsiteX16" fmla="*/ 0 w 6879771"/>
              <a:gd name="connsiteY16" fmla="*/ 2168936 h 2792657"/>
              <a:gd name="connsiteX17" fmla="*/ 0 w 6879771"/>
              <a:gd name="connsiteY17" fmla="*/ 2168945 h 2792657"/>
              <a:gd name="connsiteX18" fmla="*/ 0 w 6879771"/>
              <a:gd name="connsiteY18" fmla="*/ 1518262 h 2792657"/>
              <a:gd name="connsiteX19" fmla="*/ 0 w 6879771"/>
              <a:gd name="connsiteY19" fmla="*/ 1518262 h 2792657"/>
              <a:gd name="connsiteX20" fmla="*/ 0 w 6879771"/>
              <a:gd name="connsiteY20" fmla="*/ 433798 h 279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79771" h="2792657">
                <a:moveTo>
                  <a:pt x="0" y="433798"/>
                </a:moveTo>
                <a:cubicBezTo>
                  <a:pt x="0" y="194218"/>
                  <a:pt x="194218" y="0"/>
                  <a:pt x="433798" y="0"/>
                </a:cubicBezTo>
                <a:lnTo>
                  <a:pt x="1146629" y="0"/>
                </a:lnTo>
                <a:lnTo>
                  <a:pt x="1146629" y="0"/>
                </a:lnTo>
                <a:lnTo>
                  <a:pt x="2866571" y="0"/>
                </a:lnTo>
                <a:lnTo>
                  <a:pt x="6445973" y="0"/>
                </a:lnTo>
                <a:cubicBezTo>
                  <a:pt x="6685553" y="0"/>
                  <a:pt x="6879771" y="194218"/>
                  <a:pt x="6879771" y="433798"/>
                </a:cubicBezTo>
                <a:lnTo>
                  <a:pt x="6879771" y="1518262"/>
                </a:lnTo>
                <a:lnTo>
                  <a:pt x="6879771" y="1518262"/>
                </a:lnTo>
                <a:lnTo>
                  <a:pt x="6879771" y="2168945"/>
                </a:lnTo>
                <a:lnTo>
                  <a:pt x="6879771" y="2168936"/>
                </a:lnTo>
                <a:cubicBezTo>
                  <a:pt x="6879771" y="2408516"/>
                  <a:pt x="6685553" y="2602734"/>
                  <a:pt x="6445973" y="2602734"/>
                </a:cubicBezTo>
                <a:lnTo>
                  <a:pt x="701934" y="2622821"/>
                </a:lnTo>
                <a:lnTo>
                  <a:pt x="413488" y="2792657"/>
                </a:lnTo>
                <a:lnTo>
                  <a:pt x="372672" y="2621056"/>
                </a:lnTo>
                <a:lnTo>
                  <a:pt x="354872" y="2601231"/>
                </a:lnTo>
                <a:cubicBezTo>
                  <a:pt x="149853" y="2597841"/>
                  <a:pt x="0" y="2408516"/>
                  <a:pt x="0" y="2168936"/>
                </a:cubicBezTo>
                <a:lnTo>
                  <a:pt x="0" y="2168945"/>
                </a:lnTo>
                <a:lnTo>
                  <a:pt x="0" y="1518262"/>
                </a:lnTo>
                <a:lnTo>
                  <a:pt x="0" y="1518262"/>
                </a:lnTo>
                <a:lnTo>
                  <a:pt x="0" y="433798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7891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"Статья 13.19. </a:t>
            </a:r>
            <a:r>
              <a:rPr lang="ru-RU" sz="1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Непредоставление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первичных статистических данных</a:t>
            </a:r>
          </a:p>
          <a:p>
            <a:pPr marL="267891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67891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ru-RU" sz="1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Непредоставление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респондентами субъектам официального</a:t>
            </a:r>
            <a:b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статистического учета первичных статистических данных в установленном порядке или несвоевременное предоставление этих данных либо предоставление недостоверных первичных статистических данных -</a:t>
            </a:r>
          </a:p>
          <a:p>
            <a:pPr marL="267891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влечет наложение административного штрафа </a:t>
            </a:r>
            <a:r>
              <a:rPr lang="ru-RU" sz="11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должностных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 в размере от</a:t>
            </a:r>
            <a:r>
              <a:rPr lang="ru-RU" sz="1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десяти тысяч </a:t>
            </a:r>
          </a:p>
          <a:p>
            <a:pPr marL="267891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ru-RU" sz="1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двадцати тысяч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рублей; </a:t>
            </a:r>
            <a:r>
              <a:rPr lang="ru-RU" sz="11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юридических лиц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 </a:t>
            </a:r>
            <a:r>
              <a:rPr 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двадцати тысяч</a:t>
            </a:r>
            <a:r>
              <a:rPr lang="ru-RU" sz="1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семидесяти тысяч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</a:p>
          <a:p>
            <a:pPr marL="267891">
              <a:spcBef>
                <a:spcPts val="450"/>
              </a:spcBef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Повторное совершение административного правонарушения, предусмотренного частью 1 настоящей статьи, -</a:t>
            </a:r>
          </a:p>
          <a:p>
            <a:pPr marL="267891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влечет наложение административного штрафа </a:t>
            </a:r>
            <a:r>
              <a:rPr lang="ru-RU" sz="11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должностных лиц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размере </a:t>
            </a:r>
          </a:p>
          <a:p>
            <a:pPr marL="267891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тридцати тысяч</a:t>
            </a:r>
            <a:r>
              <a:rPr lang="ru-RU" sz="1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пятидесяти тысяч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рублей; </a:t>
            </a:r>
            <a:r>
              <a:rPr lang="ru-RU" sz="11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юридических лиц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 </a:t>
            </a:r>
            <a:r>
              <a:rPr 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 тысяч </a:t>
            </a:r>
          </a:p>
          <a:p>
            <a:pPr marL="267891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 пятидесяти тысяч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 "</a:t>
            </a:r>
          </a:p>
          <a:p>
            <a:pPr algn="ctr"/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8751355" y="6538372"/>
            <a:ext cx="338893" cy="268139"/>
          </a:xfrm>
        </p:spPr>
        <p:txBody>
          <a:bodyPr/>
          <a:lstStyle/>
          <a:p>
            <a:fld id="{A71AB92B-C8AF-47E4-9335-74355FB4B903}" type="slidenum">
              <a:rPr lang="ru-RU" smtClean="0"/>
              <a:t>7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8594" y="5310550"/>
            <a:ext cx="901540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Владимирстатом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было направлено респондентам более тысячи извещений о вызове в органы </a:t>
            </a:r>
            <a:r>
              <a:rPr lang="ru-RU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госстатистики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, после чего почти каждый второй респондент предоставил отчет. За 2016г. 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Владимирстатом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возбуждено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13 дел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в отношении субъектов малого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предпринимательства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, не предоставивших сведения по форме № МП-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сп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сплошного наблюдения.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Общая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сумма наложенных административных штрафов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составила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190 тыс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. руб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взысканных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в 2016г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. -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170 тыс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. руб. </a:t>
            </a:r>
            <a:r>
              <a:rPr lang="ru-RU" sz="13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Даже если штраф был уплачен, респонденту все равно необходимо было предоставить информацию органам статистики</a:t>
            </a:r>
            <a:r>
              <a:rPr lang="ru-RU" sz="1300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9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5032"/>
            <a:ext cx="914400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sz="2200" b="1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Число субъектов малого и среднего предпринимательства, принявших участие в </a:t>
            </a:r>
            <a:r>
              <a:rPr lang="ru-RU" sz="2200" b="1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сплошных </a:t>
            </a:r>
            <a:r>
              <a:rPr lang="ru-RU" sz="2200" b="1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наблюдениях </a:t>
            </a:r>
            <a:r>
              <a:rPr lang="ru-RU" sz="2200" b="1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2010 г</a:t>
            </a:r>
            <a:r>
              <a:rPr lang="ru-RU" sz="2200" b="1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.  и </a:t>
            </a:r>
            <a:r>
              <a:rPr lang="ru-RU" sz="2200" b="1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2015 г</a:t>
            </a:r>
            <a:r>
              <a:rPr lang="ru-RU" sz="2200" b="1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699380"/>
              </p:ext>
            </p:extLst>
          </p:nvPr>
        </p:nvGraphicFramePr>
        <p:xfrm>
          <a:off x="179512" y="717005"/>
          <a:ext cx="8784976" cy="429617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248472"/>
                <a:gridCol w="1112737"/>
                <a:gridCol w="1104523"/>
                <a:gridCol w="1124869"/>
                <a:gridCol w="1194375"/>
              </a:tblGrid>
              <a:tr h="36846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Российская Федерация 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Владимирская область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3927">
                <a:tc v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2010г.</a:t>
                      </a:r>
                      <a:endParaRPr lang="ru-RU" sz="1100" b="1" i="0" u="none" strike="noStrike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 г.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2010г.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 г.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/>
                    </a:solidFill>
                  </a:tcPr>
                </a:tc>
              </a:tr>
              <a:tr h="2149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предприятий </a:t>
                      </a:r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юридических лиц – всего</a:t>
                      </a:r>
                      <a:r>
                        <a:rPr lang="ru-RU" sz="1000" u="none" strike="noStrike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1) </a:t>
                      </a:r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1 669 439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2 241 650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17 763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/>
                </a:tc>
              </a:tr>
              <a:tr h="2591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них осуществлявших деятельность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7856" marR="8244" marT="82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1 266 393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1 468 490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12 242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12959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610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вес осуществлявших деятельность в общем числе предприятий, предоставивших </a:t>
                      </a:r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сведения, %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7856" marR="8244" marT="82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75.9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65.5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68.9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64.2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/>
                </a:tc>
              </a:tr>
              <a:tr h="2515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средние предприятия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928" marR="8244" marT="82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2 5170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19 278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404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них </a:t>
                      </a:r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осуществлявшие 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7856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24 084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18 821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/>
                </a:tc>
              </a:tr>
              <a:tr h="411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вес осуществлявших деятельность в общем числе предприятий, предоставивших </a:t>
                      </a:r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сведения, %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7856" marR="8244" marT="82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95.7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97.6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95.3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97.6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416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малые </a:t>
                      </a:r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предприятия (включая </a:t>
                      </a:r>
                      <a:r>
                        <a:rPr lang="ru-RU" sz="1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микропредприятия</a:t>
                      </a:r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928" marR="8244" marT="82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1 644 269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2 222 372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17466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20022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/>
                </a:tc>
              </a:tr>
              <a:tr h="2575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них </a:t>
                      </a:r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осуществлявшие 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7856" marR="8244" marT="82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1242309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1 449 669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11 959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12793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523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вес осуществлявших деятельность в общем числе предприятий, предоставивших </a:t>
                      </a:r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сведения, %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7856" marR="8244" marT="82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75.6</a:t>
                      </a:r>
                      <a:endParaRPr lang="ru-RU" sz="1000" b="1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65.2</a:t>
                      </a:r>
                      <a:endParaRPr lang="ru-RU" sz="1000" b="1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68.5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63.9</a:t>
                      </a:r>
                      <a:endParaRPr lang="ru-RU" sz="1000" b="1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/>
                </a:tc>
              </a:tr>
              <a:tr h="2322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индивидуальных предпринимателей - всего</a:t>
                      </a:r>
                      <a:r>
                        <a:rPr lang="ru-RU" sz="1000" u="none" strike="noStrike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000" u="none" strike="noStrike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ru-RU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человек</a:t>
                      </a:r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2927488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2 791 919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37346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30881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91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них осуществлявших деятельность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7856" marR="8244" marT="82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1914157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2 082 545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26285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24988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/>
                </a:tc>
              </a:tr>
              <a:tr h="451759">
                <a:tc>
                  <a:txBody>
                    <a:bodyPr/>
                    <a:lstStyle/>
                    <a:p>
                      <a:pPr marL="0" indent="0"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вес осуществлявших деятельность в общем числе индивидуальных предпринимателей, предоставивших </a:t>
                      </a:r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сведения, %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7856" marR="8244" marT="82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65.4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74.6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70.4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80.9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4" marR="8244" marT="8244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58169" y="5025902"/>
            <a:ext cx="364820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1) осуществлявших и приостановивших деятельность</a:t>
            </a:r>
            <a:endParaRPr lang="ru-RU" sz="9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5341370"/>
            <a:ext cx="8928992" cy="126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5 лет назад</a:t>
            </a:r>
            <a:r>
              <a:rPr lang="ru-RU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в 33 регионе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почти каждое третье малое предприятие не осуществляло деятельность. Среди индивидуальных </a:t>
            </a:r>
            <a:r>
              <a:rPr lang="ru-RU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предпринимателей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приостановил деятельность или не начал ее каждый пятый, тогда как в предыдущее обследование это был каждый </a:t>
            </a:r>
            <a:r>
              <a:rPr lang="ru-RU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третий.</a:t>
            </a:r>
          </a:p>
          <a:p>
            <a:pPr algn="just">
              <a:lnSpc>
                <a:spcPct val="115000"/>
              </a:lnSpc>
            </a:pP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Доля продукции, произведенной субъектами малого и среднего предпринимательства, в общем объеме валового регионального продукта </a:t>
            </a:r>
            <a:r>
              <a:rPr lang="ru-RU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выросла  на 4% </a:t>
            </a:r>
            <a:r>
              <a:rPr lang="ru-RU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(с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32% </a:t>
            </a:r>
            <a:r>
              <a:rPr lang="ru-RU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2010г.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 36%  в </a:t>
            </a:r>
            <a:r>
              <a:rPr lang="ru-RU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2015г.),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 есть каждый третий рубль экономики области создается в этом </a:t>
            </a:r>
            <a:r>
              <a:rPr lang="ru-RU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секторе. </a:t>
            </a:r>
            <a:endParaRPr lang="ru-RU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>
          <a:xfrm>
            <a:off x="8794798" y="6589861"/>
            <a:ext cx="349202" cy="268139"/>
          </a:xfrm>
        </p:spPr>
        <p:txBody>
          <a:bodyPr/>
          <a:lstStyle/>
          <a:p>
            <a:fld id="{A71AB92B-C8AF-47E4-9335-74355FB4B903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119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8747" y="-22244"/>
            <a:ext cx="91440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Число субъектов </a:t>
            </a:r>
            <a:r>
              <a:rPr lang="ru-RU" b="1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малого и </a:t>
            </a:r>
            <a:r>
              <a:rPr lang="ru-RU" b="1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среднего предпринимательства - </a:t>
            </a:r>
            <a:r>
              <a:rPr lang="ru-RU" b="1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юридических лиц по категориям </a:t>
            </a:r>
            <a:r>
              <a:rPr lang="ru-RU" b="1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предприятий в </a:t>
            </a:r>
            <a:r>
              <a:rPr lang="ru-RU" b="1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2015 г</a:t>
            </a:r>
            <a:r>
              <a:rPr lang="ru-RU" b="1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. (в процентах к итогу)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5789" t="17174" r="21010" b="70599"/>
          <a:stretch/>
        </p:blipFill>
        <p:spPr>
          <a:xfrm>
            <a:off x="2321827" y="616621"/>
            <a:ext cx="5675567" cy="9972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5455" t="7141" b="77913"/>
          <a:stretch/>
        </p:blipFill>
        <p:spPr>
          <a:xfrm>
            <a:off x="2286273" y="1905337"/>
            <a:ext cx="5688633" cy="855852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>
          <a:xfrm>
            <a:off x="8557070" y="5977558"/>
            <a:ext cx="561975" cy="365125"/>
          </a:xfrm>
        </p:spPr>
        <p:txBody>
          <a:bodyPr/>
          <a:lstStyle/>
          <a:p>
            <a:fld id="{A71AB92B-C8AF-47E4-9335-74355FB4B903}" type="slidenum">
              <a:rPr lang="ru-RU" smtClean="0"/>
              <a:t>9</a:t>
            </a:fld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321827" y="1613836"/>
            <a:ext cx="545927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584052" y="1571060"/>
            <a:ext cx="6219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9659" y="1087717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2372969" y="2761189"/>
            <a:ext cx="5418441" cy="50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65716" y="2754890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9210" y="2081141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Владимирская область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08244" y="1884030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0,8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286273" y="2637778"/>
            <a:ext cx="169527" cy="10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V="1">
            <a:off x="2408244" y="2078050"/>
            <a:ext cx="86695" cy="969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577717" y="2226321"/>
            <a:ext cx="362939" cy="241980"/>
          </a:xfrm>
          <a:prstGeom prst="rect">
            <a:avLst/>
          </a:prstGeom>
          <a:gradFill flip="none" rotWithShape="1">
            <a:gsLst>
              <a:gs pos="0">
                <a:srgbClr val="FF7C80">
                  <a:tint val="66000"/>
                  <a:satMod val="160000"/>
                </a:srgbClr>
              </a:gs>
              <a:gs pos="50000">
                <a:srgbClr val="FF7C80">
                  <a:tint val="44500"/>
                  <a:satMod val="160000"/>
                </a:srgbClr>
              </a:gs>
              <a:gs pos="100000">
                <a:srgbClr val="FF7C8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lIns="36000" tIns="36000" rIns="36000" bIns="3600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12,0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99874" y="2238455"/>
            <a:ext cx="370776" cy="24198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lIns="36000" tIns="36000" rIns="36000" bIns="3600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87,2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83975" y="1571060"/>
            <a:ext cx="6219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89473" y="2754890"/>
            <a:ext cx="5242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113" y="6250308"/>
            <a:ext cx="7170204" cy="412155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-39826" y="313616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/>
            <a:r>
              <a:rPr lang="ru-RU" b="1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Число субъектов малого и среднего  предпринимательства  </a:t>
            </a:r>
            <a:r>
              <a:rPr lang="ru-RU" b="1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- индивидуальных </a:t>
            </a:r>
            <a:r>
              <a:rPr lang="ru-RU" b="1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предпринимателей  по категориям </a:t>
            </a:r>
            <a:r>
              <a:rPr lang="ru-RU" b="1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предприятий в </a:t>
            </a:r>
            <a:r>
              <a:rPr lang="ru-RU" b="1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2015г</a:t>
            </a:r>
            <a:r>
              <a:rPr lang="ru-RU" b="1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. (</a:t>
            </a:r>
            <a:r>
              <a:rPr lang="ru-RU" b="1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 процентах к итогу) 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5">
            <a:lum/>
          </a:blip>
          <a:srcRect l="16811" t="43361"/>
          <a:stretch/>
        </p:blipFill>
        <p:spPr>
          <a:xfrm>
            <a:off x="2286273" y="3896607"/>
            <a:ext cx="5662711" cy="86748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08047" y="4138489"/>
            <a:ext cx="955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Россия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34792" y="3910185"/>
            <a:ext cx="300952" cy="241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1,3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23628" y="4171388"/>
            <a:ext cx="413922" cy="24198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98,7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V="1">
            <a:off x="2352648" y="4691934"/>
            <a:ext cx="5537104" cy="967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193550" y="4691934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61802" y="4712950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rcRect l="49404" t="13809" b="69740"/>
          <a:stretch/>
        </p:blipFill>
        <p:spPr>
          <a:xfrm>
            <a:off x="2348106" y="5098880"/>
            <a:ext cx="5700410" cy="748546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2358348" y="5683622"/>
            <a:ext cx="201825" cy="175878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563908" y="5270501"/>
            <a:ext cx="1535898" cy="477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Владимирская область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05380" y="5398767"/>
            <a:ext cx="516516" cy="24198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lIns="36000" tIns="36000" rIns="36000" bIns="3600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98,3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368857" y="5124161"/>
            <a:ext cx="309653" cy="2208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1,7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flipV="1">
            <a:off x="2366440" y="5887846"/>
            <a:ext cx="5523312" cy="773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256825" y="5887845"/>
            <a:ext cx="456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678748" y="5844437"/>
            <a:ext cx="6141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2352648" y="4164062"/>
            <a:ext cx="0" cy="297269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2352648" y="5360677"/>
            <a:ext cx="0" cy="297269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952059" y="3926757"/>
            <a:ext cx="375722" cy="241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0,01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932071" y="5136518"/>
            <a:ext cx="375722" cy="241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0,02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2249671" y="4142018"/>
            <a:ext cx="85121" cy="440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2249671" y="5342724"/>
            <a:ext cx="85121" cy="440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94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6451</TotalTime>
  <Words>2962</Words>
  <Application>Microsoft Office PowerPoint</Application>
  <PresentationFormat>Экран (4:3)</PresentationFormat>
  <Paragraphs>621</Paragraphs>
  <Slides>37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6" baseType="lpstr">
      <vt:lpstr>Arial</vt:lpstr>
      <vt:lpstr>Arial Black</vt:lpstr>
      <vt:lpstr>Arial Narrow</vt:lpstr>
      <vt:lpstr>Calibri</vt:lpstr>
      <vt:lpstr>Century Gothic</vt:lpstr>
      <vt:lpstr>Courier New</vt:lpstr>
      <vt:lpstr>Palatino Linotype</vt:lpstr>
      <vt:lpstr>Times New Roman</vt:lpstr>
      <vt:lpstr>Исполнительная</vt:lpstr>
      <vt:lpstr>Предпринимательская активность в свете ИТОГОВ СПЛОШНОГО НАБЛЮДЕНИЯ  ЗА ДЕЯТЕЛЬНОСТЬЮ МАЛОГО И СРЕДНЕГО БИЗНЕСА  ЗА 2015 ГОД</vt:lpstr>
      <vt:lpstr>Презентация PowerPoint</vt:lpstr>
      <vt:lpstr>Итоги сплошного наблюдения малого и среднего бизнеса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eshmuratko</dc:creator>
  <cp:lastModifiedBy>Шмуратко Елена Николаевна</cp:lastModifiedBy>
  <cp:revision>549</cp:revision>
  <cp:lastPrinted>2017-11-15T08:18:21Z</cp:lastPrinted>
  <dcterms:created xsi:type="dcterms:W3CDTF">2014-05-12T06:52:24Z</dcterms:created>
  <dcterms:modified xsi:type="dcterms:W3CDTF">2017-11-23T06:01:46Z</dcterms:modified>
</cp:coreProperties>
</file>